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themeOverride+xml" PartName="/ppt/theme/themeOverride3.xml"/>
  <Override ContentType="application/vnd.openxmlformats-officedocument.themeOverride+xml" PartName="/ppt/theme/themeOverride2.xml"/>
  <Override ContentType="application/vnd.openxmlformats-officedocument.themeOverride+xml" PartName="/ppt/theme/themeOverr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4"/>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Lst>
  <p:sldSz cy="6858000" cx="9144000"/>
  <p:notesSz cx="7315200" cy="9601200"/>
  <p:embeddedFontLst>
    <p:embeddedFont>
      <p:font typeface="PT Sans"/>
      <p:regular r:id="rId204"/>
      <p:bold r:id="rId205"/>
      <p:italic r:id="rId206"/>
      <p:boldItalic r:id="rId2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3843C18-DF42-40D5-B5F8-42616F8762A7}">
  <a:tblStyle styleId="{33843C18-DF42-40D5-B5F8-42616F8762A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font" Target="fonts/PTSans-italic.fntdata"/><Relationship Id="rId205" Type="http://schemas.openxmlformats.org/officeDocument/2006/relationships/font" Target="fonts/PTSans-bold.fntdata"/><Relationship Id="rId204" Type="http://schemas.openxmlformats.org/officeDocument/2006/relationships/font" Target="fonts/PTSans-regular.fntdata"/><Relationship Id="rId203" Type="http://schemas.openxmlformats.org/officeDocument/2006/relationships/slide" Target="slides/slide197.xml"/><Relationship Id="rId207" Type="http://schemas.openxmlformats.org/officeDocument/2006/relationships/font" Target="fonts/PTSans-boldItalic.fntdata"/><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70237" cy="479425"/>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4" name="Google Shape;4;n"/>
          <p:cNvSpPr txBox="1"/>
          <p:nvPr>
            <p:ph idx="10" type="dt"/>
          </p:nvPr>
        </p:nvSpPr>
        <p:spPr>
          <a:xfrm>
            <a:off x="4144962" y="0"/>
            <a:ext cx="3170237" cy="479425"/>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5" name="Google Shape;5;n"/>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 name="Google Shape;6;n"/>
          <p:cNvSpPr txBox="1"/>
          <p:nvPr>
            <p:ph idx="1" type="body"/>
          </p:nvPr>
        </p:nvSpPr>
        <p:spPr>
          <a:xfrm>
            <a:off x="974725" y="4560887"/>
            <a:ext cx="5365750" cy="4319587"/>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 name="Google Shape;7;n"/>
          <p:cNvSpPr txBox="1"/>
          <p:nvPr>
            <p:ph idx="11" type="ftr"/>
          </p:nvPr>
        </p:nvSpPr>
        <p:spPr>
          <a:xfrm>
            <a:off x="0" y="9121775"/>
            <a:ext cx="3170237" cy="479425"/>
          </a:xfrm>
          <a:prstGeom prst="rect">
            <a:avLst/>
          </a:prstGeom>
          <a:noFill/>
          <a:ln>
            <a:noFill/>
          </a:ln>
        </p:spPr>
        <p:txBody>
          <a:bodyPr anchorCtr="0" anchor="b"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8" name="Google Shape;8;n"/>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2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49" name="Google Shape;149;p2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0" name="Google Shape;150;p25: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p178: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7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p17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409" name="Google Shape;1409;p17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10" name="Google Shape;1410;p179: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Workflow idea is central to the running of the mappings, wherein the mappings are organized in a logical fashion to run on the Integration Service. The workflows may be scheduled to run on specified times. During a workflow the Integration Service reads the mappings and extract, transform and load the data according to the information in the mapping.</a:t>
            </a:r>
            <a:endParaRPr/>
          </a:p>
          <a:p>
            <a:pPr indent="0" lvl="0" marL="0" marR="0" rtl="0" algn="l">
              <a:spcBef>
                <a:spcPts val="0"/>
              </a:spcBef>
              <a:spcAft>
                <a:spcPts val="0"/>
              </a:spcAft>
              <a:buFont typeface="Arial"/>
              <a:buNone/>
            </a:pPr>
            <a:r>
              <a:rPr b="0" i="0" lang="en-US" sz="1800" u="none" cap="none" strike="noStrike"/>
              <a:t>Workflows are associated with certain properties and components discussed later.</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p181: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8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p182: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8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18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435" name="Google Shape;1435;p18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36" name="Google Shape;1436;p183: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p18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458" name="Google Shape;1458;p18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59" name="Google Shape;1459;p185: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A session is a task. A task can be of many types such as Session, Command or Email. Tasks are defined and created in Task Developer. Task created in task developer are reusable i.e. they can be used in more than one workflow.</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A task may also be created in workflow designer. But in that case the task will be available to that workflow only.</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Since workflow contains logical organization of the mappings to run, we may need certain organization more frequently which may be reused in other workflow definitions. These reusable components are called mapplets.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18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470" name="Google Shape;1470;p18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71" name="Google Shape;1471;p187: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SzPts val="1800"/>
              <a:buFont typeface="Noto Symbol"/>
              <a:buChar char="➢"/>
            </a:pPr>
            <a:r>
              <a:rPr b="0" i="0" lang="en-US" sz="1800" u="none" cap="none" strike="noStrike"/>
              <a:t>    To actually run a workflow the service needs connection information for the each sources and targets.</a:t>
            </a:r>
            <a:endParaRPr/>
          </a:p>
          <a:p>
            <a:pPr indent="0" lvl="0" marL="0" marR="0" rtl="0" algn="l">
              <a:spcBef>
                <a:spcPts val="0"/>
              </a:spcBef>
              <a:spcAft>
                <a:spcPts val="0"/>
              </a:spcAft>
              <a:buSzPts val="1800"/>
              <a:buFont typeface="Noto Symbol"/>
              <a:buChar char="➢"/>
            </a:pPr>
            <a:r>
              <a:rPr b="0" i="0" lang="en-US" sz="1800" u="none" cap="none" strike="noStrike"/>
              <a:t>    The case could be understood with a analogy we proposed earlier wherein mapping is just a definition or program. In a mapping we define the sources and the targets but it does not store the connection information for the server. During the configuration of the workflow we set the session properties wherein we assign connection information of each source and target with the service.</a:t>
            </a:r>
            <a:endParaRPr/>
          </a:p>
          <a:p>
            <a:pPr indent="0" lvl="0" marL="0" marR="0" rtl="0" algn="l">
              <a:spcBef>
                <a:spcPts val="0"/>
              </a:spcBef>
              <a:spcAft>
                <a:spcPts val="0"/>
              </a:spcAft>
              <a:buSzPts val="1800"/>
              <a:buFont typeface="Noto Symbol"/>
              <a:buChar char="➢"/>
            </a:pPr>
            <a:r>
              <a:rPr b="0" i="0" lang="en-US" sz="1800" u="none" cap="none" strike="noStrike"/>
              <a:t>    These connection information may be set using the ‘Connections’ tab wherein we store all the related connections and may use them by just choosing the right one among them when we configure the session properties. (Ref. slide 89). The connections may pertain to different type of sources and targets and different mode of connectivity as Relational, FTP, Queue, different Applications etc.</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p18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482" name="Google Shape;1482;p18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83" name="Google Shape;1483;p189: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p19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497" name="Google Shape;1497;p19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98" name="Google Shape;1498;p191: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p19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15" name="Google Shape;1515;p19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16" name="Google Shape;1516;p193: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7" name="Google Shape;157;p2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8" name="Google Shape;158;p27: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It is the metadata hub of PowerCenter suite. Any activity happening via client tools or within a domain is written to the repository tables.</a:t>
            </a:r>
            <a:endParaRPr/>
          </a:p>
          <a:p>
            <a:pPr indent="0" lvl="0" marL="0" marR="0" rtl="0" algn="l">
              <a:spcBef>
                <a:spcPts val="0"/>
              </a:spcBef>
              <a:spcAft>
                <a:spcPts val="0"/>
              </a:spcAft>
              <a:buFont typeface="Arial"/>
              <a:buNone/>
            </a:pPr>
            <a:r>
              <a:rPr b="0" i="0" lang="en-US" sz="1800" u="none" cap="none" strike="noStrike"/>
              <a:t>Integration service accesses repository metadata for authenticating PowerCenter users, connecting to sources and targets and executing ETL tasks.</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p19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29" name="Google Shape;1529;p19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30" name="Google Shape;1530;p195: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p19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43" name="Google Shape;1543;p19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44" name="Google Shape;1544;p197: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19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58" name="Google Shape;1558;p199:notes"/>
          <p:cNvSpPr/>
          <p:nvPr>
            <p:ph idx="2" type="sldImg"/>
          </p:nvPr>
        </p:nvSpPr>
        <p:spPr>
          <a:xfrm>
            <a:off x="1266825" y="727075"/>
            <a:ext cx="4781550" cy="358616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559" name="Google Shape;1559;p199:notes"/>
          <p:cNvSpPr txBox="1"/>
          <p:nvPr>
            <p:ph idx="1" type="body"/>
          </p:nvPr>
        </p:nvSpPr>
        <p:spPr>
          <a:xfrm>
            <a:off x="1057275" y="4594225"/>
            <a:ext cx="5364162"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p20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67" name="Google Shape;1567;p20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568" name="Google Shape;1568;p201: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To actually run a mapping it is associated with a session task wherein we configure various properties as connections, logs, errors etc. A session task created using the Task developer is reusable and may be used in different workflows while a session created in a workflow is reflected in that workflow only.</a:t>
            </a:r>
            <a:endParaRPr/>
          </a:p>
          <a:p>
            <a:pPr indent="0" lvl="0" marL="0" marR="0" rtl="0" algn="l">
              <a:spcBef>
                <a:spcPts val="0"/>
              </a:spcBef>
              <a:spcAft>
                <a:spcPts val="0"/>
              </a:spcAft>
              <a:buFont typeface="Arial"/>
              <a:buNone/>
            </a:pPr>
            <a:r>
              <a:rPr b="0" i="0" lang="en-US" sz="1800" u="none" cap="none" strike="noStrike"/>
              <a:t>A session is associated with a single mapping.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p20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78" name="Google Shape;1578;p20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579" name="Google Shape;1579;p203: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20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593" name="Google Shape;1593;p20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594" name="Google Shape;1594;p20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General properties species the name and description of the session if any and shows the associated mapping. Also it shows whether the session is reusable or not.</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p20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02" name="Google Shape;1602;p20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03" name="Google Shape;1603;p207: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session properties under the ‘properties’ tab are divided into two main categories:</a:t>
            </a:r>
            <a:endParaRPr/>
          </a:p>
          <a:p>
            <a:pPr indent="0" lvl="0" marL="0" marR="0" rtl="0" algn="l">
              <a:spcBef>
                <a:spcPts val="0"/>
              </a:spcBef>
              <a:spcAft>
                <a:spcPts val="0"/>
              </a:spcAft>
              <a:buFont typeface="Arial"/>
              <a:buNone/>
            </a:pPr>
            <a:r>
              <a:rPr b="1" i="0" lang="en-US" sz="1800" u="none" cap="none" strike="noStrike"/>
              <a:t>General Options: </a:t>
            </a:r>
            <a:r>
              <a:rPr b="0" i="0" lang="en-US" sz="1800" u="none" cap="none" strike="noStrike"/>
              <a:t>General options contains log and other properties wherein we specify the log files and there directories etc.</a:t>
            </a:r>
            <a:endParaRPr/>
          </a:p>
          <a:p>
            <a:pPr indent="0" lvl="0" marL="0" marR="0" rtl="0" algn="l">
              <a:spcBef>
                <a:spcPts val="0"/>
              </a:spcBef>
              <a:spcAft>
                <a:spcPts val="0"/>
              </a:spcAft>
              <a:buFont typeface="Arial"/>
              <a:buNone/>
            </a:pPr>
            <a:r>
              <a:rPr b="1" i="0" lang="en-US" sz="1800" u="none" cap="none" strike="noStrike"/>
              <a:t>Performance: </a:t>
            </a:r>
            <a:r>
              <a:rPr b="0" i="0" lang="en-US" sz="1800" u="none" cap="none" strike="noStrike"/>
              <a:t>It collects all the performance related parameters like buffers etc. These could be configured to meet the performance issues.</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20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13" name="Google Shape;1613;p20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14" name="Google Shape;1614;p209: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configuration object contains mainly three groups of properties:</a:t>
            </a:r>
            <a:endParaRPr/>
          </a:p>
          <a:p>
            <a:pPr indent="0" lvl="0" marL="0" marR="0" rtl="0" algn="l">
              <a:spcBef>
                <a:spcPts val="0"/>
              </a:spcBef>
              <a:spcAft>
                <a:spcPts val="0"/>
              </a:spcAft>
              <a:buFont typeface="Arial"/>
              <a:buNone/>
            </a:pPr>
            <a:r>
              <a:rPr b="1" i="0" lang="en-US" sz="1800" u="none" cap="none" strike="noStrike"/>
              <a:t>Advanced</a:t>
            </a:r>
            <a:r>
              <a:rPr b="0" i="0" lang="en-US" sz="1800" u="none" cap="none" strike="noStrike"/>
              <a:t>: related to buffer size, Lookup cache, constraint based load ordering etc.</a:t>
            </a:r>
            <a:endParaRPr/>
          </a:p>
          <a:p>
            <a:pPr indent="0" lvl="0" marL="0" marR="0" rtl="0" algn="l">
              <a:spcBef>
                <a:spcPts val="0"/>
              </a:spcBef>
              <a:spcAft>
                <a:spcPts val="0"/>
              </a:spcAft>
              <a:buFont typeface="Arial"/>
              <a:buNone/>
            </a:pPr>
            <a:r>
              <a:rPr b="1" i="0" lang="en-US" sz="1800" u="none" cap="none" strike="noStrike"/>
              <a:t>Log Options:</a:t>
            </a:r>
            <a:r>
              <a:rPr b="0" i="0" lang="en-US" sz="1800" u="none" cap="none" strike="noStrike"/>
              <a:t> related to the sessions log generation type and saving. E.g. sessions may be generated for each run and old logs may be saved for future reference.</a:t>
            </a:r>
            <a:endParaRPr/>
          </a:p>
          <a:p>
            <a:pPr indent="0" lvl="0" marL="0" marR="0" rtl="0" algn="l">
              <a:spcBef>
                <a:spcPts val="0"/>
              </a:spcBef>
              <a:spcAft>
                <a:spcPts val="0"/>
              </a:spcAft>
              <a:buFont typeface="Arial"/>
              <a:buNone/>
            </a:pPr>
            <a:r>
              <a:rPr b="1" i="0" lang="en-US" sz="1800" u="none" cap="none" strike="noStrike"/>
              <a:t>Error Handling:</a:t>
            </a:r>
            <a:r>
              <a:rPr b="0" i="0" lang="en-US" sz="1800" u="none" cap="none" strike="noStrike"/>
              <a:t> the properties related to various error handling process may be configured over here.</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p21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26" name="Google Shape;1626;p21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27" name="Google Shape;1627;p211: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Using the mapping tab all objects contained in the mapping may be configured. The Mapping tab contains properties for each mapping contained object – sources, targets and transformations. </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The source connections and target connections are set over here from the list of connections already configured for the server. (Ref. Slide 66, 69). Other properties of sources and targets may also be set e.g. Oracle databases don’t support the Bulk load thus the ‘Target load property’ has to be set to ‘normal’.</a:t>
            </a:r>
            <a:endParaRPr/>
          </a:p>
          <a:p>
            <a:pPr indent="0" lvl="0" marL="0" marR="0" rtl="0" algn="l">
              <a:spcBef>
                <a:spcPts val="0"/>
              </a:spcBef>
              <a:spcAft>
                <a:spcPts val="0"/>
              </a:spcAft>
              <a:buFont typeface="Arial"/>
              <a:buNone/>
            </a:pPr>
            <a:r>
              <a:rPr b="0" i="0" lang="en-US" sz="1800" u="none" cap="none" strike="noStrike"/>
              <a:t>There are also options as ‘truncate target table option’ which truncates the target table before loading it.</a:t>
            </a:r>
            <a:endParaRPr/>
          </a:p>
          <a:p>
            <a:pPr indent="0" lvl="0" marL="0" marR="0" rtl="0" algn="l">
              <a:spcBef>
                <a:spcPts val="0"/>
              </a:spcBef>
              <a:spcAft>
                <a:spcPts val="0"/>
              </a:spcAft>
              <a:buFont typeface="Arial"/>
              <a:buNone/>
            </a:pPr>
            <a:r>
              <a:rPr b="0" i="0" lang="en-US" sz="1800" u="none" cap="none" strike="noStrike"/>
              <a:t>The transformations used in the mapping are also shown over here with the transformation ‘attributes’. The attributes may also be changed here if required.</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p21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35" name="Google Shape;1635;p21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36" name="Google Shape;1636;p213: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Refer slide 104.</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2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5" name="Google Shape;165;p2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66" name="Google Shape;166;p29: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Serializes connections to the Repository. Only service that enables access of Repository metadata.</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p21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44" name="Google Shape;1644;p21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45" name="Google Shape;1645;p21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Refer slide 104.</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21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54" name="Google Shape;1654;p21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55" name="Google Shape;1655;p217: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p21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65" name="Google Shape;1665;p21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66" name="Google Shape;1666;p219: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p22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677" name="Google Shape;1677;p22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78" name="Google Shape;1678;p221: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p22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2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p22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2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p22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712" name="Google Shape;1712;p22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713" name="Google Shape;1713;p22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A start task is by default put in a workflow as soon as you create it. A start task specifies the starting task of the workflow i.e. a workflow run starting from the start task.</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The tasks are linked through a ‘link Task’ which specifies the ordering of the tasks one after another or parallel as required during the execution of the workflow.</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p22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729" name="Google Shape;1729;p22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730" name="Google Shape;1730;p227: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p22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742" name="Google Shape;1742;p22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743" name="Google Shape;1743;p229: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p23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756" name="Google Shape;1756;p23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757" name="Google Shape;1757;p231: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workflow may be created in a workflow designer with the properties and scheduling information configured.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3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73" name="Google Shape;173;p3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74" name="Google Shape;174;p32: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p23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777" name="Google Shape;1777;p23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778" name="Google Shape;1778;p233: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Through the workflow properties various options could be configured related to the Logs, its mode of saving, scheduling of the workflows, assigning the Integration Service/grid to run the workflows. </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Also in a multi-run environment a workflow run according to schedules say daily in the night. Then it may be of importance to actually save logs by run and to save logs for previous runs. Properties as these are configured in the workflows.</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p23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793" name="Google Shape;1793;p23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794" name="Google Shape;1794;p23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p23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3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p23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827" name="Google Shape;1827;p23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828" name="Google Shape;1828;p238: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p240: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4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p24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846" name="Google Shape;1846;p24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847" name="Google Shape;1847;p241: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p24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4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p24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865" name="Google Shape;1865;p24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866" name="Google Shape;1866;p244: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p24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876" name="Google Shape;1876;p24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877" name="Google Shape;1877;p246: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p24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889" name="Google Shape;1889;p2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890" name="Google Shape;1890;p248: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3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22" name="Google Shape;222;p3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23" name="Google Shape;223;p34: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Web-based interface for managing Informatica environment.</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p25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909" name="Google Shape;1909;p25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910" name="Google Shape;1910;p250: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session logs can be retrieved through workflow monitor. Reading the session log is one of the most important and effective way to determine the session run and to know where it has gone wrong. The session log specifies all the session related information as database connections, extraction information and loading information.</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p25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928" name="Google Shape;1928;p252:notes"/>
          <p:cNvSpPr/>
          <p:nvPr>
            <p:ph idx="2" type="sldImg"/>
          </p:nvPr>
        </p:nvSpPr>
        <p:spPr>
          <a:xfrm>
            <a:off x="1062037" y="412750"/>
            <a:ext cx="5192712" cy="38941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929" name="Google Shape;1929;p252:notes"/>
          <p:cNvSpPr txBox="1"/>
          <p:nvPr>
            <p:ph idx="1" type="body"/>
          </p:nvPr>
        </p:nvSpPr>
        <p:spPr>
          <a:xfrm>
            <a:off x="954087" y="4565650"/>
            <a:ext cx="5407025" cy="4329112"/>
          </a:xfrm>
          <a:prstGeom prst="rect">
            <a:avLst/>
          </a:prstGeom>
          <a:noFill/>
          <a:ln cap="flat" cmpd="sng" w="9525">
            <a:solidFill>
              <a:srgbClr val="000000"/>
            </a:solidFill>
            <a:prstDash val="solid"/>
            <a:miter lim="8000"/>
            <a:headEnd len="sm" w="sm" type="none"/>
            <a:tailEnd len="sm" w="sm" type="none"/>
          </a:ln>
        </p:spPr>
        <p:txBody>
          <a:bodyPr anchorCtr="0" anchor="t" bIns="47425" lIns="94850" spcFirstLastPara="1" rIns="94850" wrap="square" tIns="47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p25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5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p25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948" name="Google Shape;1948;p255:notes"/>
          <p:cNvSpPr/>
          <p:nvPr>
            <p:ph idx="2" type="sldImg"/>
          </p:nvPr>
        </p:nvSpPr>
        <p:spPr>
          <a:xfrm>
            <a:off x="1062037" y="412750"/>
            <a:ext cx="5192712" cy="38941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949" name="Google Shape;1949;p255:notes"/>
          <p:cNvSpPr txBox="1"/>
          <p:nvPr>
            <p:ph idx="1" type="body"/>
          </p:nvPr>
        </p:nvSpPr>
        <p:spPr>
          <a:xfrm>
            <a:off x="954087" y="4565650"/>
            <a:ext cx="5407025" cy="4329112"/>
          </a:xfrm>
          <a:prstGeom prst="rect">
            <a:avLst/>
          </a:prstGeom>
          <a:noFill/>
          <a:ln cap="flat" cmpd="sng" w="9525">
            <a:solidFill>
              <a:srgbClr val="000000"/>
            </a:solidFill>
            <a:prstDash val="solid"/>
            <a:miter lim="8000"/>
            <a:headEnd len="sm" w="sm" type="none"/>
            <a:tailEnd len="sm" w="sm" type="none"/>
          </a:ln>
        </p:spPr>
        <p:txBody>
          <a:bodyPr anchorCtr="0" anchor="t" bIns="47425" lIns="94850" spcFirstLastPara="1" rIns="94850" wrap="square" tIns="47425">
            <a:noAutofit/>
          </a:bodyPr>
          <a:lstStyle/>
          <a:p>
            <a:pPr indent="0" lvl="0" marL="0" marR="0" rtl="0" algn="l">
              <a:spcBef>
                <a:spcPts val="0"/>
              </a:spcBef>
              <a:spcAft>
                <a:spcPts val="0"/>
              </a:spcAft>
              <a:buFont typeface="Arial"/>
              <a:buNone/>
            </a:pPr>
            <a:r>
              <a:rPr b="0" i="0" lang="en-US" sz="900" u="none" cap="none" strike="noStrike"/>
              <a:t>4. Monitor the Debugger. While you run the Debugger, you can monitor the target data, transformation output data, the debug log, and the session log. When you run the Debugger, the Designer displays the following windows: </a:t>
            </a:r>
            <a:endParaRPr/>
          </a:p>
          <a:p>
            <a:pPr indent="0" lvl="0" marL="0" marR="0" rtl="0" algn="l">
              <a:spcBef>
                <a:spcPts val="0"/>
              </a:spcBef>
              <a:spcAft>
                <a:spcPts val="0"/>
              </a:spcAft>
              <a:buFont typeface="Arial"/>
              <a:buNone/>
            </a:pPr>
            <a:r>
              <a:rPr b="0" i="0" lang="en-US" sz="900" u="none" cap="none" strike="noStrike"/>
              <a:t>	Debug log.           View messages from the Debugger.</a:t>
            </a:r>
            <a:endParaRPr/>
          </a:p>
          <a:p>
            <a:pPr indent="0" lvl="0" marL="0" marR="0" rtl="0" algn="l">
              <a:spcBef>
                <a:spcPts val="0"/>
              </a:spcBef>
              <a:spcAft>
                <a:spcPts val="0"/>
              </a:spcAft>
              <a:buFont typeface="Arial"/>
              <a:buNone/>
            </a:pPr>
            <a:r>
              <a:rPr b="0" i="0" lang="en-US" sz="900" u="none" cap="none" strike="noStrike"/>
              <a:t>	Session log.         View session log.</a:t>
            </a:r>
            <a:endParaRPr/>
          </a:p>
          <a:p>
            <a:pPr indent="0" lvl="0" marL="0" marR="0" rtl="0" algn="l">
              <a:spcBef>
                <a:spcPts val="0"/>
              </a:spcBef>
              <a:spcAft>
                <a:spcPts val="0"/>
              </a:spcAft>
              <a:buFont typeface="Arial"/>
              <a:buNone/>
            </a:pPr>
            <a:r>
              <a:rPr b="0" i="0" lang="en-US" sz="900" u="none" cap="none" strike="noStrike"/>
              <a:t>	Target window.     View target data.</a:t>
            </a:r>
            <a:endParaRPr/>
          </a:p>
          <a:p>
            <a:pPr indent="0" lvl="0" marL="0" marR="0" rtl="0" algn="l">
              <a:spcBef>
                <a:spcPts val="0"/>
              </a:spcBef>
              <a:spcAft>
                <a:spcPts val="0"/>
              </a:spcAft>
              <a:buFont typeface="Arial"/>
              <a:buNone/>
            </a:pPr>
            <a:r>
              <a:rPr b="0" i="0" lang="en-US" sz="900" u="none" cap="none" strike="noStrike"/>
              <a:t>	Instance window.  View transformation data.</a:t>
            </a:r>
            <a:endParaRPr/>
          </a:p>
          <a:p>
            <a:pPr indent="0" lvl="0" marL="0" marR="0" rtl="0" algn="l">
              <a:spcBef>
                <a:spcPts val="0"/>
              </a:spcBef>
              <a:spcAft>
                <a:spcPts val="0"/>
              </a:spcAft>
              <a:buFont typeface="Arial"/>
              <a:buNone/>
            </a:pPr>
            <a:r>
              <a:t/>
            </a:r>
            <a:endParaRPr b="0" i="0" sz="900" u="none" cap="none" strike="noStrike"/>
          </a:p>
          <a:p>
            <a:pPr indent="0" lvl="0" marL="0" marR="0" rtl="0" algn="l">
              <a:spcBef>
                <a:spcPts val="0"/>
              </a:spcBef>
              <a:spcAft>
                <a:spcPts val="0"/>
              </a:spcAft>
              <a:buFont typeface="Arial"/>
              <a:buNone/>
            </a:pPr>
            <a:r>
              <a:rPr b="0" i="0" lang="en-US" sz="900" u="none" cap="none" strike="noStrike"/>
              <a:t>5. Modify data and breakpoints. When the Debugger pauses, you can modify data and see the effect on transformations and targets as the data moves through the pipeline. You can also modify breakpoint information.</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p25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5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p25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988" name="Google Shape;1988;p25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989" name="Google Shape;1989;p258: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p26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996" name="Google Shape;1996;p26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997" name="Google Shape;1997;p260: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p26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012" name="Google Shape;2012;p26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013" name="Google Shape;2013;p262: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p26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6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p26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043" name="Google Shape;2043;p26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044" name="Google Shape;2044;p26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36: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p26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6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p26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065" name="Google Shape;2065;p26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066" name="Google Shape;2066;p268:notes"/>
          <p:cNvSpPr txBox="1"/>
          <p:nvPr>
            <p:ph idx="1" type="body"/>
          </p:nvPr>
        </p:nvSpPr>
        <p:spPr>
          <a:xfrm>
            <a:off x="974725" y="4560887"/>
            <a:ext cx="5365750" cy="4640262"/>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Aggregator transformation allows you to perform aggregate calculations, such as averages and sums, and to perform calculations on groups. When using the transformation language to create aggregate expressions, conditional clauses to filter records are permitted, providing more flexibility than SQL language. When performing aggregate calculations, the server stores group and row data in aggregate caches. Typically, the server stores this data until it completes the entire read.</a:t>
            </a:r>
            <a:endParaRPr/>
          </a:p>
          <a:p>
            <a:pPr indent="0" lvl="0" marL="0" marR="0" rtl="0" algn="l">
              <a:spcBef>
                <a:spcPts val="0"/>
              </a:spcBef>
              <a:spcAft>
                <a:spcPts val="0"/>
              </a:spcAft>
              <a:buClr>
                <a:srgbClr val="000000"/>
              </a:buClr>
              <a:buFont typeface="Arial"/>
              <a:buNone/>
            </a:pPr>
            <a:r>
              <a:rPr b="0" i="0" lang="en-US" sz="1800" u="none" cap="none" strike="noStrike">
                <a:solidFill>
                  <a:srgbClr val="000000"/>
                </a:solidFill>
              </a:rPr>
              <a:t>Aggregate functions can be performed over one or many of transformation’s output ports. </a:t>
            </a:r>
            <a:r>
              <a:rPr b="0" i="0" lang="en-US" sz="1800" u="none" cap="none" strike="noStrike"/>
              <a:t>Some properties specific to the Aggregator transformation include:</a:t>
            </a:r>
            <a:endParaRPr b="1" i="0" sz="1800" u="none" cap="none" strike="noStrike"/>
          </a:p>
          <a:p>
            <a:pPr indent="-114300" lvl="1" marL="228600" marR="0" rtl="0" algn="l">
              <a:spcBef>
                <a:spcPts val="0"/>
              </a:spcBef>
              <a:spcAft>
                <a:spcPts val="0"/>
              </a:spcAft>
              <a:buNone/>
            </a:pPr>
            <a:r>
              <a:rPr b="1" i="0" lang="en-US" sz="1800" u="none" cap="none" strike="noStrike"/>
              <a:t>Group-by port</a:t>
            </a:r>
            <a:r>
              <a:rPr b="0" i="0" lang="en-US" sz="1800" u="none" cap="none" strike="noStrike"/>
              <a:t>. Indicates how to create groups. Can be any input, input/output, output, or variable port. When grouping data, the Aggregator transformation outputs the last row of each group unless otherwise specified. </a:t>
            </a:r>
            <a:r>
              <a:rPr b="0" i="0" lang="en-US" sz="1800" u="none" cap="none" strike="noStrike">
                <a:solidFill>
                  <a:srgbClr val="000000"/>
                </a:solidFill>
              </a:rPr>
              <a:t>The order of the ports from top to bottom determines the group by order.</a:t>
            </a:r>
            <a:endParaRPr b="0" i="0" sz="1800" u="none" cap="none" strike="noStrike"/>
          </a:p>
          <a:p>
            <a:pPr indent="-114300" lvl="1" marL="228600" marR="0" rtl="0" algn="l">
              <a:spcBef>
                <a:spcPts val="0"/>
              </a:spcBef>
              <a:spcAft>
                <a:spcPts val="0"/>
              </a:spcAft>
              <a:buNone/>
            </a:pPr>
            <a:r>
              <a:rPr b="1" i="0" lang="en-US" sz="1800" u="none" cap="none" strike="noStrike"/>
              <a:t>Sorted Ports option</a:t>
            </a:r>
            <a:r>
              <a:rPr b="0" i="0" lang="en-US" sz="1800" u="none" cap="none" strike="noStrike"/>
              <a:t>. This option is </a:t>
            </a:r>
            <a:r>
              <a:rPr b="0" i="1" lang="en-US" sz="1800" u="none" cap="none" strike="noStrike"/>
              <a:t>highly recommended </a:t>
            </a:r>
            <a:r>
              <a:rPr b="0" i="0" lang="en-US" sz="1800" u="none" cap="none" strike="noStrike"/>
              <a:t>in order to improve session performance. To use Sorted Ports, you must pass data from the Source Qualifier to the Aggregator transformation sorted by Group By port, in ascending or descending order. Otherwise, the Server will read and group all data first before performing calculations.</a:t>
            </a:r>
            <a:endParaRPr/>
          </a:p>
          <a:p>
            <a:pPr indent="-114300" lvl="1" marL="228600" marR="0" rtl="0" algn="l">
              <a:spcBef>
                <a:spcPts val="0"/>
              </a:spcBef>
              <a:spcAft>
                <a:spcPts val="0"/>
              </a:spcAft>
              <a:buNone/>
            </a:pPr>
            <a:r>
              <a:rPr b="1" i="0" lang="en-US" sz="1800" u="none" cap="none" strike="noStrike"/>
              <a:t>Aggregate cache</a:t>
            </a:r>
            <a:r>
              <a:rPr b="0" i="0" lang="en-US" sz="1800" u="none" cap="none" strike="noStrike"/>
              <a:t>. </a:t>
            </a:r>
            <a:r>
              <a:rPr b="0" i="0" lang="en-US" sz="1800" u="none" cap="none" strike="noStrike">
                <a:solidFill>
                  <a:srgbClr val="000000"/>
                </a:solidFill>
              </a:rPr>
              <a:t>PowerMart / PowerCenter aggregates in memory, creating a b-tree that has a key for each set of columns being grouped by. </a:t>
            </a:r>
            <a:r>
              <a:rPr b="0" i="0" lang="en-US" sz="1800" u="none" cap="none" strike="noStrike"/>
              <a:t>The server stores data in memory until it completes the required aggregation. It stores group values in an index cache and row data in the data cache. To minimize paging to disk, you should allot an appropriate amount of memory to the data and index caches.</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p27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080" name="Google Shape;2080;p27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081" name="Google Shape;2081;p270:notes"/>
          <p:cNvSpPr txBox="1"/>
          <p:nvPr>
            <p:ph idx="1" type="body"/>
          </p:nvPr>
        </p:nvSpPr>
        <p:spPr>
          <a:xfrm>
            <a:off x="974725" y="4560887"/>
            <a:ext cx="568960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Users can apply a filter condition to all aggregate functions, as well as CUME, MOVINGAVG, and MOVINGSUM. It must evaluate to TRUE, FALSE, or NULL. If a filter condition evaluates to NULL, the server does not select the record. If the filter condition evaluates to NULL for all records in the selected input port, the aggregate function returns NULL (except COUNT).</a:t>
            </a:r>
            <a:endParaRPr b="0" i="0" sz="1000" u="none" cap="none" strike="noStrike"/>
          </a:p>
          <a:p>
            <a:pPr indent="0" lvl="0" marL="0" marR="0" rtl="0" algn="l">
              <a:spcBef>
                <a:spcPts val="0"/>
              </a:spcBef>
              <a:spcAft>
                <a:spcPts val="0"/>
              </a:spcAft>
              <a:buFont typeface="Arial"/>
              <a:buNone/>
            </a:pPr>
            <a:r>
              <a:rPr b="0" i="0" lang="en-US" sz="1800" u="none" cap="none" strike="noStrike"/>
              <a:t>When you configure the PowerCenter server, they can choose how they want the server to handle null values in aggregate functions. Users can have the server treat null values in aggregate functions as NULL or zero. By default, the PowerCenter server treats null values as nulls in aggregate functions.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p27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090" name="Google Shape;2090;p27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091" name="Google Shape;2091;p272: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Informatica provides number of aggregate expressions which could be used in the aggregator transformation. They all are listed in the Aggregate folder in the functions tab.</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p27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03" name="Google Shape;2103;p27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104" name="Google Shape;2104;p274: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Aggregator transformation is associated with some very important properties. A aggregator transformation can be provided the sorted input, sorted on the field used as key for aggregation. Providing the sorted input greatly increases the performance of the aggregator since it doesn’t has to cache the whole data rows before aggregating.</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That is, a aggregator caches the data rows and then aggregates the rows by keys. In sorted input the aggregator assumes the sorted input and aggregates the rows as they come based on the sorted key.</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The sorted data must be by the same filed as provided in the Aggregator transformation.</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p27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17" name="Google Shape;2117;p27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118" name="Google Shape;2118;p276: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Though in case of sorted input the performance increases but it depends on various factors as the frequency of records having same key etc.</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p27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26" name="Google Shape;2126;p27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127" name="Google Shape;2127;p278: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Incremental aggregation refers to the aggregation on the ‘run’ wherein we provide the sorted input. The aggregator aggregates the rows as they come assuming the sorted order of the incoming rows. Thus the aggregation is done incrementally.</a:t>
            </a:r>
            <a:endParaRPr/>
          </a:p>
          <a:p>
            <a:pPr indent="0" lvl="0" marL="0" marR="0" rtl="0" algn="l">
              <a:spcBef>
                <a:spcPts val="0"/>
              </a:spcBef>
              <a:spcAft>
                <a:spcPts val="0"/>
              </a:spcAft>
              <a:buFont typeface="Arial"/>
              <a:buNone/>
            </a:pPr>
            <a:r>
              <a:rPr b="0" i="0" lang="en-US" sz="1800" u="none" cap="none" strike="noStrike"/>
              <a:t>(Ref. Slide 105)</a:t>
            </a:r>
            <a:endParaRPr/>
          </a:p>
          <a:p>
            <a:pPr indent="0" lvl="0" marL="0" marR="0" rtl="0" algn="l">
              <a:spcBef>
                <a:spcPts val="0"/>
              </a:spcBef>
              <a:spcAft>
                <a:spcPts val="0"/>
              </a:spcAft>
              <a:buFont typeface="Arial"/>
              <a:buNone/>
            </a:pPr>
            <a:r>
              <a:rPr b="0" i="0" lang="en-US" sz="1800" u="none" cap="none" strike="noStrike"/>
              <a:t>The cache is saved into $PMCacheDir with it being overwritten with each run.</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p28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38" name="Google Shape;2138;p28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139" name="Google Shape;2139;p280: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p28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47" name="Google Shape;2147;p28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148" name="Google Shape;2148;p282: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p28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62" name="Google Shape;2162;p28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163" name="Google Shape;2163;p284: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3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50" name="Google Shape;250;p3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51" name="Google Shape;251;p37: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p28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76" name="Google Shape;2176;p28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177" name="Google Shape;2177;p286: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p28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192" name="Google Shape;2192;p28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193" name="Google Shape;2193;p288: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p29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208" name="Google Shape;2208;p29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209" name="Google Shape;2209;p290: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p292: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9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p29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229" name="Google Shape;2229;p29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230" name="Google Shape;2230;p293: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2" name="Shape 2242"/>
        <p:cNvGrpSpPr/>
        <p:nvPr/>
      </p:nvGrpSpPr>
      <p:grpSpPr>
        <a:xfrm>
          <a:off x="0" y="0"/>
          <a:ext cx="0" cy="0"/>
          <a:chOff x="0" y="0"/>
          <a:chExt cx="0" cy="0"/>
        </a:xfrm>
      </p:grpSpPr>
      <p:sp>
        <p:nvSpPr>
          <p:cNvPr id="2243" name="Google Shape;2243;p29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244" name="Google Shape;2244;p29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245" name="Google Shape;2245;p29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p29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273" name="Google Shape;2273;p29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274" name="Google Shape;2274;p297: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p299: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9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p30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304" name="Google Shape;2304;p30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305" name="Google Shape;2305;p300: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1" name="Shape 2311"/>
        <p:cNvGrpSpPr/>
        <p:nvPr/>
      </p:nvGrpSpPr>
      <p:grpSpPr>
        <a:xfrm>
          <a:off x="0" y="0"/>
          <a:ext cx="0" cy="0"/>
          <a:chOff x="0" y="0"/>
          <a:chExt cx="0" cy="0"/>
        </a:xfrm>
      </p:grpSpPr>
      <p:sp>
        <p:nvSpPr>
          <p:cNvPr id="2312" name="Google Shape;2312;p30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313" name="Google Shape;2313;p30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314" name="Google Shape;2314;p302: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9: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p30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0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p305: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0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p306: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0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p30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0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1" name="Shape 2361"/>
        <p:cNvGrpSpPr/>
        <p:nvPr/>
      </p:nvGrpSpPr>
      <p:grpSpPr>
        <a:xfrm>
          <a:off x="0" y="0"/>
          <a:ext cx="0" cy="0"/>
          <a:chOff x="0" y="0"/>
          <a:chExt cx="0" cy="0"/>
        </a:xfrm>
      </p:grpSpPr>
      <p:sp>
        <p:nvSpPr>
          <p:cNvPr id="2362" name="Google Shape;2362;p308: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0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p30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371" name="Google Shape;2371;p30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372" name="Google Shape;2372;p309: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p31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379" name="Google Shape;2379;p31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380" name="Google Shape;2380;p311: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p31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387" name="Google Shape;2387;p31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388" name="Google Shape;2388;p313: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p315: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1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p316: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1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4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77" name="Google Shape;277;p4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78" name="Google Shape;278;p40: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SzPts val="1800"/>
              <a:buFont typeface="Noto Symbol"/>
              <a:buChar char="➢"/>
            </a:pPr>
            <a:r>
              <a:rPr b="0" i="0" lang="en-US" sz="1800" u="none" cap="none" strike="noStrike"/>
              <a:t>All the information about the users, groups and privileges is also stored in the repository. The repository manager is used to create, delete and modify Users, Groups and their associated privileges.</a:t>
            </a:r>
            <a:endParaRPr/>
          </a:p>
          <a:p>
            <a:pPr indent="0" lvl="0" marL="0" marR="0" rtl="0" algn="l">
              <a:spcBef>
                <a:spcPts val="0"/>
              </a:spcBef>
              <a:spcAft>
                <a:spcPts val="0"/>
              </a:spcAft>
              <a:buSzPts val="1800"/>
              <a:buFont typeface="Noto Symbol"/>
              <a:buChar char="➢"/>
            </a:pPr>
            <a:r>
              <a:rPr b="0" i="0" lang="en-US" sz="1800" u="none" cap="none" strike="noStrike"/>
              <a:t>All users work in their own folders. All their objects are directly reflected and maintained in their own folder. A folder is thus a logical organization of the repository objects according to the User.</a:t>
            </a:r>
            <a:endParaRPr/>
          </a:p>
          <a:p>
            <a:pPr indent="0" lvl="0" marL="0" marR="0" rtl="0" algn="l">
              <a:spcBef>
                <a:spcPts val="0"/>
              </a:spcBef>
              <a:spcAft>
                <a:spcPts val="0"/>
              </a:spcAft>
              <a:buSzPts val="1800"/>
              <a:buFont typeface="Noto Symbol"/>
              <a:buChar char="➢"/>
            </a:pPr>
            <a:r>
              <a:rPr b="0" i="0" lang="en-US" sz="1800" u="none" cap="none" strike="noStrike"/>
              <a:t>Repository contains information about number of objects. Its thus Data about data called Metadata. This Metadata is very vital to understanding the whole ETL related project environment. This metadata can be analyzed to determine the information related to sources, transformations, mapping, number of users or even the loading sessions among many other information. The ‘Repository Manager’ can be used to view some of this related Metadata as Sources, Target , Mappings and Dependencies.</a:t>
            </a:r>
            <a:endParaRPr/>
          </a:p>
          <a:p>
            <a:pPr indent="0" lvl="0" marL="0" marR="0" rtl="0" algn="l">
              <a:spcBef>
                <a:spcPts val="0"/>
              </a:spcBef>
              <a:spcAft>
                <a:spcPts val="0"/>
              </a:spcAft>
              <a:buSzPts val="1800"/>
              <a:buFont typeface="Noto Symbol"/>
              <a:buChar char="➢"/>
            </a:pPr>
            <a:r>
              <a:rPr b="0" i="0" lang="en-US" sz="1800" u="none" cap="none" strike="noStrike"/>
              <a:t>Shortcut dependencies refer to the dependency between mappings or objects wherein object has a shortcut to other objects. Shortcuts refers to a link which points to object in other’s folder. That way we don’t need to again create or copy the object and may reuse it using a shortcut.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p31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1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p318: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1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2" name="Shape 2442"/>
        <p:cNvGrpSpPr/>
        <p:nvPr/>
      </p:nvGrpSpPr>
      <p:grpSpPr>
        <a:xfrm>
          <a:off x="0" y="0"/>
          <a:ext cx="0" cy="0"/>
          <a:chOff x="0" y="0"/>
          <a:chExt cx="0" cy="0"/>
        </a:xfrm>
      </p:grpSpPr>
      <p:sp>
        <p:nvSpPr>
          <p:cNvPr id="2443" name="Google Shape;2443;p319: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1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0" name="Shape 2450"/>
        <p:cNvGrpSpPr/>
        <p:nvPr/>
      </p:nvGrpSpPr>
      <p:grpSpPr>
        <a:xfrm>
          <a:off x="0" y="0"/>
          <a:ext cx="0" cy="0"/>
          <a:chOff x="0" y="0"/>
          <a:chExt cx="0" cy="0"/>
        </a:xfrm>
      </p:grpSpPr>
      <p:sp>
        <p:nvSpPr>
          <p:cNvPr id="2451" name="Google Shape;2451;p320: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2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7" name="Shape 2457"/>
        <p:cNvGrpSpPr/>
        <p:nvPr/>
      </p:nvGrpSpPr>
      <p:grpSpPr>
        <a:xfrm>
          <a:off x="0" y="0"/>
          <a:ext cx="0" cy="0"/>
          <a:chOff x="0" y="0"/>
          <a:chExt cx="0" cy="0"/>
        </a:xfrm>
      </p:grpSpPr>
      <p:sp>
        <p:nvSpPr>
          <p:cNvPr id="2458" name="Google Shape;2458;p321: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2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p322: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2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2" name="Shape 2472"/>
        <p:cNvGrpSpPr/>
        <p:nvPr/>
      </p:nvGrpSpPr>
      <p:grpSpPr>
        <a:xfrm>
          <a:off x="0" y="0"/>
          <a:ext cx="0" cy="0"/>
          <a:chOff x="0" y="0"/>
          <a:chExt cx="0" cy="0"/>
        </a:xfrm>
      </p:grpSpPr>
      <p:sp>
        <p:nvSpPr>
          <p:cNvPr id="2473" name="Google Shape;2473;p32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2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7" name="Shape 2477"/>
        <p:cNvGrpSpPr/>
        <p:nvPr/>
      </p:nvGrpSpPr>
      <p:grpSpPr>
        <a:xfrm>
          <a:off x="0" y="0"/>
          <a:ext cx="0" cy="0"/>
          <a:chOff x="0" y="0"/>
          <a:chExt cx="0" cy="0"/>
        </a:xfrm>
      </p:grpSpPr>
      <p:sp>
        <p:nvSpPr>
          <p:cNvPr id="2478" name="Google Shape;2478;p32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2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p32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486" name="Google Shape;2486;p32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487" name="Google Shape;2487;p32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2" name="Shape 2492"/>
        <p:cNvGrpSpPr/>
        <p:nvPr/>
      </p:nvGrpSpPr>
      <p:grpSpPr>
        <a:xfrm>
          <a:off x="0" y="0"/>
          <a:ext cx="0" cy="0"/>
          <a:chOff x="0" y="0"/>
          <a:chExt cx="0" cy="0"/>
        </a:xfrm>
      </p:grpSpPr>
      <p:sp>
        <p:nvSpPr>
          <p:cNvPr id="2493" name="Google Shape;2493;p32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494" name="Google Shape;2494;p32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495" name="Google Shape;2495;p327: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42: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p32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506" name="Google Shape;2506;p32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507" name="Google Shape;2507;p329: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p33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514" name="Google Shape;2514;p33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515" name="Google Shape;2515;p331:notes"/>
          <p:cNvSpPr txBox="1"/>
          <p:nvPr>
            <p:ph idx="1" type="body"/>
          </p:nvPr>
        </p:nvSpPr>
        <p:spPr>
          <a:xfrm>
            <a:off x="974725" y="4560887"/>
            <a:ext cx="5365750" cy="471963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1" i="0" lang="en-US" sz="1800" u="none" cap="none" strike="noStrike"/>
              <a:t>Variable Datatype and Aggregation Type </a:t>
            </a:r>
            <a:endParaRPr/>
          </a:p>
          <a:p>
            <a:pPr indent="0" lvl="0" marL="0" marR="0" rtl="0" algn="l">
              <a:spcBef>
                <a:spcPts val="0"/>
              </a:spcBef>
              <a:spcAft>
                <a:spcPts val="0"/>
              </a:spcAft>
              <a:buFont typeface="Arial"/>
              <a:buNone/>
            </a:pPr>
            <a:r>
              <a:rPr b="0" i="0" lang="en-US" sz="1800" u="none" cap="none" strike="noStrike"/>
              <a:t>When you declare a mapping variable in a mapping, you need to configure the datatype and aggregation type for the variable. </a:t>
            </a:r>
            <a:endParaRPr/>
          </a:p>
          <a:p>
            <a:pPr indent="0" lvl="0" marL="0" marR="0" rtl="0" algn="l">
              <a:spcBef>
                <a:spcPts val="0"/>
              </a:spcBef>
              <a:spcAft>
                <a:spcPts val="0"/>
              </a:spcAft>
              <a:buFont typeface="Arial"/>
              <a:buNone/>
            </a:pPr>
            <a:r>
              <a:rPr b="0" i="0" lang="en-US" sz="1800" u="none" cap="none" strike="noStrike"/>
              <a:t>The datatype you choose for a mapping variable allows the PowerMart / PowerCenter Server to pick an appropriate default value for the mapping variable. The default value is used as the start value of a mapping variable when there is no value defined for a variable in the session parameter file, in the repository, and there is no user defined initial value. </a:t>
            </a:r>
            <a:endParaRPr/>
          </a:p>
          <a:p>
            <a:pPr indent="0" lvl="0" marL="0" marR="0" rtl="0" algn="l">
              <a:spcBef>
                <a:spcPts val="0"/>
              </a:spcBef>
              <a:spcAft>
                <a:spcPts val="0"/>
              </a:spcAft>
              <a:buFont typeface="Arial"/>
              <a:buNone/>
            </a:pPr>
            <a:r>
              <a:rPr b="0" i="0" lang="en-US" sz="1800" u="none" cap="none" strike="noStrike"/>
              <a:t>The PowerMart / PowerCenter Server uses the aggregate type of a mapping variable to determine the final current value of the mapping variable. When you have a session with multiple partitions, the PowerMart / PowerCenter Server combines the variable value from each partition and saves the final current variable value into the repository. </a:t>
            </a:r>
            <a:endParaRPr/>
          </a:p>
          <a:p>
            <a:pPr indent="0" lvl="0" marL="0" marR="0" rtl="0" algn="l">
              <a:spcBef>
                <a:spcPts val="0"/>
              </a:spcBef>
              <a:spcAft>
                <a:spcPts val="0"/>
              </a:spcAft>
              <a:buFont typeface="Arial"/>
              <a:buNone/>
            </a:pPr>
            <a:r>
              <a:rPr b="0" i="0" lang="en-US" sz="1800" u="none" cap="none" strike="noStrike"/>
              <a:t>For more information on using variable functions in a partitioned session, see “Partitioning Data” in the </a:t>
            </a:r>
            <a:r>
              <a:rPr b="0" i="1" lang="en-US" sz="1800" u="none" cap="none" strike="noStrike"/>
              <a:t>Session and Server Guide</a:t>
            </a:r>
            <a:r>
              <a:rPr b="0" i="0" lang="en-US" sz="1800" u="none" cap="none" strike="noStrike"/>
              <a:t>. </a:t>
            </a:r>
            <a:endParaRPr/>
          </a:p>
          <a:p>
            <a:pPr indent="0" lvl="0" marL="0" marR="0" rtl="0" algn="l">
              <a:spcBef>
                <a:spcPts val="0"/>
              </a:spcBef>
              <a:spcAft>
                <a:spcPts val="0"/>
              </a:spcAft>
              <a:buFont typeface="Arial"/>
              <a:buNone/>
            </a:pPr>
            <a:r>
              <a:rPr b="0" i="0" lang="en-US" sz="1800" u="none" cap="none" strike="noStrike"/>
              <a:t>You can create a variable with the following aggregation types: </a:t>
            </a:r>
            <a:endParaRPr/>
          </a:p>
          <a:p>
            <a:pPr indent="0" lvl="1" marL="0" marR="0" rtl="0" algn="l">
              <a:spcBef>
                <a:spcPts val="0"/>
              </a:spcBef>
              <a:spcAft>
                <a:spcPts val="0"/>
              </a:spcAft>
              <a:buNone/>
            </a:pPr>
            <a:r>
              <a:rPr b="0" i="0" lang="en-US" sz="1800" u="none" cap="none" strike="noStrike"/>
              <a:t>Count </a:t>
            </a:r>
            <a:endParaRPr/>
          </a:p>
          <a:p>
            <a:pPr indent="0" lvl="1" marL="0" marR="0" rtl="0" algn="l">
              <a:spcBef>
                <a:spcPts val="0"/>
              </a:spcBef>
              <a:spcAft>
                <a:spcPts val="0"/>
              </a:spcAft>
              <a:buNone/>
            </a:pPr>
            <a:r>
              <a:rPr b="0" i="0" lang="en-US" sz="1800" u="none" cap="none" strike="noStrike"/>
              <a:t>Max </a:t>
            </a:r>
            <a:endParaRPr/>
          </a:p>
          <a:p>
            <a:pPr indent="0" lvl="1" marL="0" marR="0" rtl="0" algn="l">
              <a:spcBef>
                <a:spcPts val="0"/>
              </a:spcBef>
              <a:spcAft>
                <a:spcPts val="0"/>
              </a:spcAft>
              <a:buNone/>
            </a:pPr>
            <a:r>
              <a:rPr b="0" i="0" lang="en-US" sz="1800" u="none" cap="none" strike="noStrike"/>
              <a:t>Min </a:t>
            </a:r>
            <a:endParaRPr/>
          </a:p>
          <a:p>
            <a:pPr indent="0" lvl="0" marL="0" marR="0" rtl="0" algn="l">
              <a:spcBef>
                <a:spcPts val="0"/>
              </a:spcBef>
              <a:spcAft>
                <a:spcPts val="0"/>
              </a:spcAft>
              <a:buFont typeface="Arial"/>
              <a:buNone/>
            </a:pPr>
            <a:r>
              <a:rPr b="0" i="0" lang="en-US" sz="1800" u="none" cap="none" strike="noStrike"/>
              <a:t>You can configure a mapping variable for a Count aggregation type when it is an Integer or Small Integer. You can configure mapping variables of any datatype for Max or Min aggregation types. </a:t>
            </a:r>
            <a:endParaRPr/>
          </a:p>
          <a:p>
            <a:pPr indent="0" lvl="0" marL="0" marR="0" rtl="0" algn="l">
              <a:spcBef>
                <a:spcPts val="0"/>
              </a:spcBef>
              <a:spcAft>
                <a:spcPts val="0"/>
              </a:spcAft>
              <a:buFont typeface="Arial"/>
              <a:buNone/>
            </a:pPr>
            <a:r>
              <a:rPr b="0" i="0" lang="en-US" sz="1800" u="none" cap="none" strike="noStrike"/>
              <a:t>To keep the variable value consistent throughout the session run, the Designer limits the variable functions you can use with a variable based on aggregation type. For example, you can use the SetMaxVariable function for a variable with a Max aggregation type, but not with a variable with a Min aggregation type. </a:t>
            </a:r>
            <a:endParaRPr/>
          </a:p>
          <a:p>
            <a:pPr indent="0" lvl="0" marL="0" marR="0" rtl="0" algn="l">
              <a:spcBef>
                <a:spcPts val="0"/>
              </a:spcBef>
              <a:spcAft>
                <a:spcPts val="0"/>
              </a:spcAft>
              <a:buFont typeface="Arial"/>
              <a:buNone/>
            </a:pPr>
            <a:r>
              <a:rPr b="0" i="0" lang="en-US" sz="1800" u="none" cap="none" strike="noStrike"/>
              <a:t>The variable functions are significant in the PowerMart / PowerCenter Partitioned ETL concept.</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p33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2530" name="Google Shape;2530;p33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531" name="Google Shape;2531;p333: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p335: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3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3" name="Shape 2543"/>
        <p:cNvGrpSpPr/>
        <p:nvPr/>
      </p:nvGrpSpPr>
      <p:grpSpPr>
        <a:xfrm>
          <a:off x="0" y="0"/>
          <a:ext cx="0" cy="0"/>
          <a:chOff x="0" y="0"/>
          <a:chExt cx="0" cy="0"/>
        </a:xfrm>
      </p:grpSpPr>
      <p:sp>
        <p:nvSpPr>
          <p:cNvPr id="2544" name="Google Shape;2544;p336: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3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p33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3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p338: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3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2" name="Shape 2562"/>
        <p:cNvGrpSpPr/>
        <p:nvPr/>
      </p:nvGrpSpPr>
      <p:grpSpPr>
        <a:xfrm>
          <a:off x="0" y="0"/>
          <a:ext cx="0" cy="0"/>
          <a:chOff x="0" y="0"/>
          <a:chExt cx="0" cy="0"/>
        </a:xfrm>
      </p:grpSpPr>
      <p:sp>
        <p:nvSpPr>
          <p:cNvPr id="2563" name="Google Shape;2563;p339: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3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56" name="Google Shape;56;p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57" name="Google Shape;57;p6: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4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4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45: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4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334" name="Google Shape;334;p4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35" name="Google Shape;335;p46: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4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347" name="Google Shape;347;p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48" name="Google Shape;348;p48: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5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357" name="Google Shape;357;p5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58" name="Google Shape;358;p50: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Object searching is another tool which may come handy in many situations during the project. The searching greatly helps when the environment is too huge with large number of folders and mappings. It may also help to determine dependencies among the objects through the environment.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5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370" name="Google Shape;370;p5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71" name="Google Shape;371;p52: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SzPts val="1800"/>
              <a:buFont typeface="Noto Symbol"/>
              <a:buChar char="➢"/>
            </a:pPr>
            <a:r>
              <a:rPr b="0" i="0" lang="en-US" sz="1800" u="none" cap="none" strike="noStrike"/>
              <a:t>The copy object may be more beneficial in cases where the copied object may needed to be edited according to the need. In that case we may don’t want to start from scratch and copies a similar object and edit it accordingly. </a:t>
            </a:r>
            <a:endParaRPr/>
          </a:p>
          <a:p>
            <a:pPr indent="0" lvl="0" marL="0" marR="0" rtl="0" algn="l">
              <a:spcBef>
                <a:spcPts val="0"/>
              </a:spcBef>
              <a:spcAft>
                <a:spcPts val="0"/>
              </a:spcAft>
              <a:buFont typeface="Arial"/>
              <a:buNone/>
            </a:pPr>
            <a:r>
              <a:rPr b="0" i="0" lang="en-US" sz="1800" u="none" cap="none" strike="noStrike"/>
              <a:t>In an another scenario copying may be more appropriate where we have say a  repository onsite and a repository offshore which are very far. A link here from one repository to another may not be feasible choice performance wise.</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SzPts val="1800"/>
              <a:buFont typeface="Noto Symbol"/>
              <a:buChar char="➢"/>
            </a:pPr>
            <a:r>
              <a:rPr b="0" i="0" lang="en-US" sz="1800" u="none" cap="none" strike="noStrike"/>
              <a:t>A shortcut may be more handy in a scenario say where we have global and local repositories. The objects in local repositories may have links i.e. shortcuts to the objects in global repository.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5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380" name="Google Shape;380;p5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81" name="Google Shape;381;p54: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5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389" name="Google Shape;389;p5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90" name="Google Shape;390;p56: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58: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0: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5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409" name="Google Shape;409;p5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10" name="Google Shape;410;p59: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6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417" name="Google Shape;417;p6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18" name="Google Shape;418;p61: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Through the design process all the concepts of previous slides can be made more clear starting from source definitions to monitoring and verifying the workflows.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6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6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65: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6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68: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69: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70: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71: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69" name="Google Shape;69;p1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0" name="Google Shape;70;p12: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72: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7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7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535" name="Google Shape;535;p7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36" name="Google Shape;536;p74:notes"/>
          <p:cNvSpPr txBox="1"/>
          <p:nvPr>
            <p:ph idx="1" type="body"/>
          </p:nvPr>
        </p:nvSpPr>
        <p:spPr>
          <a:xfrm>
            <a:off x="990600" y="4572000"/>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7525" lIns="95050" spcFirstLastPara="1" rIns="95050" wrap="square" tIns="47525">
            <a:noAutofit/>
          </a:bodyPr>
          <a:lstStyle/>
          <a:p>
            <a:pPr indent="0" lvl="0" marL="0" marR="0" rtl="0" algn="l">
              <a:spcBef>
                <a:spcPts val="0"/>
              </a:spcBef>
              <a:spcAft>
                <a:spcPts val="0"/>
              </a:spcAft>
              <a:buFont typeface="Arial"/>
              <a:buNone/>
            </a:pPr>
            <a:r>
              <a:rPr b="0" i="0" lang="en-US" sz="1800" u="none" cap="none" strike="noStrike"/>
              <a:t>The key aspect of understanding the source definitions is ‘how they related to the extraction process’ and ‘how they are used to analyze the data’.</a:t>
            </a:r>
            <a:endParaRPr/>
          </a:p>
          <a:p>
            <a:pPr indent="0" lvl="0" marL="0" marR="0" rtl="0" algn="l">
              <a:spcBef>
                <a:spcPts val="0"/>
              </a:spcBef>
              <a:spcAft>
                <a:spcPts val="0"/>
              </a:spcAft>
              <a:buFont typeface="Arial"/>
              <a:buNone/>
            </a:pPr>
            <a:r>
              <a:rPr b="0" i="0" lang="en-US" sz="1800" u="none" cap="none" strike="noStrike"/>
              <a:t>Data preview option is really helpful in viewing the data without specifically logging to the database to see the data. Data Preview helps in determining the type of the data and analyzing it. The data Preview option also helps in debugging purposes wherein we can trace the data through the dataflow sequence.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7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543" name="Google Shape;543;p7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544" name="Google Shape;544;p76: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7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554" name="Google Shape;554;p7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55" name="Google Shape;555;p78: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Source definitions describe the sources that are going to be providing data to the warehouse. There are five different ways to create source definitions in the repository:</a:t>
            </a:r>
            <a:endParaRPr/>
          </a:p>
          <a:p>
            <a:pPr indent="-114300" lvl="1" marL="228600" marR="0" rtl="0" algn="l">
              <a:spcBef>
                <a:spcPts val="0"/>
              </a:spcBef>
              <a:spcAft>
                <a:spcPts val="0"/>
              </a:spcAft>
              <a:buFont typeface="Arial"/>
              <a:buNone/>
            </a:pPr>
            <a:r>
              <a:rPr b="0" i="0" lang="en-US" sz="1800" u="none" cap="none" strike="noStrike"/>
              <a:t>Import from Database - reverse engineer object definitions from database catalogs such as Informix, Sybase, Microsoft SQL Server, Oracle, DB2, or ODBC sources </a:t>
            </a:r>
            <a:endParaRPr/>
          </a:p>
          <a:p>
            <a:pPr indent="-114300" lvl="1" marL="228600" marR="0" rtl="0" algn="l">
              <a:spcBef>
                <a:spcPts val="0"/>
              </a:spcBef>
              <a:spcAft>
                <a:spcPts val="0"/>
              </a:spcAft>
              <a:buFont typeface="Arial"/>
              <a:buNone/>
            </a:pPr>
            <a:r>
              <a:rPr b="0" i="0" lang="en-US" sz="1800" u="none" cap="none" strike="noStrike"/>
              <a:t>Import from File - use the PowerMart / PowerCenter Flat File Wizard to analyze an ASCII file</a:t>
            </a:r>
            <a:endParaRPr/>
          </a:p>
          <a:p>
            <a:pPr indent="-114300" lvl="1" marL="228600" marR="0" rtl="0" algn="l">
              <a:spcBef>
                <a:spcPts val="0"/>
              </a:spcBef>
              <a:spcAft>
                <a:spcPts val="0"/>
              </a:spcAft>
              <a:buFont typeface="Arial"/>
              <a:buNone/>
            </a:pPr>
            <a:r>
              <a:rPr b="0" i="0" lang="en-US" sz="1800" u="none" cap="none" strike="noStrike"/>
              <a:t>Import from COBOL File - use COBOL data structures</a:t>
            </a:r>
            <a:endParaRPr/>
          </a:p>
          <a:p>
            <a:pPr indent="-114300" lvl="1" marL="228600" marR="0" rtl="0" algn="l">
              <a:spcBef>
                <a:spcPts val="0"/>
              </a:spcBef>
              <a:spcAft>
                <a:spcPts val="0"/>
              </a:spcAft>
              <a:buFont typeface="Arial"/>
              <a:buNone/>
            </a:pPr>
            <a:r>
              <a:rPr b="0" i="0" lang="en-US" sz="1800" u="none" cap="none" strike="noStrike"/>
              <a:t>Import from XML – use XML elements and attributes structures</a:t>
            </a:r>
            <a:endParaRPr/>
          </a:p>
          <a:p>
            <a:pPr indent="-114300" lvl="1" marL="228600" marR="0" rtl="0" algn="l">
              <a:spcBef>
                <a:spcPts val="0"/>
              </a:spcBef>
              <a:spcAft>
                <a:spcPts val="0"/>
              </a:spcAft>
              <a:buFont typeface="Arial"/>
              <a:buNone/>
            </a:pPr>
            <a:r>
              <a:rPr b="0" i="0" lang="en-US" sz="1800" u="none" cap="none" strike="noStrike"/>
              <a:t>Create manually - can create any of the above definition types manually</a:t>
            </a:r>
            <a:endParaRPr/>
          </a:p>
          <a:p>
            <a:pPr indent="-114300" lvl="1" marL="228600" marR="0" rtl="0" algn="l">
              <a:spcBef>
                <a:spcPts val="0"/>
              </a:spcBef>
              <a:spcAft>
                <a:spcPts val="0"/>
              </a:spcAft>
              <a:buFont typeface="Arial"/>
              <a:buNone/>
            </a:pPr>
            <a:r>
              <a:rPr b="0" i="0" lang="en-US" sz="1800" u="none" cap="none" strike="noStrike"/>
              <a:t>Transfer from data modeling tools (Erwin, PowerDesigner, S-Designor, Designer/2000) via PowerPlugs.</a:t>
            </a:r>
            <a:endParaRPr/>
          </a:p>
          <a:p>
            <a:pPr indent="-114300" lvl="1" marL="22860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Note: PowerMart / PowerCenter provides additional Source input via separate ERP PowerConnect products for SAP, PeopleSoft, Seibel.</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8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587" name="Google Shape;587;p8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88" name="Google Shape;588;p80: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Source Analyzer connects to the source database via Open Database Connectivity (ODBC), extracts the information, and puts it in the Repository.</a:t>
            </a:r>
            <a:endParaRPr/>
          </a:p>
          <a:p>
            <a:pPr indent="0" lvl="0" marL="0" marR="0" rtl="0" algn="l">
              <a:spcBef>
                <a:spcPts val="0"/>
              </a:spcBef>
              <a:spcAft>
                <a:spcPts val="0"/>
              </a:spcAft>
              <a:buFont typeface="Arial"/>
              <a:buNone/>
            </a:pPr>
            <a:r>
              <a:rPr b="0" i="0" lang="en-US" sz="1800" u="none" cap="none" strike="noStrike"/>
              <a:t>The Source Analyzer will extract definitions of relational tables, views, and synonyms from a database catalog. The extracted information includes table name, column name, length, precision, scale, and primary/foreign key constraints. Primary/foreign key constraints will not be extracted for views and synonyms.</a:t>
            </a:r>
            <a:endParaRPr/>
          </a:p>
          <a:p>
            <a:pPr indent="0" lvl="0" marL="0" marR="0" rtl="0" algn="l">
              <a:spcBef>
                <a:spcPts val="0"/>
              </a:spcBef>
              <a:spcAft>
                <a:spcPts val="0"/>
              </a:spcAft>
              <a:buFont typeface="Arial"/>
              <a:buNone/>
            </a:pPr>
            <a:r>
              <a:rPr b="0" i="0" lang="en-US" sz="1800" u="none" cap="none" strike="noStrike"/>
              <a:t>Primary/foreign key relationships between sources can either be read from the source catalog, or later they can be defined manually within the Source Analyzer. Relationships need not exist physically in the source database, only logically in the repository.</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Notes for faculty: Demonstrate creation of ODBC connection for fetching metadata from the source schema.</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82: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8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8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8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8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8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666" name="Google Shape;666;p8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67" name="Google Shape;667;p85: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Source Analyzer provides a wizard for analyzing flat files. Files can be either fixed-width or delimited. If the file contains binary data, then the file must be fixed-width and the Flat File Wizard cannot be used to analyze the file. </a:t>
            </a:r>
            <a:endParaRPr/>
          </a:p>
          <a:p>
            <a:pPr indent="0" lvl="0" marL="0" marR="0" rtl="0" algn="l">
              <a:spcBef>
                <a:spcPts val="0"/>
              </a:spcBef>
              <a:spcAft>
                <a:spcPts val="0"/>
              </a:spcAft>
              <a:buFont typeface="Arial"/>
              <a:buNone/>
            </a:pPr>
            <a:r>
              <a:rPr b="0" i="0" lang="en-US" sz="1800" u="none" cap="none" strike="noStrike"/>
              <a:t>You can analyze the file via a mapped network drive to the file, an NFS mount to the file, or the file can reside locally on the workstation. The latter is probably unlikely due to the size of the flat file.</a:t>
            </a:r>
            <a:endParaRPr/>
          </a:p>
          <a:p>
            <a:pPr indent="0" lvl="0" marL="0" marR="0" rtl="0" algn="l">
              <a:spcBef>
                <a:spcPts val="0"/>
              </a:spcBef>
              <a:spcAft>
                <a:spcPts val="0"/>
              </a:spcAft>
              <a:buFont typeface="Arial"/>
              <a:buNone/>
            </a:pPr>
            <a:r>
              <a:rPr b="0" i="0" lang="en-US" sz="1800" u="none" cap="none" strike="noStrike"/>
              <a:t>For best performance at runtime, place files on the server machine. You can also use a mapped drive, NFS mounting, or FTP files from remote machines.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77" name="Google Shape;77;p1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8" name="Google Shape;78;p14: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SzPts val="1800"/>
              <a:buFont typeface="Noto Symbol"/>
              <a:buChar char="➢"/>
            </a:pPr>
            <a:r>
              <a:rPr b="0" i="0" lang="en-US" sz="1800" u="none" cap="none" strike="noStrike"/>
              <a:t>    The Explanation of The ETL process. ETL process is central to the whole Data Warehousing Solution.</a:t>
            </a:r>
            <a:endParaRPr/>
          </a:p>
          <a:p>
            <a:pPr indent="0" lvl="0" marL="0" marR="0" rtl="0" algn="l">
              <a:spcBef>
                <a:spcPts val="0"/>
              </a:spcBef>
              <a:spcAft>
                <a:spcPts val="0"/>
              </a:spcAft>
              <a:buSzPts val="1800"/>
              <a:buFont typeface="Noto Symbol"/>
              <a:buChar char="➢"/>
            </a:pPr>
            <a:r>
              <a:rPr b="0" i="0" lang="en-US" sz="1800" u="none" cap="none" strike="noStrike"/>
              <a:t>    Informatica approach to ETL relates some Key terms to the process. Understanding of these terms in the initial stage itself is vital to understanding the Informatica Tool and feeling more comfortable with it.</a:t>
            </a:r>
            <a:endParaRPr/>
          </a:p>
          <a:p>
            <a:pPr indent="0" lvl="0" marL="0" marR="0" rtl="0" algn="l">
              <a:spcBef>
                <a:spcPts val="0"/>
              </a:spcBef>
              <a:spcAft>
                <a:spcPts val="0"/>
              </a:spcAft>
              <a:buSzPts val="1800"/>
              <a:buFont typeface="Noto Symbol"/>
              <a:buChar char="➢"/>
            </a:pPr>
            <a:r>
              <a:rPr b="0" i="0" lang="en-US" sz="1800" u="none" cap="none" strike="noStrike"/>
              <a:t>    Informatica relates the Extraction process through ‘Source Definitions’. Wherein the source definitions (Data Structure in source) is imported and analyzed based on the required Business Logic.</a:t>
            </a:r>
            <a:endParaRPr/>
          </a:p>
          <a:p>
            <a:pPr indent="0" lvl="0" marL="0" marR="0" rtl="0" algn="l">
              <a:spcBef>
                <a:spcPts val="0"/>
              </a:spcBef>
              <a:spcAft>
                <a:spcPts val="0"/>
              </a:spcAft>
              <a:buSzPts val="1800"/>
              <a:buFont typeface="Noto Symbol"/>
              <a:buChar char="➢"/>
            </a:pPr>
            <a:r>
              <a:rPr b="0" i="0" lang="en-US" sz="1800" u="none" cap="none" strike="noStrike"/>
              <a:t>    The Transformation process on  a basic level is related through the use of ‘Transformations’ in Informatica PowerCenter. Transformations are the built in functions provided by Informatica which can be customized as per the Business Logic. The  data extracted as per the analyzed ‘Source Definitions’ is transformed here.</a:t>
            </a:r>
            <a:endParaRPr/>
          </a:p>
          <a:p>
            <a:pPr indent="0" lvl="0" marL="0" marR="0" rtl="0" algn="l">
              <a:spcBef>
                <a:spcPts val="0"/>
              </a:spcBef>
              <a:spcAft>
                <a:spcPts val="0"/>
              </a:spcAft>
              <a:buSzPts val="1800"/>
              <a:buFont typeface="Noto Symbol"/>
              <a:buChar char="➢"/>
            </a:pPr>
            <a:r>
              <a:rPr b="0" i="0" lang="en-US" sz="1800" u="none" cap="none" strike="noStrike"/>
              <a:t>    The Load Process is related through  the use of ‘Target Definitions’. The target definitions are defined as per the design of the Warehouse and loaded with the transformed Data.</a:t>
            </a:r>
            <a:endParaRPr/>
          </a:p>
          <a:p>
            <a:pPr indent="0" lvl="0" marL="0" marR="0" rtl="0" algn="l">
              <a:spcBef>
                <a:spcPts val="0"/>
              </a:spcBef>
              <a:spcAft>
                <a:spcPts val="0"/>
              </a:spcAft>
              <a:buSzPts val="1800"/>
              <a:buFont typeface="Noto Symbol"/>
              <a:buChar char="➢"/>
            </a:pPr>
            <a:r>
              <a:rPr b="0" i="0" lang="en-US" sz="1800" u="none" cap="none" strike="noStrike"/>
              <a:t>    This whole information of the Source Definitions, Transformations,  Target Definitions and the related Work Flow is contained in a mapping. Thus a ‘Mapping’ relates to the ETL process definition.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8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694" name="Google Shape;694;p8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95" name="Google Shape;695;p87:notes"/>
          <p:cNvSpPr txBox="1"/>
          <p:nvPr>
            <p:ph idx="1" type="body"/>
          </p:nvPr>
        </p:nvSpPr>
        <p:spPr>
          <a:xfrm>
            <a:off x="1274762" y="4573587"/>
            <a:ext cx="5064125" cy="4787900"/>
          </a:xfrm>
          <a:prstGeom prst="rect">
            <a:avLst/>
          </a:prstGeom>
          <a:noFill/>
          <a:ln>
            <a:noFill/>
          </a:ln>
        </p:spPr>
        <p:txBody>
          <a:bodyPr anchorCtr="0" anchor="t" bIns="47525" lIns="95050" spcFirstLastPara="1" rIns="95050" wrap="square" tIns="47525">
            <a:noAutofit/>
          </a:bodyPr>
          <a:lstStyle/>
          <a:p>
            <a:pPr indent="0" lvl="0" marL="0" marR="0" rtl="0" algn="l">
              <a:spcBef>
                <a:spcPts val="0"/>
              </a:spcBef>
              <a:spcAft>
                <a:spcPts val="0"/>
              </a:spcAft>
              <a:buFont typeface="Arial"/>
              <a:buNone/>
            </a:pPr>
            <a:r>
              <a:rPr b="0" i="0" lang="en-US" sz="1800" u="none" cap="none" strike="noStrike"/>
              <a:t>Using the Import from File menu option invokes the Flat File Wizard. Some tips on using the wizard include:</a:t>
            </a:r>
            <a:endParaRPr/>
          </a:p>
          <a:p>
            <a:pPr indent="0" lvl="1" marL="0" marR="0" rtl="0" algn="l">
              <a:spcBef>
                <a:spcPts val="0"/>
              </a:spcBef>
              <a:spcAft>
                <a:spcPts val="0"/>
              </a:spcAft>
              <a:buFont typeface="Arial"/>
              <a:buNone/>
            </a:pPr>
            <a:r>
              <a:rPr b="0" i="0" lang="en-US" sz="1800" u="none" cap="none" strike="noStrike"/>
              <a:t>The wizard automatically gives the flat file source definition the name of the file (excluding the extension), which can be changed. This is the name under which the source definition will be stored in the Repository.</a:t>
            </a:r>
            <a:endParaRPr/>
          </a:p>
          <a:p>
            <a:pPr indent="0" lvl="1" marL="0" marR="0" rtl="0" algn="l">
              <a:spcBef>
                <a:spcPts val="0"/>
              </a:spcBef>
              <a:spcAft>
                <a:spcPts val="0"/>
              </a:spcAft>
              <a:buFont typeface="Arial"/>
              <a:buNone/>
            </a:pPr>
            <a:r>
              <a:rPr b="0" i="0" lang="en-US" sz="1800" u="none" cap="none" strike="noStrike"/>
              <a:t>Don’t use a period (.) in the source definition name.</a:t>
            </a:r>
            <a:endParaRPr/>
          </a:p>
          <a:p>
            <a:pPr indent="0" lvl="1" marL="0" marR="0" rtl="0" algn="l">
              <a:spcBef>
                <a:spcPts val="0"/>
              </a:spcBef>
              <a:spcAft>
                <a:spcPts val="0"/>
              </a:spcAft>
              <a:buFont typeface="Arial"/>
              <a:buNone/>
            </a:pPr>
            <a:r>
              <a:rPr b="0" i="0" lang="en-US" sz="1800" u="none" cap="none" strike="noStrike"/>
              <a:t>The first row can be used to name the columns in a source definition.</a:t>
            </a:r>
            <a:endParaRPr/>
          </a:p>
          <a:p>
            <a:pPr indent="0" lvl="1" marL="0" marR="0" rtl="0" algn="l">
              <a:spcBef>
                <a:spcPts val="0"/>
              </a:spcBef>
              <a:spcAft>
                <a:spcPts val="0"/>
              </a:spcAft>
              <a:buFont typeface="Arial"/>
              <a:buNone/>
            </a:pPr>
            <a:r>
              <a:rPr b="0" i="0" lang="en-US" sz="1800" u="none" cap="none" strike="noStrike"/>
              <a:t>You need to click on another column to set any changes made under Column Information.</a:t>
            </a:r>
            <a:endParaRPr/>
          </a:p>
          <a:p>
            <a:pPr indent="0" lvl="0" marL="0" marR="0" rtl="0" algn="l">
              <a:spcBef>
                <a:spcPts val="0"/>
              </a:spcBef>
              <a:spcAft>
                <a:spcPts val="0"/>
              </a:spcAft>
              <a:buFont typeface="Arial"/>
              <a:buNone/>
            </a:pPr>
            <a:r>
              <a:rPr b="0" i="0" lang="en-US" sz="1800" u="none" cap="none" strike="noStrike"/>
              <a:t>Once a flat file source definition has been created (either through the Flat File Wizard or manually), the flat file attributes can be altered through the Edit Table dialog, as seen on the next slide. With flat files there is more flexibility in changing the table or column names, as PowerMart / PowerCenter uses the record layout of the file to extract data. Once mappings are created, the rules for validation and re-analyzing are the same as for relational sources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8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706" name="Google Shape;706;p8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707" name="Google Shape;707;p89:notes"/>
          <p:cNvSpPr txBox="1"/>
          <p:nvPr>
            <p:ph idx="1" type="body"/>
          </p:nvPr>
        </p:nvSpPr>
        <p:spPr>
          <a:xfrm>
            <a:off x="974725" y="4560887"/>
            <a:ext cx="5851525" cy="471963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You can import a source definition from the following XML sources: </a:t>
            </a:r>
            <a:endParaRPr/>
          </a:p>
          <a:p>
            <a:pPr indent="0" lvl="0" marL="0" marR="0" rtl="0" algn="l">
              <a:spcBef>
                <a:spcPts val="0"/>
              </a:spcBef>
              <a:spcAft>
                <a:spcPts val="0"/>
              </a:spcAft>
              <a:buNone/>
            </a:pPr>
            <a:r>
              <a:rPr b="0" i="0" lang="en-US" sz="1800" u="none" cap="none" strike="noStrike"/>
              <a:t>XML files </a:t>
            </a:r>
            <a:endParaRPr/>
          </a:p>
          <a:p>
            <a:pPr indent="0" lvl="0" marL="0" marR="0" rtl="0" algn="l">
              <a:spcBef>
                <a:spcPts val="0"/>
              </a:spcBef>
              <a:spcAft>
                <a:spcPts val="0"/>
              </a:spcAft>
              <a:buNone/>
            </a:pPr>
            <a:r>
              <a:rPr b="0" i="0" lang="en-US" sz="1800" u="none" cap="none" strike="noStrike"/>
              <a:t>DTD files </a:t>
            </a:r>
            <a:endParaRPr/>
          </a:p>
          <a:p>
            <a:pPr indent="0" lvl="0" marL="0" marR="0" rtl="0" algn="l">
              <a:spcBef>
                <a:spcPts val="0"/>
              </a:spcBef>
              <a:spcAft>
                <a:spcPts val="0"/>
              </a:spcAft>
              <a:buNone/>
            </a:pPr>
            <a:r>
              <a:rPr b="0" i="0" lang="en-US" sz="1800" u="none" cap="none" strike="noStrike"/>
              <a:t>XML schema files </a:t>
            </a:r>
            <a:endParaRPr/>
          </a:p>
          <a:p>
            <a:pPr indent="0" lvl="0" marL="0" marR="0" rtl="0" algn="l">
              <a:spcBef>
                <a:spcPts val="0"/>
              </a:spcBef>
              <a:spcAft>
                <a:spcPts val="0"/>
              </a:spcAft>
              <a:buFont typeface="Arial"/>
              <a:buNone/>
            </a:pPr>
            <a:r>
              <a:rPr b="0" i="0" lang="en-US" sz="1800" u="none" cap="none" strike="noStrike"/>
              <a:t>When you import a source definition based on an XML file that does not have an associated DTD, the Designer determines the types and occurrences of the data based solely on data represented in the XML file. To ensure that the Designer can provide an accurate definition of your data, import from an XML source file that represents the occurrence and type of data as accurately as possible. </a:t>
            </a:r>
            <a:endParaRPr/>
          </a:p>
          <a:p>
            <a:pPr indent="0" lvl="0" marL="0" marR="0" rtl="0" algn="l">
              <a:spcBef>
                <a:spcPts val="0"/>
              </a:spcBef>
              <a:spcAft>
                <a:spcPts val="0"/>
              </a:spcAft>
              <a:buFont typeface="Arial"/>
              <a:buNone/>
            </a:pPr>
            <a:r>
              <a:rPr b="0" i="0" lang="en-US" sz="1800" u="none" cap="none" strike="noStrike"/>
              <a:t>When you import a source definition from a DTD or an XML schema file, the Designer can provide an accurate definition of the data based on the description provided in the DTD or XML schema file. </a:t>
            </a:r>
            <a:endParaRPr/>
          </a:p>
          <a:p>
            <a:pPr indent="0" lvl="0" marL="0" marR="0" rtl="0" algn="l">
              <a:spcBef>
                <a:spcPts val="0"/>
              </a:spcBef>
              <a:spcAft>
                <a:spcPts val="0"/>
              </a:spcAft>
              <a:buFont typeface="Arial"/>
              <a:buNone/>
            </a:pPr>
            <a:r>
              <a:rPr b="0" i="0" lang="en-US" sz="1800" u="none" cap="none" strike="noStrike"/>
              <a:t>The Designer represents the XML hierarchy from XML, DTD, or XML schema files as related logical groups with primary and foreign keys in the source definition. You can have the Designer generate groups and primary keys, or you can create your own groups and specify keys. </a:t>
            </a:r>
            <a:endParaRPr/>
          </a:p>
          <a:p>
            <a:pPr indent="0" lvl="0" marL="0" marR="0" rtl="0" algn="l">
              <a:spcBef>
                <a:spcPts val="0"/>
              </a:spcBef>
              <a:spcAft>
                <a:spcPts val="0"/>
              </a:spcAft>
              <a:buFont typeface="Arial"/>
              <a:buNone/>
            </a:pPr>
            <a:r>
              <a:rPr b="0" i="0" lang="en-US" sz="1800" u="none" cap="none" strike="noStrike"/>
              <a:t>The Designer saves the XML hierarchy and the group information to the repository. It also saves the cardinality and datatype of each element in the hierarchy. It validates any change you make to the groups against the XML hierarchy. It does not allow any change that is not consistent with the hierarchy or that breaks the rules for XML groups. For more information on XML groups, cardinality, and datatypes, see XML Concepts. </a:t>
            </a:r>
            <a:endParaRPr/>
          </a:p>
          <a:p>
            <a:pPr indent="0" lvl="0" marL="0" marR="0" rtl="0" algn="l">
              <a:spcBef>
                <a:spcPts val="0"/>
              </a:spcBef>
              <a:spcAft>
                <a:spcPts val="0"/>
              </a:spcAft>
              <a:buFont typeface="Arial"/>
              <a:buNone/>
            </a:pPr>
            <a:r>
              <a:rPr b="0" i="0" lang="en-US" sz="1800" u="none" cap="none" strike="noStrike"/>
              <a:t>When you import an XML source definition, your ability to change the cardinality and datatype of the elements in the hierarchy depends on the type of file you are importing. You cannot change the cardinality of the root element since it only occurs once in an XML hierarchy. You also cannot change the cardinality of an attribute since it only occurs once within a group. </a:t>
            </a:r>
            <a:endParaRPr/>
          </a:p>
          <a:p>
            <a:pPr indent="0" lvl="0" marL="0" marR="0" rtl="0" algn="l">
              <a:spcBef>
                <a:spcPts val="0"/>
              </a:spcBef>
              <a:spcAft>
                <a:spcPts val="0"/>
              </a:spcAft>
              <a:buFont typeface="Arial"/>
              <a:buNone/>
            </a:pPr>
            <a:r>
              <a:rPr b="0" i="0" lang="en-US" sz="1800" u="none" cap="none" strike="noStrike"/>
              <a:t>When you import an XML source definition, the Designer disregards any encoding declaration in the XML file. The Designer instead uses the code page of the repository. </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9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738" name="Google Shape;738;p9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39" name="Google Shape;739;p91:notes"/>
          <p:cNvSpPr txBox="1"/>
          <p:nvPr>
            <p:ph idx="1" type="body"/>
          </p:nvPr>
        </p:nvSpPr>
        <p:spPr>
          <a:xfrm>
            <a:off x="1195387" y="4573587"/>
            <a:ext cx="4943475" cy="470693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PowerMart / PowerCenter can use a physical sequential copy of a VSAM file as a source. The file may contain numeric data stored in binary or packed decimal columns.</a:t>
            </a:r>
            <a:endParaRPr/>
          </a:p>
          <a:p>
            <a:pPr indent="0" lvl="0" marL="0" marR="0" rtl="0" algn="l">
              <a:spcBef>
                <a:spcPts val="0"/>
              </a:spcBef>
              <a:spcAft>
                <a:spcPts val="0"/>
              </a:spcAft>
              <a:buFont typeface="Arial"/>
              <a:buNone/>
            </a:pPr>
            <a:r>
              <a:rPr b="0" i="0" lang="en-US" sz="1800" u="none" cap="none" strike="noStrike"/>
              <a:t>The data structures stored in a COBOL program’s Data Division File Section can be used to create a source definition describing a VSAM source. The entire COBOL program is not needed. A basic template plus the File Definition (FD) section can be saved in a text file with a .cbl extension and placed where the client can access it. </a:t>
            </a:r>
            <a:r>
              <a:rPr b="0" i="0" lang="en-US" sz="1800" u="none" cap="none" strike="noStrike">
                <a:solidFill>
                  <a:srgbClr val="000000"/>
                </a:solidFill>
              </a:rPr>
              <a:t>Try not to edit the COBOL file or copybook with Notepad or Wordpad. Always edit with a DOS editor to avoid hidden characters in the file. </a:t>
            </a:r>
            <a:endParaRPr/>
          </a:p>
          <a:p>
            <a:pPr indent="0" lvl="0" marL="0" marR="0" rtl="0" algn="l">
              <a:spcBef>
                <a:spcPts val="0"/>
              </a:spcBef>
              <a:spcAft>
                <a:spcPts val="0"/>
              </a:spcAft>
              <a:buFont typeface="Arial"/>
              <a:buNone/>
            </a:pPr>
            <a:r>
              <a:rPr b="0" i="0" lang="en-US" sz="1800" u="none" cap="none" strike="noStrike"/>
              <a:t>If the COBOL file includes a copybook (.cpy) file with the actual field definitions, PowerMart / PowerCenter will look in the same location as the .cbl file. If it is not found in that directory, PowerMart / PowerCenter will prompt for the location. </a:t>
            </a:r>
            <a:endParaRPr/>
          </a:p>
          <a:p>
            <a:pPr indent="0" lvl="0" marL="0" marR="0" rtl="0" algn="l">
              <a:spcBef>
                <a:spcPts val="0"/>
              </a:spcBef>
              <a:spcAft>
                <a:spcPts val="0"/>
              </a:spcAft>
              <a:buFont typeface="Arial"/>
              <a:buNone/>
            </a:pPr>
            <a:r>
              <a:rPr b="0" i="0" lang="en-US" sz="1800" u="none" cap="none" strike="noStrike"/>
              <a:t>Once the COBOL record definition has been read into the repository, PowerMart / PowerCenter stores it as a source type called ‘VSAM’. Mainframe datasets must be converted to physical sequential fixed-length record format. On MVS, this means Dsorg=PS, Recfm = FB. Once a data file is in that format it should be transferred in binary mode (unaltered) to the machine where the PowerMart / PowerCenter server is running. All COBOL COMP, COMP-3, and COMP-6 datatypes are read and interpreted.</a:t>
            </a:r>
            <a:endParaRPr/>
          </a:p>
          <a:p>
            <a:pPr indent="0" lvl="0" marL="0" marR="0" rtl="0" algn="l">
              <a:spcBef>
                <a:spcPts val="0"/>
              </a:spcBef>
              <a:spcAft>
                <a:spcPts val="0"/>
              </a:spcAft>
              <a:buFont typeface="Arial"/>
              <a:buNone/>
            </a:pPr>
            <a:r>
              <a:rPr b="0" i="0" lang="en-US" sz="1800" u="none" cap="none" strike="noStrike"/>
              <a:t>PowerMart / PowerCenter provides COMP word-storage as a default. COMP columns are 2, 4 or 8 bytes on IBM mainframes. COMP columns can be 1, 2, 3, 4, 5, 6, 7 or 8 bytes elsewhere when derived through Micro Focus COBOL. There is VSAM/Flat File source definition option called IBM COMP, which is checked by default. If it is unchecked, PowerMart / PowerCenter switches to byte-storage which will work for VMS COBOL and MicroFocus COBOL-related data files.</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9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768" name="Google Shape;768;p9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69" name="Google Shape;769;p93:notes"/>
          <p:cNvSpPr txBox="1"/>
          <p:nvPr>
            <p:ph idx="1" type="body"/>
          </p:nvPr>
        </p:nvSpPr>
        <p:spPr>
          <a:xfrm>
            <a:off x="1195387" y="4573587"/>
            <a:ext cx="5102225" cy="4730750"/>
          </a:xfrm>
          <a:prstGeom prst="rect">
            <a:avLst/>
          </a:prstGeom>
          <a:noFill/>
          <a:ln>
            <a:noFill/>
          </a:ln>
        </p:spPr>
        <p:txBody>
          <a:bodyPr anchorCtr="0" anchor="t" bIns="47525" lIns="95050" spcFirstLastPara="1" rIns="95050" wrap="square" tIns="47525">
            <a:noAutofit/>
          </a:bodyPr>
          <a:lstStyle/>
          <a:p>
            <a:pPr indent="0" lvl="0" marL="0" marR="0" rtl="0" algn="l">
              <a:spcBef>
                <a:spcPts val="0"/>
              </a:spcBef>
              <a:spcAft>
                <a:spcPts val="0"/>
              </a:spcAft>
              <a:buFont typeface="Arial"/>
              <a:buNone/>
            </a:pPr>
            <a:r>
              <a:rPr b="0" i="0" lang="en-US" sz="1800" u="none" cap="none" strike="noStrike"/>
              <a:t>VSAM attributes can be altered through the Edit Table dialog. With VSAM sources there is more flexibility in changing the table and column names, as PowerMart / PowerCenter uses the record layout of the file to extract data. Once mappings are created, the rules for validation and re-analyzing are the same as for relational sources. VSAM Column Attributes include:</a:t>
            </a:r>
            <a:endParaRPr/>
          </a:p>
          <a:p>
            <a:pPr indent="0" lvl="1" marL="0" marR="0" rtl="0" algn="l">
              <a:spcBef>
                <a:spcPts val="0"/>
              </a:spcBef>
              <a:spcAft>
                <a:spcPts val="0"/>
              </a:spcAft>
              <a:buFont typeface="Arial"/>
              <a:buNone/>
            </a:pPr>
            <a:r>
              <a:rPr b="0" i="0" lang="en-US" sz="1800" u="none" cap="none" strike="noStrike"/>
              <a:t>Physical Offset (POffs) - the character/byte offset of the column in the file. </a:t>
            </a:r>
            <a:endParaRPr/>
          </a:p>
          <a:p>
            <a:pPr indent="0" lvl="1" marL="0" marR="0" rtl="0" algn="l">
              <a:spcBef>
                <a:spcPts val="0"/>
              </a:spcBef>
              <a:spcAft>
                <a:spcPts val="0"/>
              </a:spcAft>
              <a:buFont typeface="Arial"/>
              <a:buNone/>
            </a:pPr>
            <a:r>
              <a:rPr b="0" i="0" lang="en-US" sz="1800" u="none" cap="none" strike="noStrike"/>
              <a:t>Physical Length (PLen) - the character/byte length of the column in the file. </a:t>
            </a:r>
            <a:endParaRPr/>
          </a:p>
          <a:p>
            <a:pPr indent="0" lvl="1" marL="0" marR="0" rtl="0" algn="l">
              <a:spcBef>
                <a:spcPts val="0"/>
              </a:spcBef>
              <a:spcAft>
                <a:spcPts val="0"/>
              </a:spcAft>
              <a:buFont typeface="Arial"/>
              <a:buNone/>
            </a:pPr>
            <a:r>
              <a:rPr b="0" i="0" lang="en-US" sz="1800" u="none" cap="none" strike="noStrike"/>
              <a:t>Occurs - a number &lt;n&gt; that denotes that the column (record or column) is repeated &lt;n&gt; times. This is used by the Normalizer functionality to normalize repeating values.</a:t>
            </a:r>
            <a:endParaRPr/>
          </a:p>
          <a:p>
            <a:pPr indent="0" lvl="1" marL="0" marR="0" rtl="0" algn="l">
              <a:spcBef>
                <a:spcPts val="0"/>
              </a:spcBef>
              <a:spcAft>
                <a:spcPts val="0"/>
              </a:spcAft>
              <a:buFont typeface="Arial"/>
              <a:buNone/>
            </a:pPr>
            <a:r>
              <a:rPr b="0" i="0" lang="en-US" sz="1800" u="none" cap="none" strike="noStrike"/>
              <a:t>Datatype - the only types in a VSAM source are string and number.</a:t>
            </a:r>
            <a:endParaRPr/>
          </a:p>
          <a:p>
            <a:pPr indent="0" lvl="1" marL="0" marR="0" rtl="0" algn="l">
              <a:spcBef>
                <a:spcPts val="0"/>
              </a:spcBef>
              <a:spcAft>
                <a:spcPts val="0"/>
              </a:spcAft>
              <a:buFont typeface="Arial"/>
              <a:buNone/>
            </a:pPr>
            <a:r>
              <a:rPr b="0" i="0" lang="en-US" sz="1800" u="none" cap="none" strike="noStrike"/>
              <a:t>Precision (Prec) - total number of significant digits including those after the decimal point.</a:t>
            </a:r>
            <a:endParaRPr/>
          </a:p>
          <a:p>
            <a:pPr indent="0" lvl="1" marL="0" marR="0" rtl="0" algn="l">
              <a:spcBef>
                <a:spcPts val="0"/>
              </a:spcBef>
              <a:spcAft>
                <a:spcPts val="0"/>
              </a:spcAft>
              <a:buFont typeface="Arial"/>
              <a:buNone/>
            </a:pPr>
            <a:r>
              <a:rPr b="0" i="0" lang="en-US" sz="1800" u="none" cap="none" strike="noStrike"/>
              <a:t>Scale - number of significant digits after the decimal point.</a:t>
            </a:r>
            <a:endParaRPr/>
          </a:p>
          <a:p>
            <a:pPr indent="0" lvl="1" marL="0" marR="0" rtl="0" algn="l">
              <a:spcBef>
                <a:spcPts val="0"/>
              </a:spcBef>
              <a:spcAft>
                <a:spcPts val="0"/>
              </a:spcAft>
              <a:buFont typeface="Arial"/>
              <a:buNone/>
            </a:pPr>
            <a:r>
              <a:rPr b="0" i="0" lang="en-US" sz="1800" u="none" cap="none" strike="noStrike"/>
              <a:t>Picture - all columns that are not records must have a Picture (PIC) clause which describes the length and content type of the column. </a:t>
            </a:r>
            <a:endParaRPr/>
          </a:p>
          <a:p>
            <a:pPr indent="0" lvl="1" marL="0" marR="0" rtl="0" algn="l">
              <a:spcBef>
                <a:spcPts val="0"/>
              </a:spcBef>
              <a:spcAft>
                <a:spcPts val="0"/>
              </a:spcAft>
              <a:buFont typeface="Arial"/>
              <a:buNone/>
            </a:pPr>
            <a:r>
              <a:rPr b="0" i="0" lang="en-US" sz="1800" u="none" cap="none" strike="noStrike"/>
              <a:t>Usage - the storage format for the column. The default usage for a column is DISPLAY. </a:t>
            </a:r>
            <a:endParaRPr/>
          </a:p>
          <a:p>
            <a:pPr indent="0" lvl="1" marL="0" marR="0" rtl="0" algn="l">
              <a:spcBef>
                <a:spcPts val="0"/>
              </a:spcBef>
              <a:spcAft>
                <a:spcPts val="0"/>
              </a:spcAft>
              <a:buFont typeface="Arial"/>
              <a:buNone/>
            </a:pPr>
            <a:r>
              <a:rPr b="0" i="0" lang="en-US" sz="1800" u="none" cap="none" strike="noStrike"/>
              <a:t>Key Type - specifies if the column is a primary key.</a:t>
            </a:r>
            <a:endParaRPr/>
          </a:p>
          <a:p>
            <a:pPr indent="0" lvl="1" marL="0" marR="0" rtl="0" algn="l">
              <a:spcBef>
                <a:spcPts val="0"/>
              </a:spcBef>
              <a:spcAft>
                <a:spcPts val="0"/>
              </a:spcAft>
              <a:buFont typeface="Arial"/>
              <a:buNone/>
            </a:pPr>
            <a:r>
              <a:rPr b="0" i="0" lang="en-US" sz="1800" u="none" cap="none" strike="noStrike"/>
              <a:t>Signed (S) - signifies a signed number (prepends an S to the Picture).</a:t>
            </a:r>
            <a:endParaRPr/>
          </a:p>
          <a:p>
            <a:pPr indent="0" lvl="1" marL="0" marR="0" rtl="0" algn="l">
              <a:spcBef>
                <a:spcPts val="0"/>
              </a:spcBef>
              <a:spcAft>
                <a:spcPts val="0"/>
              </a:spcAft>
              <a:buFont typeface="Arial"/>
              <a:buNone/>
            </a:pPr>
            <a:r>
              <a:rPr b="0" i="0" lang="en-US" sz="1800" u="none" cap="none" strike="noStrike"/>
              <a:t>Trailing Sign (T) - denotes whether the sign is stored in the rightmost bits. </a:t>
            </a:r>
            <a:endParaRPr/>
          </a:p>
          <a:p>
            <a:pPr indent="0" lvl="1" marL="0" marR="0" rtl="0" algn="l">
              <a:spcBef>
                <a:spcPts val="0"/>
              </a:spcBef>
              <a:spcAft>
                <a:spcPts val="0"/>
              </a:spcAft>
              <a:buFont typeface="Arial"/>
              <a:buNone/>
            </a:pPr>
            <a:r>
              <a:rPr b="0" i="0" lang="en-US" sz="1800" u="none" cap="none" strike="noStrike"/>
              <a:t>Included Sign (I) - denotes whether the sign is included or separate from the value. </a:t>
            </a:r>
            <a:endParaRPr/>
          </a:p>
          <a:p>
            <a:pPr indent="0" lvl="1" marL="0" marR="0" rtl="0" algn="l">
              <a:spcBef>
                <a:spcPts val="0"/>
              </a:spcBef>
              <a:spcAft>
                <a:spcPts val="0"/>
              </a:spcAft>
              <a:buFont typeface="Arial"/>
              <a:buNone/>
            </a:pPr>
            <a:r>
              <a:rPr b="0" i="0" lang="en-US" sz="1800" u="none" cap="none" strike="noStrike"/>
              <a:t>Real Decimal point (R) - denotes whether the decimal point is real (.), otherwise the decimal point is virtual (V) in the Picture. Also known as explicit vs. implicit decimal.</a:t>
            </a:r>
            <a:endParaRPr/>
          </a:p>
          <a:p>
            <a:pPr indent="0" lvl="1" marL="0" marR="0" rtl="0" algn="l">
              <a:spcBef>
                <a:spcPts val="0"/>
              </a:spcBef>
              <a:spcAft>
                <a:spcPts val="0"/>
              </a:spcAft>
              <a:buFont typeface="Arial"/>
              <a:buNone/>
            </a:pPr>
            <a:r>
              <a:rPr b="0" i="0" lang="en-US" sz="1800" u="none" cap="none" strike="noStrike"/>
              <a:t>Redefines - a label to denote shared storage.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95: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9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9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786" name="Google Shape;786;p9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787" name="Google Shape;787;p96: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98: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9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9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805" name="Google Shape;805;p9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806" name="Google Shape;806;p99:notes"/>
          <p:cNvSpPr txBox="1"/>
          <p:nvPr>
            <p:ph idx="1" type="body"/>
          </p:nvPr>
        </p:nvSpPr>
        <p:spPr>
          <a:xfrm>
            <a:off x="973137" y="4559300"/>
            <a:ext cx="5362575" cy="43180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 methods of creating target schema, which will be discussed on the next slides, are:</a:t>
            </a:r>
            <a:endParaRPr/>
          </a:p>
          <a:p>
            <a:pPr indent="0" lvl="1" marL="0" marR="0" rtl="0" algn="l">
              <a:spcBef>
                <a:spcPts val="0"/>
              </a:spcBef>
              <a:spcAft>
                <a:spcPts val="0"/>
              </a:spcAft>
              <a:buNone/>
            </a:pPr>
            <a:r>
              <a:rPr b="0" i="0" lang="en-US" sz="1800" u="none" cap="none" strike="noStrike"/>
              <a:t>Automatic Creation</a:t>
            </a:r>
            <a:endParaRPr/>
          </a:p>
          <a:p>
            <a:pPr indent="0" lvl="1" marL="0" marR="0" rtl="0" algn="l">
              <a:spcBef>
                <a:spcPts val="0"/>
              </a:spcBef>
              <a:spcAft>
                <a:spcPts val="0"/>
              </a:spcAft>
              <a:buNone/>
            </a:pPr>
            <a:r>
              <a:rPr b="0" i="0" lang="en-US" sz="1800" u="none" cap="none" strike="noStrike"/>
              <a:t>Import from Database</a:t>
            </a:r>
            <a:endParaRPr/>
          </a:p>
          <a:p>
            <a:pPr indent="0" lvl="1" marL="0" marR="0" rtl="0" algn="l">
              <a:spcBef>
                <a:spcPts val="0"/>
              </a:spcBef>
              <a:spcAft>
                <a:spcPts val="0"/>
              </a:spcAft>
              <a:buNone/>
            </a:pPr>
            <a:r>
              <a:rPr b="0" i="0" lang="en-US" sz="1800" u="none" cap="none" strike="noStrike"/>
              <a:t>Manual Creation</a:t>
            </a:r>
            <a:endParaRPr/>
          </a:p>
          <a:p>
            <a:pPr indent="0" lvl="1" marL="0" marR="0" rtl="0" algn="l">
              <a:spcBef>
                <a:spcPts val="0"/>
              </a:spcBef>
              <a:spcAft>
                <a:spcPts val="0"/>
              </a:spcAft>
              <a:buNone/>
            </a:pPr>
            <a:r>
              <a:rPr b="0" i="0" lang="en-US" sz="1800" u="none" cap="none" strike="noStrike"/>
              <a:t>Transfer from data modeling tools via PowerPlugs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10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813" name="Google Shape;813;p10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814" name="Google Shape;814;p101:notes"/>
          <p:cNvSpPr txBox="1"/>
          <p:nvPr>
            <p:ph idx="1" type="body"/>
          </p:nvPr>
        </p:nvSpPr>
        <p:spPr>
          <a:xfrm>
            <a:off x="973137" y="4559300"/>
            <a:ext cx="5362575" cy="43180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Dragging and dropping a source definition from the Navigator window to the Warehouse Designer workbook automatically creates a duplicate of the source definition as a target definition. Target definitions are stored in a separate section of the repository.</a:t>
            </a:r>
            <a:endParaRPr/>
          </a:p>
          <a:p>
            <a:pPr indent="0" lvl="0" marL="0" marR="0" rtl="0" algn="l">
              <a:spcBef>
                <a:spcPts val="0"/>
              </a:spcBef>
              <a:spcAft>
                <a:spcPts val="0"/>
              </a:spcAft>
              <a:buFont typeface="Arial"/>
              <a:buNone/>
            </a:pPr>
            <a:r>
              <a:rPr b="0" i="0" lang="en-US" sz="1800" u="none" cap="none" strike="noStrike"/>
              <a:t>Automatic target creation is useful for creating:</a:t>
            </a:r>
            <a:endParaRPr/>
          </a:p>
          <a:p>
            <a:pPr indent="0" lvl="1" marL="0" marR="0" rtl="0" algn="l">
              <a:spcBef>
                <a:spcPts val="0"/>
              </a:spcBef>
              <a:spcAft>
                <a:spcPts val="0"/>
              </a:spcAft>
              <a:buNone/>
            </a:pPr>
            <a:r>
              <a:rPr b="0" i="0" lang="en-US" sz="1800" u="none" cap="none" strike="noStrike"/>
              <a:t>Staging tables, such as those needed in Dynamic Data Store</a:t>
            </a:r>
            <a:endParaRPr/>
          </a:p>
          <a:p>
            <a:pPr indent="0" lvl="1" marL="0" marR="0" rtl="0" algn="l">
              <a:spcBef>
                <a:spcPts val="0"/>
              </a:spcBef>
              <a:spcAft>
                <a:spcPts val="0"/>
              </a:spcAft>
              <a:buNone/>
            </a:pPr>
            <a:r>
              <a:rPr b="0" i="0" lang="en-US" sz="1800" u="none" cap="none" strike="noStrike"/>
              <a:t>Target tables that will mirror much of the source definition</a:t>
            </a:r>
            <a:endParaRPr/>
          </a:p>
          <a:p>
            <a:pPr indent="0" lvl="1" marL="0" marR="0" rtl="0" algn="l">
              <a:spcBef>
                <a:spcPts val="0"/>
              </a:spcBef>
              <a:spcAft>
                <a:spcPts val="0"/>
              </a:spcAft>
              <a:buNone/>
            </a:pPr>
            <a:r>
              <a:rPr b="0" i="0" lang="en-US" sz="1800" u="none" cap="none" strike="noStrike"/>
              <a:t>Target tables that will be used to migrate data from different databases, e.g., Sybase to Oracle</a:t>
            </a:r>
            <a:endParaRPr/>
          </a:p>
          <a:p>
            <a:pPr indent="0" lvl="1" marL="0" marR="0" rtl="0" algn="l">
              <a:spcBef>
                <a:spcPts val="0"/>
              </a:spcBef>
              <a:spcAft>
                <a:spcPts val="0"/>
              </a:spcAft>
              <a:buNone/>
            </a:pPr>
            <a:r>
              <a:rPr b="0" i="0" lang="en-US" sz="1800" u="none" cap="none" strike="noStrike"/>
              <a:t>Target tables that will be used to hold data coming from VSAM sources.</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10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825" name="Google Shape;825;p10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826" name="Google Shape;826;p103:notes"/>
          <p:cNvSpPr txBox="1"/>
          <p:nvPr>
            <p:ph idx="1" type="body"/>
          </p:nvPr>
        </p:nvSpPr>
        <p:spPr>
          <a:xfrm>
            <a:off x="973137" y="4559300"/>
            <a:ext cx="5362575" cy="43180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Sometimes, target tables already exist in a database, and you may want to reverse engineer those tables directly into the PowerMart / PowerCenter repository. In this case, it will not be necessary to physically create those tables unless they need to be created in a different database location.</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Notes for faculty: Demonstrate creation of ODBC connection for fetching metadata from the target schema.</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16" name="Google Shape;116;p17:notes"/>
          <p:cNvSpPr/>
          <p:nvPr>
            <p:ph idx="2" type="sldImg"/>
          </p:nvPr>
        </p:nvSpPr>
        <p:spPr>
          <a:xfrm>
            <a:off x="1063625" y="412750"/>
            <a:ext cx="5191125" cy="38941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17" name="Google Shape;117;p17:notes"/>
          <p:cNvSpPr txBox="1"/>
          <p:nvPr>
            <p:ph idx="1" type="body"/>
          </p:nvPr>
        </p:nvSpPr>
        <p:spPr>
          <a:xfrm>
            <a:off x="955675" y="4565650"/>
            <a:ext cx="5403850" cy="4327525"/>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lnSpc>
                <a:spcPct val="90000"/>
              </a:lnSpc>
              <a:spcBef>
                <a:spcPts val="0"/>
              </a:spcBef>
              <a:spcAft>
                <a:spcPts val="0"/>
              </a:spcAft>
              <a:buFont typeface="Arial"/>
              <a:buNone/>
            </a:pPr>
            <a:r>
              <a:rPr b="0" i="0" lang="en-US" sz="1800" u="none" cap="none" strike="noStrike"/>
              <a:t>Domain – Logical ETL environment. Could be for a Business Unit or could be enterprise wide</a:t>
            </a:r>
            <a:endParaRPr/>
          </a:p>
          <a:p>
            <a:pPr indent="0" lvl="0" marL="0" marR="0" rtl="0" algn="l">
              <a:lnSpc>
                <a:spcPct val="90000"/>
              </a:lnSpc>
              <a:spcBef>
                <a:spcPts val="0"/>
              </a:spcBef>
              <a:spcAft>
                <a:spcPts val="0"/>
              </a:spcAft>
              <a:buFont typeface="Arial"/>
              <a:buNone/>
            </a:pPr>
            <a:r>
              <a:rPr b="0" i="0" lang="en-US" sz="1800" u="none" cap="none" strike="noStrike"/>
              <a:t>Node – Physical machines on which PowerCenter services are installed</a:t>
            </a:r>
            <a:endParaRPr/>
          </a:p>
          <a:p>
            <a:pPr indent="0" lvl="0" marL="0" marR="0" rtl="0" algn="l">
              <a:lnSpc>
                <a:spcPct val="90000"/>
              </a:lnSpc>
              <a:spcBef>
                <a:spcPts val="0"/>
              </a:spcBef>
              <a:spcAft>
                <a:spcPts val="0"/>
              </a:spcAft>
              <a:buFont typeface="Arial"/>
              <a:buNone/>
            </a:pPr>
            <a:r>
              <a:rPr b="0" i="0" lang="en-US" sz="1800" u="none" cap="none" strike="noStrike"/>
              <a:t>Application Services – ETL and metadata services</a:t>
            </a:r>
            <a:endParaRPr/>
          </a:p>
          <a:p>
            <a:pPr indent="0" lvl="0" marL="0" marR="0" rtl="0" algn="l">
              <a:lnSpc>
                <a:spcPct val="90000"/>
              </a:lnSpc>
              <a:spcBef>
                <a:spcPts val="0"/>
              </a:spcBef>
              <a:spcAft>
                <a:spcPts val="0"/>
              </a:spcAft>
              <a:buFont typeface="Arial"/>
              <a:buNone/>
            </a:pPr>
            <a:r>
              <a:rPr b="0" i="0" lang="en-US" sz="1800" u="none" cap="none" strike="noStrike"/>
              <a:t>Core Services – House keeping the ETL environment</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106: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0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10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879" name="Google Shape;879;p10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880" name="Google Shape;880;p107:notes"/>
          <p:cNvSpPr txBox="1"/>
          <p:nvPr>
            <p:ph idx="1" type="body"/>
          </p:nvPr>
        </p:nvSpPr>
        <p:spPr>
          <a:xfrm>
            <a:off x="973137" y="4559300"/>
            <a:ext cx="5362575" cy="43180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Once you have created your target definitions, PowerMart / PowerCenter allows you to edit these definitions by double-clicking on the target definition in the Warehouse Designer workspace or by selecting the target definition in the workspace and choosing Targets | Edit. While in Edit mode, you can also choose to edit another target definition in the workspace by using the pull-down menu found by the Select Table box.</a:t>
            </a:r>
            <a:endParaRPr/>
          </a:p>
          <a:p>
            <a:pPr indent="0" lvl="0" marL="0" marR="0" rtl="0" algn="l">
              <a:spcBef>
                <a:spcPts val="0"/>
              </a:spcBef>
              <a:spcAft>
                <a:spcPts val="0"/>
              </a:spcAft>
              <a:buFont typeface="Arial"/>
              <a:buNone/>
            </a:pPr>
            <a:r>
              <a:rPr b="0" i="0" lang="en-US" sz="1800" u="none" cap="none" strike="noStrike"/>
              <a:t>Under the Table tab, you can add:</a:t>
            </a:r>
            <a:endParaRPr/>
          </a:p>
          <a:p>
            <a:pPr indent="0" lvl="1" marL="0" marR="0" rtl="0" algn="l">
              <a:spcBef>
                <a:spcPts val="0"/>
              </a:spcBef>
              <a:spcAft>
                <a:spcPts val="0"/>
              </a:spcAft>
              <a:buNone/>
            </a:pPr>
            <a:r>
              <a:rPr b="0" i="0" lang="en-US" sz="1800" u="none" cap="none" strike="noStrike"/>
              <a:t>Business names - to add a more descriptive name to a table name </a:t>
            </a:r>
            <a:endParaRPr/>
          </a:p>
          <a:p>
            <a:pPr indent="0" lvl="1" marL="0" marR="0" rtl="0" algn="l">
              <a:spcBef>
                <a:spcPts val="0"/>
              </a:spcBef>
              <a:spcAft>
                <a:spcPts val="0"/>
              </a:spcAft>
              <a:buNone/>
            </a:pPr>
            <a:r>
              <a:rPr b="0" i="0" lang="en-US" sz="1800" u="none" cap="none" strike="noStrike"/>
              <a:t>Constraints - SQL statements for table level referential integrity constraints</a:t>
            </a:r>
            <a:endParaRPr/>
          </a:p>
          <a:p>
            <a:pPr indent="0" lvl="1" marL="0" marR="0" rtl="0" algn="l">
              <a:spcBef>
                <a:spcPts val="0"/>
              </a:spcBef>
              <a:spcAft>
                <a:spcPts val="0"/>
              </a:spcAft>
              <a:buNone/>
            </a:pPr>
            <a:r>
              <a:rPr b="0" i="0" lang="en-US" sz="1800" u="none" cap="none" strike="noStrike"/>
              <a:t>Creation options - SQL statements for table storage options</a:t>
            </a:r>
            <a:endParaRPr/>
          </a:p>
          <a:p>
            <a:pPr indent="0" lvl="1" marL="0" marR="0" rtl="0" algn="l">
              <a:spcBef>
                <a:spcPts val="0"/>
              </a:spcBef>
              <a:spcAft>
                <a:spcPts val="0"/>
              </a:spcAft>
              <a:buNone/>
            </a:pPr>
            <a:r>
              <a:rPr b="0" i="0" lang="en-US" sz="1800" u="none" cap="none" strike="noStrike"/>
              <a:t>Descriptions - to add comments about a table</a:t>
            </a:r>
            <a:endParaRPr/>
          </a:p>
          <a:p>
            <a:pPr indent="0" lvl="1" marL="0" marR="0" rtl="0" algn="l">
              <a:spcBef>
                <a:spcPts val="0"/>
              </a:spcBef>
              <a:spcAft>
                <a:spcPts val="0"/>
              </a:spcAft>
              <a:buNone/>
            </a:pPr>
            <a:r>
              <a:rPr b="0" i="0" lang="en-US" sz="1800" u="none" cap="none" strike="noStrike"/>
              <a:t>Keywords - to organize target definitions. With the repository manager, you can search the repository for keywords to find a target quickly.</a:t>
            </a:r>
            <a:endParaRPr/>
          </a:p>
          <a:p>
            <a:pPr indent="0" lvl="0" marL="0" marR="0" rtl="0" algn="l">
              <a:spcBef>
                <a:spcPts val="0"/>
              </a:spcBef>
              <a:spcAft>
                <a:spcPts val="0"/>
              </a:spcAft>
              <a:buFont typeface="Arial"/>
              <a:buNone/>
            </a:pPr>
            <a:r>
              <a:rPr b="0" i="0" lang="en-US" sz="1800" u="none" cap="none" strike="noStrike"/>
              <a:t>Under the Columns tab, there are the usual settings for column names, datatypes, precision, scale, null ability, key type, comments, and business names. Note that you cannot edit column information for tables created in the Dimension and Fact Editors.</a:t>
            </a:r>
            <a:endParaRPr/>
          </a:p>
          <a:p>
            <a:pPr indent="0" lvl="0" marL="0" marR="0" rtl="0" algn="l">
              <a:spcBef>
                <a:spcPts val="0"/>
              </a:spcBef>
              <a:spcAft>
                <a:spcPts val="0"/>
              </a:spcAft>
              <a:buFont typeface="Arial"/>
              <a:buNone/>
            </a:pPr>
            <a:r>
              <a:rPr b="0" i="0" lang="en-US" sz="1800" u="none" cap="none" strike="noStrike"/>
              <a:t>Under the Indexes tab, you can logically create an index and specify what columns comprise the index. When it is time to generate SQL for the table, enable the Create Index option to generate the SQL to create the index.</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10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893" name="Google Shape;893;p10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894" name="Google Shape;894;p109: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11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908" name="Google Shape;908;p11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909" name="Google Shape;909;p111:notes"/>
          <p:cNvSpPr txBox="1"/>
          <p:nvPr>
            <p:ph idx="1" type="body"/>
          </p:nvPr>
        </p:nvSpPr>
        <p:spPr>
          <a:xfrm>
            <a:off x="973137" y="4559300"/>
            <a:ext cx="5362575" cy="43180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Once you have finished the design of their target tables, it is necessary to generate and execute SQL to physically create the target tables in the database (unless the table definitions were imported from existing tables).</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The ‘Designer’ connects to the database through ODBC can run the SQL scripts in the database for the specified target definition. Thus, the definition is created in the database specified without ‘actually’ going to the database. </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11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1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11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1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11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969" name="Google Shape;969;p11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970" name="Google Shape;970;p115: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11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1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11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985" name="Google Shape;985;p11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986" name="Google Shape;986;p118: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12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994" name="Google Shape;994;p12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995" name="Google Shape;995;p120: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2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24" name="Google Shape;124;p2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5" name="Google Shape;125;p20: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12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002" name="Google Shape;1002;p12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03" name="Google Shape;1003;p122: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12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031" name="Google Shape;1031;p124:notes"/>
          <p:cNvSpPr/>
          <p:nvPr>
            <p:ph idx="2" type="sldImg"/>
          </p:nvPr>
        </p:nvSpPr>
        <p:spPr>
          <a:xfrm>
            <a:off x="1257300" y="742950"/>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32" name="Google Shape;1032;p124: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Iconizing transformations can help minimize the screen space needed to display a mapping.</a:t>
            </a:r>
            <a:endParaRPr/>
          </a:p>
          <a:p>
            <a:pPr indent="0" lvl="0" marL="0" marR="0" rtl="0" algn="l">
              <a:spcBef>
                <a:spcPts val="0"/>
              </a:spcBef>
              <a:spcAft>
                <a:spcPts val="0"/>
              </a:spcAft>
              <a:buFont typeface="Arial"/>
              <a:buNone/>
            </a:pPr>
            <a:r>
              <a:rPr b="0" i="0" lang="en-US" sz="1800" u="none" cap="none" strike="noStrike"/>
              <a:t>Normal view is the mode used when copying/linking ports to other objects.</a:t>
            </a:r>
            <a:endParaRPr/>
          </a:p>
          <a:p>
            <a:pPr indent="0" lvl="0" marL="0" marR="0" rtl="0" algn="l">
              <a:spcBef>
                <a:spcPts val="0"/>
              </a:spcBef>
              <a:spcAft>
                <a:spcPts val="0"/>
              </a:spcAft>
              <a:buFont typeface="Arial"/>
              <a:buNone/>
            </a:pPr>
            <a:r>
              <a:rPr b="0" i="0" lang="en-US" sz="1800" u="none" cap="none" strike="noStrike"/>
              <a:t>Edit view is the mode used when adding, editing, or deleting ports, or changing any of the transformation attributes or properties.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12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046" name="Google Shape;1046;p12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47" name="Google Shape;1047;p126:notes"/>
          <p:cNvSpPr txBox="1"/>
          <p:nvPr>
            <p:ph idx="1" type="body"/>
          </p:nvPr>
        </p:nvSpPr>
        <p:spPr>
          <a:xfrm>
            <a:off x="974725" y="4560887"/>
            <a:ext cx="5365750" cy="471963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Each transformation has a minimum of three tabs:</a:t>
            </a:r>
            <a:endParaRPr/>
          </a:p>
          <a:p>
            <a:pPr indent="0" lvl="1" marL="0" marR="0" rtl="0" algn="l">
              <a:spcBef>
                <a:spcPts val="0"/>
              </a:spcBef>
              <a:spcAft>
                <a:spcPts val="0"/>
              </a:spcAft>
              <a:buNone/>
            </a:pPr>
            <a:r>
              <a:rPr b="0" i="0" lang="en-US" sz="1800" u="none" cap="none" strike="noStrike"/>
              <a:t>Transformation - allows you to rename a transformation, switch between transformations, enter transformation comments, and make a transformation reusable</a:t>
            </a:r>
            <a:endParaRPr/>
          </a:p>
          <a:p>
            <a:pPr indent="0" lvl="1" marL="0" marR="0" rtl="0" algn="l">
              <a:spcBef>
                <a:spcPts val="0"/>
              </a:spcBef>
              <a:spcAft>
                <a:spcPts val="0"/>
              </a:spcAft>
              <a:buNone/>
            </a:pPr>
            <a:r>
              <a:rPr b="0" i="0" lang="en-US" sz="1800" u="none" cap="none" strike="noStrike"/>
              <a:t>Ports - allows you to specify port level attributes such as port name, datatype, precision, scale, primary/foreign keys, nullability</a:t>
            </a:r>
            <a:endParaRPr/>
          </a:p>
          <a:p>
            <a:pPr indent="0" lvl="1" marL="0" marR="0" rtl="0" algn="l">
              <a:spcBef>
                <a:spcPts val="0"/>
              </a:spcBef>
              <a:spcAft>
                <a:spcPts val="0"/>
              </a:spcAft>
              <a:buNone/>
            </a:pPr>
            <a:r>
              <a:rPr b="0" i="0" lang="en-US" sz="1800" u="none" cap="none" strike="noStrike"/>
              <a:t>Properties - allows you to specify the amount of detail in the session log, and other properties specific to each transformation.</a:t>
            </a:r>
            <a:endParaRPr/>
          </a:p>
          <a:p>
            <a:pPr indent="0" lvl="0" marL="0" marR="0" rtl="0" algn="l">
              <a:spcBef>
                <a:spcPts val="0"/>
              </a:spcBef>
              <a:spcAft>
                <a:spcPts val="0"/>
              </a:spcAft>
              <a:buFont typeface="Arial"/>
              <a:buNone/>
            </a:pPr>
            <a:r>
              <a:rPr b="0" i="0" lang="en-US" sz="1800" u="none" cap="none" strike="noStrike"/>
              <a:t>On certain transformations, you will find other tabs such as:</a:t>
            </a:r>
            <a:endParaRPr/>
          </a:p>
          <a:p>
            <a:pPr indent="0" lvl="1" marL="0" marR="0" rtl="0" algn="l">
              <a:spcBef>
                <a:spcPts val="0"/>
              </a:spcBef>
              <a:spcAft>
                <a:spcPts val="0"/>
              </a:spcAft>
              <a:buNone/>
            </a:pPr>
            <a:r>
              <a:rPr b="0" i="0" lang="en-US" sz="1800" u="none" cap="none" strike="noStrike"/>
              <a:t>Condition</a:t>
            </a:r>
            <a:endParaRPr/>
          </a:p>
          <a:p>
            <a:pPr indent="0" lvl="1" marL="0" marR="0" rtl="0" algn="l">
              <a:spcBef>
                <a:spcPts val="0"/>
              </a:spcBef>
              <a:spcAft>
                <a:spcPts val="0"/>
              </a:spcAft>
              <a:buNone/>
            </a:pPr>
            <a:r>
              <a:rPr b="0" i="0" lang="en-US" sz="1800" u="none" cap="none" strike="noStrike"/>
              <a:t>Sources</a:t>
            </a:r>
            <a:endParaRPr/>
          </a:p>
          <a:p>
            <a:pPr indent="0" lvl="1" marL="0" marR="0" rtl="0" algn="l">
              <a:spcBef>
                <a:spcPts val="0"/>
              </a:spcBef>
              <a:spcAft>
                <a:spcPts val="0"/>
              </a:spcAft>
              <a:buNone/>
            </a:pPr>
            <a:r>
              <a:rPr b="0" i="0" lang="en-US" sz="1800" u="none" cap="none" strike="noStrike"/>
              <a:t>Normalizer.</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12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068" name="Google Shape;1068;p12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69" name="Google Shape;1069;p128: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An expression is a calculation or conditional statement added to a transformation. These expressions use the PowerMart / PowerCenter transformation language that contains many functions designed to handle common data transformations. For example, the TO_CHAR function can be used to convert a date into a string, or the AVG function can be used to find the average of all values in a column. While the transformation language contains functions like these familiar to SQL you, other functions, such as MOVINGAVG and CUME, exist to meet the special needs of data marts.</a:t>
            </a:r>
            <a:endParaRPr/>
          </a:p>
          <a:p>
            <a:pPr indent="0" lvl="0" marL="0" marR="0" rtl="0" algn="l">
              <a:spcBef>
                <a:spcPts val="0"/>
              </a:spcBef>
              <a:spcAft>
                <a:spcPts val="0"/>
              </a:spcAft>
              <a:buFont typeface="Arial"/>
              <a:buNone/>
            </a:pPr>
            <a:r>
              <a:rPr b="0" i="0" lang="en-US" sz="1800" u="none" cap="none" strike="noStrike"/>
              <a:t>An expression can be composed of ports (input, input/output, variable), functions, operators, variables, literals, return values, and constants. Expressions can be entered at the port or transformation level in the following transformation objects:</a:t>
            </a:r>
            <a:endParaRPr/>
          </a:p>
          <a:p>
            <a:pPr indent="0" lvl="1" marL="0" marR="0" rtl="0" algn="l">
              <a:spcBef>
                <a:spcPts val="0"/>
              </a:spcBef>
              <a:spcAft>
                <a:spcPts val="0"/>
              </a:spcAft>
              <a:buNone/>
            </a:pPr>
            <a:r>
              <a:rPr b="0" i="0" lang="en-US" sz="1800" u="none" cap="none" strike="noStrike"/>
              <a:t>Expression - output port level</a:t>
            </a:r>
            <a:endParaRPr/>
          </a:p>
          <a:p>
            <a:pPr indent="0" lvl="1" marL="0" marR="0" rtl="0" algn="l">
              <a:spcBef>
                <a:spcPts val="0"/>
              </a:spcBef>
              <a:spcAft>
                <a:spcPts val="0"/>
              </a:spcAft>
              <a:buNone/>
            </a:pPr>
            <a:r>
              <a:rPr b="0" i="0" lang="en-US" sz="1800" u="none" cap="none" strike="noStrike"/>
              <a:t>Aggregator - output port level</a:t>
            </a:r>
            <a:endParaRPr/>
          </a:p>
          <a:p>
            <a:pPr indent="0" lvl="1" marL="0" marR="0" rtl="0" algn="l">
              <a:spcBef>
                <a:spcPts val="0"/>
              </a:spcBef>
              <a:spcAft>
                <a:spcPts val="0"/>
              </a:spcAft>
              <a:buNone/>
            </a:pPr>
            <a:r>
              <a:rPr b="0" i="0" lang="en-US" sz="1800" u="none" cap="none" strike="noStrike"/>
              <a:t>Rank - output port level</a:t>
            </a:r>
            <a:endParaRPr/>
          </a:p>
          <a:p>
            <a:pPr indent="0" lvl="1" marL="0" marR="0" rtl="0" algn="l">
              <a:spcBef>
                <a:spcPts val="0"/>
              </a:spcBef>
              <a:spcAft>
                <a:spcPts val="0"/>
              </a:spcAft>
              <a:buNone/>
            </a:pPr>
            <a:r>
              <a:rPr b="0" i="0" lang="en-US" sz="1800" u="none" cap="none" strike="noStrike"/>
              <a:t>Filter - transformation level</a:t>
            </a:r>
            <a:endParaRPr/>
          </a:p>
          <a:p>
            <a:pPr indent="0" lvl="1" marL="0" marR="0" rtl="0" algn="l">
              <a:spcBef>
                <a:spcPts val="0"/>
              </a:spcBef>
              <a:spcAft>
                <a:spcPts val="0"/>
              </a:spcAft>
              <a:buNone/>
            </a:pPr>
            <a:r>
              <a:rPr b="0" i="0" lang="en-US" sz="1800" u="none" cap="none" strike="noStrike"/>
              <a:t>Update Strategy - transformation level</a:t>
            </a:r>
            <a:endParaRPr/>
          </a:p>
          <a:p>
            <a:pPr indent="0" lvl="0" marL="0" marR="0" rtl="0" algn="l">
              <a:spcBef>
                <a:spcPts val="0"/>
              </a:spcBef>
              <a:spcAft>
                <a:spcPts val="0"/>
              </a:spcAft>
              <a:buFont typeface="Arial"/>
              <a:buNone/>
            </a:pPr>
            <a:r>
              <a:rPr b="0" i="0" lang="en-US" sz="1800" u="none" cap="none" strike="noStrike"/>
              <a:t>Expressions are built within the Expression editor. The PowerMart / PowerCenter transformation language is found under the Functions tab, and a list of available ports, both remote and local, is found under the Ports tab. If a remote port is referenced in the expression, the Expression editor will resolve the remote reference by adding and connecting a new input port in the local transformation.</a:t>
            </a:r>
            <a:endParaRPr/>
          </a:p>
          <a:p>
            <a:pPr indent="0" lvl="0" marL="0" marR="0" rtl="0" algn="l">
              <a:spcBef>
                <a:spcPts val="0"/>
              </a:spcBef>
              <a:spcAft>
                <a:spcPts val="0"/>
              </a:spcAft>
              <a:buFont typeface="Arial"/>
              <a:buNone/>
            </a:pPr>
            <a:r>
              <a:rPr b="0" i="0" lang="en-US" sz="1800" u="none" cap="none" strike="noStrike"/>
              <a:t>Comments can be added to expressions by prefacing them with ‘--’ or ‘//’. If a comment continues onto a new line, start the new line with another comment specifier.</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p13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083" name="Google Shape;1083;p13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84" name="Google Shape;1084;p130: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When the Integration Service reads data from a source, it converts the native datatypes to the compatible transformation datatypes. When it runs a session, it performs transformations based on the transformation datatypes. When the Integration Service writes data to a target, it converts the data based on the target table’s native datatypes. </a:t>
            </a:r>
            <a:endParaRPr/>
          </a:p>
          <a:p>
            <a:pPr indent="0" lvl="0" marL="0" marR="0" rtl="0" algn="l">
              <a:spcBef>
                <a:spcPts val="0"/>
              </a:spcBef>
              <a:spcAft>
                <a:spcPts val="0"/>
              </a:spcAft>
              <a:buFont typeface="Arial"/>
              <a:buNone/>
            </a:pPr>
            <a:r>
              <a:rPr b="0" i="0" lang="en-US" sz="1800" u="none" cap="none" strike="noStrike"/>
              <a:t>The transformation datatypes support most native datatypes. There are, however, a few exceptions and limitations.</a:t>
            </a:r>
            <a:endParaRPr/>
          </a:p>
          <a:p>
            <a:pPr indent="0" lvl="1" marL="0" marR="0" rtl="0" algn="l">
              <a:spcBef>
                <a:spcPts val="0"/>
              </a:spcBef>
              <a:spcAft>
                <a:spcPts val="0"/>
              </a:spcAft>
              <a:buNone/>
            </a:pPr>
            <a:r>
              <a:rPr b="0" i="0" lang="en-US" sz="1800" u="none" cap="none" strike="noStrike"/>
              <a:t>PowerCenter does not support user-defined datatypes. </a:t>
            </a:r>
            <a:endParaRPr/>
          </a:p>
          <a:p>
            <a:pPr indent="0" lvl="1" marL="0" marR="0" rtl="0" algn="l">
              <a:spcBef>
                <a:spcPts val="0"/>
              </a:spcBef>
              <a:spcAft>
                <a:spcPts val="0"/>
              </a:spcAft>
              <a:buNone/>
            </a:pPr>
            <a:r>
              <a:rPr b="0" i="0" lang="en-US" sz="1800" u="none" cap="none" strike="noStrike"/>
              <a:t>PowerCenter supports raw binary datatypes for Oracle, Microsoft SQL Server, and Sybase. It does not support binary datatypes for Informix, DB2, VSAM, or ODBC sources (such as Access97). PowerCenter also does not support long binary datatypes, such as Oracle’s Long Raw.</a:t>
            </a:r>
            <a:endParaRPr/>
          </a:p>
          <a:p>
            <a:pPr indent="0" lvl="1" marL="0" marR="0" rtl="0" algn="l">
              <a:spcBef>
                <a:spcPts val="0"/>
              </a:spcBef>
              <a:spcAft>
                <a:spcPts val="0"/>
              </a:spcAft>
              <a:buSzPts val="1800"/>
              <a:buFont typeface="Arial"/>
              <a:buChar char="•"/>
            </a:pPr>
            <a:r>
              <a:rPr b="0" i="0" lang="en-US" sz="1800" u="none" cap="none" strike="noStrike"/>
              <a:t>For supported binary datatypes, users can import binary data, pass it through the Integration Service, and write it to a target, but they cannot perform any transformations on this type of data.</a:t>
            </a:r>
            <a:endParaRPr/>
          </a:p>
          <a:p>
            <a:pPr indent="0" lvl="1" marL="0" marR="0" rtl="0" algn="l">
              <a:spcBef>
                <a:spcPts val="0"/>
              </a:spcBef>
              <a:spcAft>
                <a:spcPts val="0"/>
              </a:spcAft>
              <a:buSzPts val="1800"/>
              <a:buFont typeface="Arial"/>
              <a:buChar char="•"/>
            </a:pPr>
            <a:r>
              <a:rPr b="0" i="0" lang="en-US" sz="1800" u="none" cap="none" strike="noStrike"/>
              <a:t>For numeric data, if the native datatype supports a greater precision than the transformation datatype, the Integration Service rounds the data based on the transformation datatype. </a:t>
            </a:r>
            <a:endParaRPr/>
          </a:p>
          <a:p>
            <a:pPr indent="0" lvl="1" marL="0" marR="0" rtl="0" algn="l">
              <a:spcBef>
                <a:spcPts val="0"/>
              </a:spcBef>
              <a:spcAft>
                <a:spcPts val="0"/>
              </a:spcAft>
              <a:buSzPts val="1800"/>
              <a:buFont typeface="Arial"/>
              <a:buChar char="•"/>
            </a:pPr>
            <a:r>
              <a:rPr b="0" i="0" lang="en-US" sz="1800" u="none" cap="none" strike="noStrike"/>
              <a:t>For text data, if the native datatype is longer than the transformation datatype maximum length, the Integration Service truncates the text to the maximum length of the transformation datatype.</a:t>
            </a:r>
            <a:endParaRPr/>
          </a:p>
          <a:p>
            <a:pPr indent="0" lvl="1" marL="0" marR="0" rtl="0" algn="l">
              <a:spcBef>
                <a:spcPts val="0"/>
              </a:spcBef>
              <a:spcAft>
                <a:spcPts val="0"/>
              </a:spcAft>
              <a:buSzPts val="1800"/>
              <a:buFont typeface="Arial"/>
              <a:buChar char="•"/>
            </a:pPr>
            <a:r>
              <a:rPr b="0" i="0" lang="en-US" sz="1800" u="none" cap="none" strike="noStrike"/>
              <a:t>Date values cannot be passed to a numeric function.</a:t>
            </a:r>
            <a:endParaRPr/>
          </a:p>
          <a:p>
            <a:pPr indent="0" lvl="1" marL="0" marR="0" rtl="0" algn="l">
              <a:spcBef>
                <a:spcPts val="0"/>
              </a:spcBef>
              <a:spcAft>
                <a:spcPts val="0"/>
              </a:spcAft>
              <a:buSzPts val="1800"/>
              <a:buFont typeface="Arial"/>
              <a:buChar char="•"/>
            </a:pPr>
            <a:r>
              <a:rPr b="0" i="0" lang="en-US" sz="1800" u="none" cap="none" strike="noStrike"/>
              <a:t>You can convert strings to dates by passing strings to a date/time port; however, strings must be in the default date format.</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13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101" name="Google Shape;1101;p13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02" name="Google Shape;1102;p132: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Data can be converted from one datatype to another by:</a:t>
            </a:r>
            <a:endParaRPr/>
          </a:p>
          <a:p>
            <a:pPr indent="0" lvl="1" marL="0" marR="0" rtl="0" algn="l">
              <a:spcBef>
                <a:spcPts val="0"/>
              </a:spcBef>
              <a:spcAft>
                <a:spcPts val="0"/>
              </a:spcAft>
              <a:buNone/>
            </a:pPr>
            <a:r>
              <a:rPr b="0" i="0" lang="en-US" sz="1800" u="none" cap="none" strike="noStrike"/>
              <a:t>Passing data between ports with different datatypes (port-to-port conversion)</a:t>
            </a:r>
            <a:endParaRPr/>
          </a:p>
          <a:p>
            <a:pPr indent="0" lvl="1" marL="0" marR="0" rtl="0" algn="l">
              <a:spcBef>
                <a:spcPts val="0"/>
              </a:spcBef>
              <a:spcAft>
                <a:spcPts val="0"/>
              </a:spcAft>
              <a:buNone/>
            </a:pPr>
            <a:r>
              <a:rPr b="0" i="0" lang="en-US" sz="1800" u="none" cap="none" strike="noStrike"/>
              <a:t>Passing data from an expression to a port (expression-to-port conversion)</a:t>
            </a:r>
            <a:endParaRPr/>
          </a:p>
          <a:p>
            <a:pPr indent="0" lvl="1" marL="0" marR="0" rtl="0" algn="l">
              <a:spcBef>
                <a:spcPts val="0"/>
              </a:spcBef>
              <a:spcAft>
                <a:spcPts val="0"/>
              </a:spcAft>
              <a:buNone/>
            </a:pPr>
            <a:r>
              <a:rPr b="0" i="0" lang="en-US" sz="1800" u="none" cap="none" strike="noStrike"/>
              <a:t>Using transformation functions</a:t>
            </a:r>
            <a:endParaRPr/>
          </a:p>
          <a:p>
            <a:pPr indent="0" lvl="1" marL="0" marR="0" rtl="0" algn="l">
              <a:spcBef>
                <a:spcPts val="0"/>
              </a:spcBef>
              <a:spcAft>
                <a:spcPts val="0"/>
              </a:spcAft>
              <a:buNone/>
            </a:pPr>
            <a:r>
              <a:rPr b="0" i="0" lang="en-US" sz="1800" u="none" cap="none" strike="noStrike"/>
              <a:t>Using transformation arithmetic operators</a:t>
            </a:r>
            <a:endParaRPr/>
          </a:p>
          <a:p>
            <a:pPr indent="0" lvl="0" marL="0" marR="0" rtl="0" algn="l">
              <a:spcBef>
                <a:spcPts val="0"/>
              </a:spcBef>
              <a:spcAft>
                <a:spcPts val="0"/>
              </a:spcAft>
              <a:buFont typeface="Arial"/>
              <a:buNone/>
            </a:pPr>
            <a:r>
              <a:rPr b="0" i="0" lang="en-US" sz="1800" u="none" cap="none" strike="noStrike"/>
              <a:t>The transformation Decimal datatype supports precision up to 28 digits and the Double datatype supports precision of 15 digits. If the Server gets a number with more than 28 significant digits, the Server converts it to a double value, rounding the number to 15 digits. To ensure precision up to 28 digits, assign the transformation Decimal datatype and select Enable decimal arithmetic when configuring the session.</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13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127" name="Google Shape;1127;p13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28" name="Google Shape;1128;p134:notes"/>
          <p:cNvSpPr txBox="1"/>
          <p:nvPr>
            <p:ph idx="1" type="body"/>
          </p:nvPr>
        </p:nvSpPr>
        <p:spPr>
          <a:xfrm>
            <a:off x="974725" y="4560887"/>
            <a:ext cx="568960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Clr>
                <a:srgbClr val="000000"/>
              </a:buClr>
              <a:buFont typeface="Arial"/>
              <a:buNone/>
            </a:pPr>
            <a:r>
              <a:rPr b="0" i="0" lang="en-US" sz="1800" u="none" cap="none" strike="noStrike">
                <a:solidFill>
                  <a:srgbClr val="000000"/>
                </a:solidFill>
              </a:rPr>
              <a:t>CHRCODE is a new function, which returns the character decimal representation of the first byte of the character passed to this function.</a:t>
            </a:r>
            <a:endParaRPr/>
          </a:p>
          <a:p>
            <a:pPr indent="0" lvl="0" marL="0" marR="0" rtl="0" algn="l">
              <a:spcBef>
                <a:spcPts val="0"/>
              </a:spcBef>
              <a:spcAft>
                <a:spcPts val="0"/>
              </a:spcAft>
              <a:buFont typeface="Arial"/>
              <a:buNone/>
            </a:pPr>
            <a:r>
              <a:rPr b="0" i="0" lang="en-US" sz="1800" u="none" cap="none" strike="noStrike"/>
              <a:t>When you configure the Integration Service to run in ASCII mode, CHRCODE returns the numeric ASCII value of the first character of the string passed to the function. When you configure the PowerMart / PowerCenter Server to run in Unicode mode, CHRCODE returns the numeric Unicode value of the first character of the string passed to the function.</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13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140" name="Google Shape;1140;p13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41" name="Google Shape;1141;p136:notes"/>
          <p:cNvSpPr txBox="1"/>
          <p:nvPr>
            <p:ph idx="1" type="body"/>
          </p:nvPr>
        </p:nvSpPr>
        <p:spPr>
          <a:xfrm>
            <a:off x="990600" y="4479925"/>
            <a:ext cx="5430837" cy="48006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Several of the date functions include a format argument. The transformation language provides three sets of format strings to specify the argument. The functions TO_CHAR and TO_DATE each have unique date format strings. These transformation datatypes include a Date/Time datatype that supports datetime values up to the nanosecond. </a:t>
            </a:r>
            <a:endParaRPr/>
          </a:p>
          <a:p>
            <a:pPr indent="0" lvl="0" marL="0" marR="0" rtl="0" algn="l">
              <a:spcBef>
                <a:spcPts val="0"/>
              </a:spcBef>
              <a:spcAft>
                <a:spcPts val="0"/>
              </a:spcAft>
              <a:buFont typeface="Arial"/>
              <a:buNone/>
            </a:pPr>
            <a:r>
              <a:rPr b="0" i="0" lang="en-US" sz="1800" u="none" cap="none" strike="noStrike"/>
              <a:t>Previous versions of PowerMart / PowerCenter internally stored dates as strings. PowerCenter now store dates internally in binary format which, in most cases, increases session performance. The new date format uses only 16 bytes per date, instead of 24, which reduces the memory required to store the date. </a:t>
            </a:r>
            <a:endParaRPr/>
          </a:p>
          <a:p>
            <a:pPr indent="0" lvl="0" marL="0" marR="0" rtl="0" algn="l">
              <a:spcBef>
                <a:spcPts val="0"/>
              </a:spcBef>
              <a:spcAft>
                <a:spcPts val="0"/>
              </a:spcAft>
              <a:buFont typeface="Arial"/>
              <a:buNone/>
            </a:pPr>
            <a:r>
              <a:rPr b="0" i="0" lang="en-US" sz="1800" u="none" cap="none" strike="noStrike"/>
              <a:t>PowerCenter supports dates in the Gregorian Calendar system. Dates expressed in a different calendar system (such as the Julian Calendar) are not supported. However, the transformation language provides the J format string to convert strings stored in the Modified Julian Day (MJD) format to date/time values and date values to MJD values expressed as strings. The MJD for a given date is the number of days to that date since Jan 1st, 4713 B.C., 00:00:00 (midnight). Although MJD is frequently referred to as Julian Day (JD), MJD is different than JD. JD is calculated from Jan 1st, 4713 B.C., 12:00:00 (noon). So, for a given date, MJD - JD = 0.5. By definition, MJD includes a fractional part to specify the time component of the date. The J format string, however, ignores the time component.</a:t>
            </a:r>
            <a:endParaRPr/>
          </a:p>
          <a:p>
            <a:pPr indent="0" lvl="0" marL="0" marR="0" rtl="0" algn="l">
              <a:spcBef>
                <a:spcPts val="0"/>
              </a:spcBef>
              <a:spcAft>
                <a:spcPts val="0"/>
              </a:spcAft>
              <a:buFont typeface="Arial"/>
              <a:buNone/>
            </a:pPr>
            <a:r>
              <a:t/>
            </a:r>
            <a:endParaRPr b="0" i="0" sz="1800" u="none" cap="none" strike="noStrike"/>
          </a:p>
          <a:p>
            <a:pPr indent="0" lvl="0" marL="0" marR="0" rtl="0" algn="ctr">
              <a:spcBef>
                <a:spcPts val="0"/>
              </a:spcBef>
              <a:spcAft>
                <a:spcPts val="0"/>
              </a:spcAft>
              <a:buFont typeface="Arial"/>
              <a:buNone/>
            </a:pPr>
            <a:r>
              <a:t/>
            </a:r>
            <a:endParaRPr b="0" i="0" sz="1000" u="none" cap="none" strike="noStrike"/>
          </a:p>
          <a:p>
            <a:pPr indent="0" lvl="0" marL="0" marR="0" rtl="0" algn="l">
              <a:spcBef>
                <a:spcPts val="0"/>
              </a:spcBef>
              <a:spcAft>
                <a:spcPts val="0"/>
              </a:spcAft>
              <a:buFont typeface="Arial"/>
              <a:buNone/>
            </a:pPr>
            <a:r>
              <a:t/>
            </a:r>
            <a:endParaRPr b="0" i="0" sz="1800" u="none" cap="none" strike="noStrike"/>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13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151" name="Google Shape;1151;p13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52" name="Google Shape;1152;p138:notes"/>
          <p:cNvSpPr txBox="1"/>
          <p:nvPr>
            <p:ph idx="1" type="body"/>
          </p:nvPr>
        </p:nvSpPr>
        <p:spPr>
          <a:xfrm>
            <a:off x="974725" y="4560887"/>
            <a:ext cx="568960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14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165" name="Google Shape;1165;p14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66" name="Google Shape;1166;p140:notes"/>
          <p:cNvSpPr txBox="1"/>
          <p:nvPr>
            <p:ph idx="1" type="body"/>
          </p:nvPr>
        </p:nvSpPr>
        <p:spPr>
          <a:xfrm>
            <a:off x="974725" y="4560887"/>
            <a:ext cx="568960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2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4" name="Google Shape;134;p2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5" name="Google Shape;135;p22: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Thus, through this discussion we arrive at the above components in Informatica PowerCenter.</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SzPts val="1800"/>
              <a:buFont typeface="Noto Symbol"/>
              <a:buChar char="➢"/>
            </a:pPr>
            <a:r>
              <a:rPr b="0" i="0" lang="en-US" sz="1800" u="none" cap="none" strike="noStrike"/>
              <a:t>    Server Components – Domain and Nodes that run Core services and Application services</a:t>
            </a:r>
            <a:endParaRPr/>
          </a:p>
          <a:p>
            <a:pPr indent="0" lvl="0" marL="0" marR="0" rtl="0" algn="l">
              <a:spcBef>
                <a:spcPts val="0"/>
              </a:spcBef>
              <a:spcAft>
                <a:spcPts val="0"/>
              </a:spcAft>
              <a:buSzPts val="1800"/>
              <a:buFont typeface="Noto Symbol"/>
              <a:buChar char="➢"/>
            </a:pPr>
            <a:r>
              <a:rPr b="0" i="0" lang="en-US" sz="1800" u="none" cap="none" strike="noStrike"/>
              <a:t>    Client Components – Administration Console, Designer, Repository Manager, Workflow Manager, Workflow Monitor. These Clients interacts with the server components and the External components for performing their intended functions.</a:t>
            </a:r>
            <a:endParaRPr/>
          </a:p>
          <a:p>
            <a:pPr indent="0" lvl="0" marL="0" marR="0" rtl="0" algn="l">
              <a:spcBef>
                <a:spcPts val="0"/>
              </a:spcBef>
              <a:spcAft>
                <a:spcPts val="0"/>
              </a:spcAft>
              <a:buSzPts val="1800"/>
              <a:buFont typeface="Noto Symbol"/>
              <a:buChar char="➢"/>
            </a:pPr>
            <a:r>
              <a:rPr b="0" i="0" lang="en-US" sz="1800" u="none" cap="none" strike="noStrike"/>
              <a:t>    External Components – Sources and Targets.</a:t>
            </a:r>
            <a:endParaRPr/>
          </a:p>
          <a:p>
            <a:pPr indent="0" lvl="0" marL="0" marR="0" rtl="0" algn="l">
              <a:spcBef>
                <a:spcPts val="0"/>
              </a:spcBef>
              <a:spcAft>
                <a:spcPts val="0"/>
              </a:spcAft>
              <a:buFont typeface="Arial"/>
              <a:buNone/>
            </a:pPr>
            <a:r>
              <a:rPr b="0" i="0" lang="en-US" sz="1800" u="none" cap="none" strike="noStrike"/>
              <a:t>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14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182" name="Google Shape;1182;p14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83" name="Google Shape;1183;p142:notes"/>
          <p:cNvSpPr txBox="1"/>
          <p:nvPr>
            <p:ph idx="1" type="body"/>
          </p:nvPr>
        </p:nvSpPr>
        <p:spPr>
          <a:xfrm>
            <a:off x="974725" y="4400550"/>
            <a:ext cx="5791200" cy="4879975"/>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Rules for writing transformation expressions:</a:t>
            </a:r>
            <a:endParaRPr/>
          </a:p>
          <a:p>
            <a:pPr indent="-114300" lvl="1" marL="342900" marR="0" rtl="0" algn="l">
              <a:spcBef>
                <a:spcPts val="360"/>
              </a:spcBef>
              <a:spcAft>
                <a:spcPts val="0"/>
              </a:spcAft>
              <a:buNone/>
            </a:pPr>
            <a:r>
              <a:rPr b="0" i="0" lang="en-US" sz="1800" u="none" cap="none" strike="noStrike"/>
              <a:t>An expression can be composed of ports (input, input/output, variable), functions, operators, variables, literals, return values, and constants.</a:t>
            </a:r>
            <a:endParaRPr/>
          </a:p>
          <a:p>
            <a:pPr indent="-114300" lvl="1" marL="342900" marR="0" rtl="0" algn="l">
              <a:spcBef>
                <a:spcPts val="360"/>
              </a:spcBef>
              <a:spcAft>
                <a:spcPts val="0"/>
              </a:spcAft>
              <a:buNone/>
            </a:pPr>
            <a:r>
              <a:rPr b="0" i="0" lang="en-US" sz="1800" u="none" cap="none" strike="noStrike"/>
              <a:t>If you omit the source table name from the port name (e.g., you type ITEM_NO instead of ITEM.ITEM_NO), the parser searches for the port name. If it finds only one ITEM_NO port in the mapping, it creates an input port, ITEM_NO, and links the original port to the newly created port. If the parser finds more than one port named ITEM_NO, an error message displays. In this case, you need to use the Ports tab to add the correct ITEM_NO port.</a:t>
            </a:r>
            <a:endParaRPr/>
          </a:p>
          <a:p>
            <a:pPr indent="-114300" lvl="1" marL="342900" marR="0" rtl="0" algn="l">
              <a:spcBef>
                <a:spcPts val="360"/>
              </a:spcBef>
              <a:spcAft>
                <a:spcPts val="0"/>
              </a:spcAft>
              <a:buNone/>
            </a:pPr>
            <a:r>
              <a:rPr b="0" i="0" lang="en-US" sz="1800" u="none" cap="none" strike="noStrike"/>
              <a:t>Separate each argument in a function with a comma.</a:t>
            </a:r>
            <a:endParaRPr/>
          </a:p>
          <a:p>
            <a:pPr indent="-114300" lvl="1" marL="342900" marR="0" rtl="0" algn="l">
              <a:spcBef>
                <a:spcPts val="360"/>
              </a:spcBef>
              <a:spcAft>
                <a:spcPts val="0"/>
              </a:spcAft>
              <a:buNone/>
            </a:pPr>
            <a:r>
              <a:rPr b="0" i="0" lang="en-US" sz="1800" u="none" cap="none" strike="noStrike"/>
              <a:t>Except for literals, the transformation language is not case sensitive. </a:t>
            </a:r>
            <a:endParaRPr/>
          </a:p>
          <a:p>
            <a:pPr indent="-114300" lvl="1" marL="342900" marR="0" rtl="0" algn="l">
              <a:spcBef>
                <a:spcPts val="360"/>
              </a:spcBef>
              <a:spcAft>
                <a:spcPts val="0"/>
              </a:spcAft>
              <a:buNone/>
            </a:pPr>
            <a:r>
              <a:rPr b="0" i="0" lang="en-US" sz="1800" u="none" cap="none" strike="noStrike"/>
              <a:t>Except for literals, the parser and Integration Service ignore spaces.</a:t>
            </a:r>
            <a:endParaRPr/>
          </a:p>
          <a:p>
            <a:pPr indent="-114300" lvl="1" marL="342900" marR="0" rtl="0" algn="l">
              <a:spcBef>
                <a:spcPts val="360"/>
              </a:spcBef>
              <a:spcAft>
                <a:spcPts val="0"/>
              </a:spcAft>
              <a:buNone/>
            </a:pPr>
            <a:r>
              <a:rPr b="0" i="0" lang="en-US" sz="1800" u="none" cap="none" strike="noStrike"/>
              <a:t>The colon (:), comma (,), and period (.) have special meaning and should be used only to specify syntax.</a:t>
            </a:r>
            <a:endParaRPr/>
          </a:p>
          <a:p>
            <a:pPr indent="-114300" lvl="1" marL="342900" marR="0" rtl="0" algn="l">
              <a:spcBef>
                <a:spcPts val="360"/>
              </a:spcBef>
              <a:spcAft>
                <a:spcPts val="0"/>
              </a:spcAft>
              <a:buNone/>
            </a:pPr>
            <a:r>
              <a:rPr b="0" i="0" lang="en-US" sz="1800" u="none" cap="none" strike="noStrike"/>
              <a:t>A dash (-) is treated as a minus operator.</a:t>
            </a:r>
            <a:endParaRPr/>
          </a:p>
          <a:p>
            <a:pPr indent="-114300" lvl="1" marL="342900" marR="0" rtl="0" algn="l">
              <a:spcBef>
                <a:spcPts val="360"/>
              </a:spcBef>
              <a:spcAft>
                <a:spcPts val="0"/>
              </a:spcAft>
              <a:buNone/>
            </a:pPr>
            <a:r>
              <a:rPr b="0" i="0" lang="en-US" sz="1800" u="none" cap="none" strike="noStrike"/>
              <a:t>If you pass a literal value to a function, enclose literal strings within single quotation marks, but not literal numbers. The Integration Service treats any string value enclosed in single quotation marks as a character string.</a:t>
            </a:r>
            <a:endParaRPr/>
          </a:p>
          <a:p>
            <a:pPr indent="-114300" lvl="1" marL="342900" marR="0" rtl="0" algn="l">
              <a:spcBef>
                <a:spcPts val="360"/>
              </a:spcBef>
              <a:spcAft>
                <a:spcPts val="0"/>
              </a:spcAft>
              <a:buNone/>
            </a:pPr>
            <a:r>
              <a:rPr b="0" i="0" lang="en-US" sz="1800" u="none" cap="none" strike="noStrike"/>
              <a:t>Format string values for TO_CHAR and GET_DATE_PART are not checked for validity.</a:t>
            </a:r>
            <a:endParaRPr/>
          </a:p>
          <a:p>
            <a:pPr indent="-114300" lvl="1" marL="342900" marR="0" rtl="0" algn="l">
              <a:spcBef>
                <a:spcPts val="360"/>
              </a:spcBef>
              <a:spcAft>
                <a:spcPts val="0"/>
              </a:spcAft>
              <a:buNone/>
            </a:pPr>
            <a:r>
              <a:rPr b="0" i="0" lang="en-US" sz="1800" u="none" cap="none" strike="noStrike">
                <a:solidFill>
                  <a:srgbClr val="000000"/>
                </a:solidFill>
              </a:rPr>
              <a:t>In the Call Text field for a source or target pre/post-load stored procedure, do not enclose literal strings with quotation marks, unless the string has spaces in it. If the string has spaces in it, enclose the literal in double quotes</a:t>
            </a:r>
            <a:endParaRPr/>
          </a:p>
          <a:p>
            <a:pPr indent="-114300" lvl="1" marL="342900" marR="0" rtl="0" algn="l">
              <a:spcBef>
                <a:spcPts val="360"/>
              </a:spcBef>
              <a:spcAft>
                <a:spcPts val="0"/>
              </a:spcAft>
              <a:buNone/>
            </a:pPr>
            <a:r>
              <a:rPr b="0" i="0" lang="en-US" sz="1800" u="none" cap="none" strike="noStrike"/>
              <a:t>Do not use quotation marks to designate input ports.</a:t>
            </a:r>
            <a:endParaRPr/>
          </a:p>
          <a:p>
            <a:pPr indent="-114300" lvl="1" marL="342900" marR="0" rtl="0" algn="l">
              <a:spcBef>
                <a:spcPts val="360"/>
              </a:spcBef>
              <a:spcAft>
                <a:spcPts val="0"/>
              </a:spcAft>
              <a:buNone/>
            </a:pPr>
            <a:r>
              <a:rPr b="0" i="0" lang="en-US" sz="1800" u="none" cap="none" strike="noStrike"/>
              <a:t>Users can nest multiple functions within an expression (except aggregate functions, which allow only one nested aggregate function). The Integration Service evaluates the expression starting with the innermost group.</a:t>
            </a:r>
            <a:endParaRPr/>
          </a:p>
          <a:p>
            <a:pPr indent="0" lvl="0" marL="0" marR="0" rtl="0" algn="l">
              <a:spcBef>
                <a:spcPts val="360"/>
              </a:spcBef>
              <a:spcAft>
                <a:spcPts val="0"/>
              </a:spcAft>
              <a:buFont typeface="Arial"/>
              <a:buNone/>
            </a:pPr>
            <a:r>
              <a:rPr b="1" i="0" lang="en-US" sz="1800" u="none" cap="none" strike="noStrike"/>
              <a:t>Note</a:t>
            </a:r>
            <a:r>
              <a:rPr b="0" i="0" lang="en-US" sz="1800" u="none" cap="none" strike="noStrike"/>
              <a:t>: Using the point and click method of inserting port names in an expression will prevent most typos and invalid port names.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14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191" name="Google Shape;1191;p14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92" name="Google Shape;1192;p144: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There are three kinds of ports: input, output and variable ports. The order of evaluation is </a:t>
            </a:r>
            <a:r>
              <a:rPr b="0" i="0" lang="en-US" sz="1800" u="sng" cap="none" strike="noStrike"/>
              <a:t>not</a:t>
            </a:r>
            <a:r>
              <a:rPr b="0" i="0" lang="en-US" sz="1800" u="none" cap="none" strike="noStrike"/>
              <a:t> the same as the display order</a:t>
            </a:r>
            <a:r>
              <a:rPr b="0" i="1" lang="en-US" sz="1800" u="none" cap="none" strike="noStrike"/>
              <a:t>.</a:t>
            </a:r>
            <a:r>
              <a:rPr b="0" i="0" lang="en-US" sz="1800" u="none" cap="none" strike="noStrike"/>
              <a:t> The ordering of evaluation is first by port type, as described next. </a:t>
            </a:r>
            <a:endParaRPr/>
          </a:p>
          <a:p>
            <a:pPr indent="0" lvl="0" marL="0" marR="0" rtl="0" algn="l">
              <a:spcBef>
                <a:spcPts val="0"/>
              </a:spcBef>
              <a:spcAft>
                <a:spcPts val="0"/>
              </a:spcAft>
              <a:buFont typeface="Arial"/>
              <a:buNone/>
            </a:pPr>
            <a:r>
              <a:rPr b="0" i="0" lang="en-US" sz="1800" u="none" cap="none" strike="noStrike"/>
              <a:t>Input ports are evaluated first. There is no ordering</a:t>
            </a:r>
            <a:r>
              <a:rPr b="0" i="1" lang="en-US" sz="1800" u="none" cap="none" strike="noStrike"/>
              <a:t> </a:t>
            </a:r>
            <a:r>
              <a:rPr b="0" i="0" lang="en-US" sz="1800" u="none" cap="none" strike="noStrike"/>
              <a:t>among input ports as they do not depend on any other ports. </a:t>
            </a:r>
            <a:endParaRPr/>
          </a:p>
          <a:p>
            <a:pPr indent="0" lvl="0" marL="0" marR="0" rtl="0" algn="l">
              <a:spcBef>
                <a:spcPts val="0"/>
              </a:spcBef>
              <a:spcAft>
                <a:spcPts val="0"/>
              </a:spcAft>
              <a:buFont typeface="Arial"/>
              <a:buNone/>
            </a:pPr>
            <a:r>
              <a:rPr b="0" i="0" lang="en-US" sz="1800" u="none" cap="none" strike="noStrike"/>
              <a:t>After all input ports are evaluated, variable ports are evaluated next. Variable ports have to be evaluated after input ports, because variable expressions can reference any input port. variable port expressions can reference other variable ports but cannot reference output ports. There is ordering among variable evaluations, it is the same as the display order. Ordering is important for variables, because variables can reference each other's values.</a:t>
            </a:r>
            <a:endParaRPr/>
          </a:p>
          <a:p>
            <a:pPr indent="0" lvl="0" marL="0" marR="0" rtl="0" algn="l">
              <a:spcBef>
                <a:spcPts val="0"/>
              </a:spcBef>
              <a:spcAft>
                <a:spcPts val="0"/>
              </a:spcAft>
              <a:buFont typeface="Arial"/>
              <a:buNone/>
            </a:pPr>
            <a:r>
              <a:rPr b="0" i="0" lang="en-US" sz="1800" u="none" cap="none" strike="noStrike"/>
              <a:t>Output ports are evaluated last. Output port expressions can reference any input port and any variable port, hence they are evaluated last. There is no ordered evaluation of output ports as they cannot reference each other.</a:t>
            </a:r>
            <a:endParaRPr/>
          </a:p>
          <a:p>
            <a:pPr indent="0" lvl="0" marL="0" marR="0" rtl="0" algn="l">
              <a:spcBef>
                <a:spcPts val="0"/>
              </a:spcBef>
              <a:spcAft>
                <a:spcPts val="0"/>
              </a:spcAft>
              <a:buFont typeface="Arial"/>
              <a:buNone/>
            </a:pPr>
            <a:r>
              <a:rPr b="0" i="0" lang="en-US" sz="1800" u="none" cap="none" strike="noStrike"/>
              <a:t>Variable ports are initialized to either </a:t>
            </a:r>
            <a:r>
              <a:rPr b="0" i="0" lang="en-US" sz="1800" u="sng" cap="none" strike="noStrike"/>
              <a:t>zero</a:t>
            </a:r>
            <a:r>
              <a:rPr b="0" i="0" lang="en-US" sz="1800" u="none" cap="none" strike="noStrike"/>
              <a:t> for numeric variables or </a:t>
            </a:r>
            <a:r>
              <a:rPr b="0" i="0" lang="en-US" sz="1800" u="sng" cap="none" strike="noStrike"/>
              <a:t>empty string </a:t>
            </a:r>
            <a:r>
              <a:rPr b="0" i="0" lang="en-US" sz="1800" u="none" cap="none" strike="noStrike"/>
              <a:t>for character and date variables. They are not initialized to NULL, which makes it possible to do things like counters, for which an initial value is needed. Example: Variable V1 can have an expression like 'V1 + 1', which then behaves like a counter of rows. If the initial value of V1 was set to NULL, then all subsequent evaluations of the expression 'V1 + 1' would result in a null value.</a:t>
            </a:r>
            <a:endParaRPr/>
          </a:p>
          <a:p>
            <a:pPr indent="0" lvl="0" marL="0" marR="0" rtl="0" algn="l">
              <a:spcBef>
                <a:spcPts val="0"/>
              </a:spcBef>
              <a:spcAft>
                <a:spcPts val="0"/>
              </a:spcAft>
              <a:buFont typeface="Arial"/>
              <a:buNone/>
            </a:pPr>
            <a:r>
              <a:rPr b="1" i="0" lang="en-US" sz="1800" u="none" cap="none" strike="noStrike"/>
              <a:t>Note</a:t>
            </a:r>
            <a:r>
              <a:rPr b="0" i="0" lang="en-US" sz="1800" u="none" cap="none" strike="noStrike"/>
              <a:t>: Variable ports have a scope limited to a single transformation and act as a container holding values to be passed to another transformation.  Variable ports are different that mapping variables and parameters which will be discussed at a later point.</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14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200" name="Google Shape;1200;p14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01" name="Google Shape;1201;p146: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14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220" name="Google Shape;1220;p1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21" name="Google Shape;1221;p148:notes"/>
          <p:cNvSpPr txBox="1"/>
          <p:nvPr>
            <p:ph idx="1" type="body"/>
          </p:nvPr>
        </p:nvSpPr>
        <p:spPr>
          <a:xfrm>
            <a:off x="974725" y="4560887"/>
            <a:ext cx="5446712"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If the Designer detects an error when trying to connect ports, it displays a symbol indicating that the ports cannot be connected. It also displays an error message in the status bar. When trying to connect ports, the Designer looks for the following errors:</a:t>
            </a:r>
            <a:endParaRPr/>
          </a:p>
          <a:p>
            <a:pPr indent="0" lvl="1" marL="0" marR="0" rtl="0" algn="l">
              <a:spcBef>
                <a:spcPts val="0"/>
              </a:spcBef>
              <a:spcAft>
                <a:spcPts val="0"/>
              </a:spcAft>
              <a:buNone/>
            </a:pPr>
            <a:r>
              <a:rPr b="1" i="0" lang="en-US" sz="1800" u="none" cap="none" strike="noStrike"/>
              <a:t>Connecting ports with mismatched datatypes</a:t>
            </a:r>
            <a:r>
              <a:rPr b="0" i="0" lang="en-US" sz="1800" u="none" cap="none" strike="noStrike"/>
              <a:t>. The Designer checks if it can map between the two datatypes before connecting them. While the datatypes don't have to be identical (for example, Char and Varchar), they do have to be compatible. </a:t>
            </a:r>
            <a:endParaRPr/>
          </a:p>
          <a:p>
            <a:pPr indent="0" lvl="1" marL="0" marR="0" rtl="0" algn="l">
              <a:spcBef>
                <a:spcPts val="0"/>
              </a:spcBef>
              <a:spcAft>
                <a:spcPts val="0"/>
              </a:spcAft>
              <a:buNone/>
            </a:pPr>
            <a:r>
              <a:rPr b="1" i="0" lang="en-US" sz="1800" u="none" cap="none" strike="noStrike"/>
              <a:t>Connecting output ports to a source</a:t>
            </a:r>
            <a:r>
              <a:rPr b="0" i="0" lang="en-US" sz="1800" u="none" cap="none" strike="noStrike"/>
              <a:t>. The Designer prevents you from connecting an output port to a source definition.</a:t>
            </a:r>
            <a:endParaRPr/>
          </a:p>
          <a:p>
            <a:pPr indent="0" lvl="1" marL="0" marR="0" rtl="0" algn="l">
              <a:spcBef>
                <a:spcPts val="0"/>
              </a:spcBef>
              <a:spcAft>
                <a:spcPts val="0"/>
              </a:spcAft>
              <a:buNone/>
            </a:pPr>
            <a:r>
              <a:rPr b="1" i="0" lang="en-US" sz="1800" u="none" cap="none" strike="noStrike"/>
              <a:t>Connecting a source to anything but a Source Qualifier transformation</a:t>
            </a:r>
            <a:r>
              <a:rPr b="0" i="0" lang="en-US" sz="1800" u="none" cap="none" strike="noStrike"/>
              <a:t>. Every source must connect to a Source Qualifier or Normalizer transformation. Users then connect the Source Qualifier or Normalizer to targets or other transformations.</a:t>
            </a:r>
            <a:endParaRPr/>
          </a:p>
          <a:p>
            <a:pPr indent="0" lvl="1" marL="0" marR="0" rtl="0" algn="l">
              <a:spcBef>
                <a:spcPts val="0"/>
              </a:spcBef>
              <a:spcAft>
                <a:spcPts val="0"/>
              </a:spcAft>
              <a:buNone/>
            </a:pPr>
            <a:r>
              <a:rPr b="1" i="0" lang="en-US" sz="1800" u="none" cap="none" strike="noStrike"/>
              <a:t>Connecting inputs to inputs or outputs to outputs</a:t>
            </a:r>
            <a:r>
              <a:rPr b="0" i="0" lang="en-US" sz="1800" u="none" cap="none" strike="noStrike"/>
              <a:t>. Given the logic of the data flow between sources and targets, you should not be able to connect these ports.</a:t>
            </a:r>
            <a:endParaRPr/>
          </a:p>
          <a:p>
            <a:pPr indent="0" lvl="1" marL="0" marR="0" rtl="0" algn="l">
              <a:spcBef>
                <a:spcPts val="0"/>
              </a:spcBef>
              <a:spcAft>
                <a:spcPts val="0"/>
              </a:spcAft>
              <a:buNone/>
            </a:pPr>
            <a:r>
              <a:rPr b="1" i="0" lang="en-US" sz="1800" u="none" cap="none" strike="noStrike"/>
              <a:t>Connecting more than one active transformation to another transformation</a:t>
            </a:r>
            <a:r>
              <a:rPr b="0" i="0" lang="en-US" sz="1800" u="none" cap="none" strike="noStrike"/>
              <a:t>. An active transformation changes the number of rows passing through it. For example, the Filter transformation removes records passing through it, and the Aggregator transformation provides a single aggregate value (a sum or average, for example) based on values queried from multiple rows. Since the server cannot verify that both transformations will provide the same number of records, you cannot connect two active transformations to the same transformation.</a:t>
            </a:r>
            <a:endParaRPr/>
          </a:p>
          <a:p>
            <a:pPr indent="0" lvl="1" marL="0" marR="0" rtl="0" algn="l">
              <a:spcBef>
                <a:spcPts val="0"/>
              </a:spcBef>
              <a:spcAft>
                <a:spcPts val="0"/>
              </a:spcAft>
              <a:buNone/>
            </a:pPr>
            <a:r>
              <a:rPr b="1" i="0" lang="en-US" sz="1800" u="none" cap="none" strike="noStrike"/>
              <a:t>Copying columns to a target definition</a:t>
            </a:r>
            <a:r>
              <a:rPr b="0" i="0" lang="en-US" sz="1800" u="none" cap="none" strike="noStrike"/>
              <a:t>.</a:t>
            </a:r>
            <a:r>
              <a:rPr b="1" i="0" lang="en-US" sz="1800" u="none" cap="none" strike="noStrike"/>
              <a:t> </a:t>
            </a:r>
            <a:r>
              <a:rPr b="0" i="0" lang="en-US" sz="1800" u="none" cap="none" strike="noStrike"/>
              <a:t>Users cannot copy columns into a target definition in a mapping. The Warehouse Designer is the only tool you can use to modify target definitions.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15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229" name="Google Shape;1229;p15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30" name="Google Shape;1230;p150: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Mappings can contain many types of problems. For example:</a:t>
            </a:r>
            <a:endParaRPr/>
          </a:p>
          <a:p>
            <a:pPr indent="0" lvl="1" marL="0" marR="0" rtl="0" algn="l">
              <a:spcBef>
                <a:spcPts val="0"/>
              </a:spcBef>
              <a:spcAft>
                <a:spcPts val="0"/>
              </a:spcAft>
              <a:buNone/>
            </a:pPr>
            <a:r>
              <a:rPr b="0" i="0" lang="en-US" sz="1800" u="none" cap="none" strike="noStrike"/>
              <a:t>A transformation may be improperly configured.</a:t>
            </a:r>
            <a:endParaRPr/>
          </a:p>
          <a:p>
            <a:pPr indent="0" lvl="1" marL="0" marR="0" rtl="0" algn="l">
              <a:spcBef>
                <a:spcPts val="0"/>
              </a:spcBef>
              <a:spcAft>
                <a:spcPts val="0"/>
              </a:spcAft>
              <a:buNone/>
            </a:pPr>
            <a:r>
              <a:rPr b="0" i="0" lang="en-US" sz="1800" u="none" cap="none" strike="noStrike"/>
              <a:t>An expression entered for a transformation may use incorrect syntax.</a:t>
            </a:r>
            <a:endParaRPr/>
          </a:p>
          <a:p>
            <a:pPr indent="0" lvl="1" marL="0" marR="0" rtl="0" algn="l">
              <a:spcBef>
                <a:spcPts val="0"/>
              </a:spcBef>
              <a:spcAft>
                <a:spcPts val="0"/>
              </a:spcAft>
              <a:buNone/>
            </a:pPr>
            <a:r>
              <a:rPr b="0" i="0" lang="en-US" sz="1800" u="none" cap="none" strike="noStrike"/>
              <a:t>A target may not be receiving data from any sources.</a:t>
            </a:r>
            <a:endParaRPr/>
          </a:p>
          <a:p>
            <a:pPr indent="0" lvl="1" marL="0" marR="0" rtl="0" algn="l">
              <a:spcBef>
                <a:spcPts val="0"/>
              </a:spcBef>
              <a:spcAft>
                <a:spcPts val="0"/>
              </a:spcAft>
              <a:buNone/>
            </a:pPr>
            <a:r>
              <a:rPr b="0" i="0" lang="en-US" sz="1800" u="none" cap="none" strike="noStrike"/>
              <a:t>An output port used in an expression no longer exists.</a:t>
            </a:r>
            <a:endParaRPr/>
          </a:p>
          <a:p>
            <a:pPr indent="0" lvl="0" marL="0" marR="0" rtl="0" algn="l">
              <a:spcBef>
                <a:spcPts val="0"/>
              </a:spcBef>
              <a:spcAft>
                <a:spcPts val="0"/>
              </a:spcAft>
              <a:buFont typeface="Arial"/>
              <a:buNone/>
            </a:pPr>
            <a:r>
              <a:rPr b="0" i="0" lang="en-US" sz="1800" u="none" cap="none" strike="noStrike"/>
              <a:t>The Designer performs validation as you connect transformation ports, build expressions, and save mappings. The results of the validation appear in the Output window.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152: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241" name="Google Shape;1241;p15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42" name="Google Shape;1242;p152: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All the different types of source systems have their system specific data types. For example, Oracle has varchar2 as a datatype for character string, where are DB2 has char as data type. Source Qualifier is the interface that transforms these data types to native Informatica data types for efficient transformations and memory management.</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p15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5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15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260" name="Google Shape;1260;p15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61" name="Google Shape;1261;p155: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157: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5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p158: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279" name="Google Shape;1279;p15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80" name="Google Shape;1280;p158: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Used to drop rows conditionally. Placing the filter transformation as close to sources as possible enhances the performance of the workflow as the Server has to deal with less data from the initial phase itself. </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24: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160: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6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16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01" name="Google Shape;1301;p16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02" name="Google Shape;1302;p161: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163: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10" name="Google Shape;1310;p16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11" name="Google Shape;1311;p163: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165: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20" name="Google Shape;1320;p16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21" name="Google Shape;1321;p165: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167: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30" name="Google Shape;1330;p16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31" name="Google Shape;1331;p167: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p169: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45" name="Google Shape;1345;p16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46" name="Google Shape;1346;p169: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171: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57" name="Google Shape;1357;p17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58" name="Google Shape;1358;p171: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173:notes"/>
          <p:cNvSpPr txBox="1"/>
          <p:nvPr>
            <p:ph idx="1" type="body"/>
          </p:nvPr>
        </p:nvSpPr>
        <p:spPr>
          <a:xfrm>
            <a:off x="974725" y="4560887"/>
            <a:ext cx="5365750" cy="431958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7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174: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81" name="Google Shape;1381;p17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82" name="Google Shape;1382;p174:notes"/>
          <p:cNvSpPr txBox="1"/>
          <p:nvPr>
            <p:ph idx="1" type="body"/>
          </p:nvPr>
        </p:nvSpPr>
        <p:spPr>
          <a:xfrm>
            <a:off x="974725" y="4560887"/>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p176: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
        <p:nvSpPr>
          <p:cNvPr id="1391" name="Google Shape;1391;p17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392" name="Google Shape;1392;p176:notes"/>
          <p:cNvSpPr txBox="1"/>
          <p:nvPr>
            <p:ph idx="1" type="body"/>
          </p:nvPr>
        </p:nvSpPr>
        <p:spPr>
          <a:xfrm>
            <a:off x="974725" y="4560887"/>
            <a:ext cx="5365750" cy="4319587"/>
          </a:xfrm>
          <a:prstGeom prst="rect">
            <a:avLst/>
          </a:prstGeom>
          <a:noFill/>
          <a:ln cap="flat" cmpd="sng" w="9525">
            <a:solidFill>
              <a:srgbClr val="000000"/>
            </a:solidFill>
            <a:prstDash val="solid"/>
            <a:miter lim="8000"/>
            <a:headEnd len="sm" w="sm" type="none"/>
            <a:tailEnd len="sm" w="sm" type="none"/>
          </a:ln>
        </p:spPr>
        <p:txBody>
          <a:bodyPr anchorCtr="0" anchor="t" bIns="48325" lIns="96650" spcFirstLastPara="1" rIns="96650" wrap="square" tIns="48325">
            <a:noAutofit/>
          </a:bodyPr>
          <a:lstStyle/>
          <a:p>
            <a:pPr indent="0" lvl="0" marL="0" marR="0" rtl="0" algn="l">
              <a:spcBef>
                <a:spcPts val="0"/>
              </a:spcBef>
              <a:spcAft>
                <a:spcPts val="0"/>
              </a:spcAft>
              <a:buClr>
                <a:srgbClr val="000000"/>
              </a:buClr>
              <a:buFont typeface="Arial"/>
              <a:buNone/>
            </a:pPr>
            <a:r>
              <a:rPr b="0" i="0" lang="en-US" sz="1800" u="none" cap="none" strike="noStrike">
                <a:solidFill>
                  <a:srgbClr val="000000"/>
                </a:solidFill>
              </a:rPr>
              <a:t>Expression statements can be performed over any of the Expression transformation’s output ports. Output ports are used to hold the result of the expression statement. An input port in needed for every column included in the expression statement.</a:t>
            </a:r>
            <a:endParaRPr/>
          </a:p>
          <a:p>
            <a:pPr indent="0" lvl="0" marL="0" marR="0" rtl="0" algn="l">
              <a:spcBef>
                <a:spcPts val="300"/>
              </a:spcBef>
              <a:spcAft>
                <a:spcPts val="0"/>
              </a:spcAft>
              <a:buFont typeface="Arial"/>
              <a:buNone/>
            </a:pPr>
            <a:r>
              <a:rPr b="0" i="0" lang="en-US" sz="1800" u="none" cap="none" strike="noStrike"/>
              <a:t>The Expression transformation permits you to perform calculations only on a row-by-row basis. Extremely complex transformation logic can be written by nesting functions within an expression statement.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4.jpg"/><Relationship Id="rId4"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4E84C4"/>
        </a:solidFill>
      </p:bgPr>
    </p:bg>
    <p:spTree>
      <p:nvGrpSpPr>
        <p:cNvPr id="17" name="Shape 17"/>
        <p:cNvGrpSpPr/>
        <p:nvPr/>
      </p:nvGrpSpPr>
      <p:grpSpPr>
        <a:xfrm>
          <a:off x="0" y="0"/>
          <a:ext cx="0" cy="0"/>
          <a:chOff x="0" y="0"/>
          <a:chExt cx="0" cy="0"/>
        </a:xfrm>
      </p:grpSpPr>
      <p:pic>
        <p:nvPicPr>
          <p:cNvPr id="18" name="Google Shape;18;p2"/>
          <p:cNvPicPr preferRelativeResize="0"/>
          <p:nvPr/>
        </p:nvPicPr>
        <p:blipFill rotWithShape="1">
          <a:blip r:embed="rId2">
            <a:alphaModFix/>
          </a:blip>
          <a:srcRect b="0" l="0" r="0" t="0"/>
          <a:stretch/>
        </p:blipFill>
        <p:spPr>
          <a:xfrm>
            <a:off x="0" y="1682750"/>
            <a:ext cx="9144000" cy="2274887"/>
          </a:xfrm>
          <a:prstGeom prst="rect">
            <a:avLst/>
          </a:prstGeom>
          <a:noFill/>
          <a:ln>
            <a:noFill/>
          </a:ln>
        </p:spPr>
      </p:pic>
      <p:pic>
        <p:nvPicPr>
          <p:cNvPr id="19" name="Google Shape;19;p2"/>
          <p:cNvPicPr preferRelativeResize="0"/>
          <p:nvPr/>
        </p:nvPicPr>
        <p:blipFill rotWithShape="1">
          <a:blip r:embed="rId3">
            <a:alphaModFix/>
          </a:blip>
          <a:srcRect b="0" l="0" r="0" t="0"/>
          <a:stretch/>
        </p:blipFill>
        <p:spPr>
          <a:xfrm>
            <a:off x="87312" y="330200"/>
            <a:ext cx="8982075" cy="700087"/>
          </a:xfrm>
          <a:prstGeom prst="rect">
            <a:avLst/>
          </a:prstGeom>
          <a:noFill/>
          <a:ln>
            <a:noFill/>
          </a:ln>
        </p:spPr>
      </p:pic>
      <p:sp>
        <p:nvSpPr>
          <p:cNvPr id="20" name="Google Shape;20;p2"/>
          <p:cNvSpPr txBox="1"/>
          <p:nvPr>
            <p:ph type="ctrTitle"/>
          </p:nvPr>
        </p:nvSpPr>
        <p:spPr>
          <a:xfrm>
            <a:off x="279400" y="3914775"/>
            <a:ext cx="7772400" cy="541337"/>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0" marR="0" rtl="0" algn="l">
              <a:lnSpc>
                <a:spcPct val="100000"/>
              </a:lnSpc>
              <a:spcBef>
                <a:spcPts val="0"/>
              </a:spcBef>
              <a:spcAft>
                <a:spcPts val="0"/>
              </a:spcAft>
              <a:buSzPts val="1400"/>
              <a:buChar char="○"/>
              <a:defRPr/>
            </a:lvl2pPr>
            <a:lvl3pPr indent="-88900" lvl="2" marL="0" marR="0" rtl="0" algn="l">
              <a:lnSpc>
                <a:spcPct val="100000"/>
              </a:lnSpc>
              <a:spcBef>
                <a:spcPts val="0"/>
              </a:spcBef>
              <a:spcAft>
                <a:spcPts val="0"/>
              </a:spcAft>
              <a:buSzPts val="1400"/>
              <a:buChar char="■"/>
              <a:defRPr/>
            </a:lvl3pPr>
            <a:lvl4pPr indent="-88900" lvl="3" marL="0" marR="0" rtl="0" algn="l">
              <a:lnSpc>
                <a:spcPct val="100000"/>
              </a:lnSpc>
              <a:spcBef>
                <a:spcPts val="0"/>
              </a:spcBef>
              <a:spcAft>
                <a:spcPts val="0"/>
              </a:spcAft>
              <a:buSzPts val="1400"/>
              <a:buChar char="●"/>
              <a:defRPr/>
            </a:lvl4pPr>
            <a:lvl5pPr indent="-88900" lvl="4" marL="0" marR="0" rtl="0" algn="l">
              <a:lnSpc>
                <a:spcPct val="100000"/>
              </a:lnSpc>
              <a:spcBef>
                <a:spcPts val="0"/>
              </a:spcBef>
              <a:spcAft>
                <a:spcPts val="0"/>
              </a:spcAft>
              <a:buSzPts val="1400"/>
              <a:buChar char="○"/>
              <a:defRPr/>
            </a:lvl5pPr>
            <a:lvl6pPr indent="-88900" lvl="5" marL="0" marR="0" rtl="0" algn="l">
              <a:lnSpc>
                <a:spcPct val="100000"/>
              </a:lnSpc>
              <a:spcBef>
                <a:spcPts val="0"/>
              </a:spcBef>
              <a:spcAft>
                <a:spcPts val="0"/>
              </a:spcAft>
              <a:buSzPts val="1400"/>
              <a:buChar char="■"/>
              <a:defRPr/>
            </a:lvl6pPr>
            <a:lvl7pPr indent="-88900" lvl="6" marL="0" marR="0" rtl="0" algn="l">
              <a:lnSpc>
                <a:spcPct val="100000"/>
              </a:lnSpc>
              <a:spcBef>
                <a:spcPts val="0"/>
              </a:spcBef>
              <a:spcAft>
                <a:spcPts val="0"/>
              </a:spcAft>
              <a:buSzPts val="1400"/>
              <a:buChar char="●"/>
              <a:defRPr/>
            </a:lvl7pPr>
            <a:lvl8pPr indent="-88900" lvl="7" marL="0" marR="0" rtl="0" algn="l">
              <a:lnSpc>
                <a:spcPct val="100000"/>
              </a:lnSpc>
              <a:spcBef>
                <a:spcPts val="0"/>
              </a:spcBef>
              <a:spcAft>
                <a:spcPts val="0"/>
              </a:spcAft>
              <a:buSzPts val="1400"/>
              <a:buChar char="○"/>
              <a:defRPr/>
            </a:lvl8pPr>
            <a:lvl9pPr indent="-88900" lvl="8" marL="0" marR="0" rtl="0" algn="l">
              <a:lnSpc>
                <a:spcPct val="100000"/>
              </a:lnSpc>
              <a:spcBef>
                <a:spcPts val="0"/>
              </a:spcBef>
              <a:spcAft>
                <a:spcPts val="0"/>
              </a:spcAft>
              <a:buSzPts val="1400"/>
              <a:buChar char="■"/>
              <a:defRPr/>
            </a:lvl9pPr>
          </a:lstStyle>
          <a:p/>
        </p:txBody>
      </p:sp>
      <p:sp>
        <p:nvSpPr>
          <p:cNvPr id="21" name="Google Shape;21;p2"/>
          <p:cNvSpPr txBox="1"/>
          <p:nvPr>
            <p:ph idx="1" type="subTitle"/>
          </p:nvPr>
        </p:nvSpPr>
        <p:spPr>
          <a:xfrm>
            <a:off x="279400" y="4519612"/>
            <a:ext cx="7620000" cy="558800"/>
          </a:xfrm>
          <a:prstGeom prst="rect">
            <a:avLst/>
          </a:prstGeom>
          <a:noFill/>
          <a:ln>
            <a:noFill/>
          </a:ln>
        </p:spPr>
        <p:txBody>
          <a:bodyPr anchorCtr="0" anchor="t" bIns="91425" lIns="91425" spcFirstLastPara="1" rIns="91425" wrap="square" tIns="91425">
            <a:noAutofit/>
          </a:bodyPr>
          <a:lstStyle>
            <a:lvl1pPr indent="-109537" lvl="0" marL="122237" marR="0" rtl="0" algn="l">
              <a:lnSpc>
                <a:spcPct val="105000"/>
              </a:lnSpc>
              <a:spcBef>
                <a:spcPts val="320"/>
              </a:spcBef>
              <a:spcAft>
                <a:spcPts val="0"/>
              </a:spcAft>
              <a:buClr>
                <a:srgbClr val="4E84C4"/>
              </a:buClr>
              <a:buSzPts val="1400"/>
              <a:buFont typeface="Arial"/>
              <a:buChar char="•"/>
              <a:defRPr/>
            </a:lvl1pPr>
            <a:lvl2pPr indent="-215900" lvl="1" marL="571500" marR="0" rtl="0" algn="l">
              <a:lnSpc>
                <a:spcPct val="105000"/>
              </a:lnSpc>
              <a:spcBef>
                <a:spcPts val="320"/>
              </a:spcBef>
              <a:spcAft>
                <a:spcPts val="0"/>
              </a:spcAft>
              <a:buClr>
                <a:srgbClr val="4E84C4"/>
              </a:buClr>
              <a:buSzPts val="1400"/>
              <a:buFont typeface="Arial"/>
              <a:buChar char="–"/>
              <a:defRPr/>
            </a:lvl2pPr>
            <a:lvl3pPr indent="-109537" lvl="2" marL="808037" marR="0" rtl="0" algn="l">
              <a:lnSpc>
                <a:spcPct val="105000"/>
              </a:lnSpc>
              <a:spcBef>
                <a:spcPts val="320"/>
              </a:spcBef>
              <a:spcAft>
                <a:spcPts val="0"/>
              </a:spcAft>
              <a:buClr>
                <a:srgbClr val="4E84C4"/>
              </a:buClr>
              <a:buSzPts val="1400"/>
              <a:buFont typeface="Arial"/>
              <a:buChar char="•"/>
              <a:defRPr/>
            </a:lvl3pPr>
            <a:lvl4pPr indent="-215900" lvl="3" marL="1257300" marR="0" rtl="0" algn="l">
              <a:lnSpc>
                <a:spcPct val="105000"/>
              </a:lnSpc>
              <a:spcBef>
                <a:spcPts val="320"/>
              </a:spcBef>
              <a:spcAft>
                <a:spcPts val="0"/>
              </a:spcAft>
              <a:buClr>
                <a:srgbClr val="4E84C4"/>
              </a:buClr>
              <a:buSzPts val="1400"/>
              <a:buFont typeface="Arial"/>
              <a:buChar char="–"/>
              <a:defRPr/>
            </a:lvl4pPr>
            <a:lvl5pPr indent="-109537" lvl="4" marL="1493837" marR="0" rtl="0" algn="l">
              <a:lnSpc>
                <a:spcPct val="105000"/>
              </a:lnSpc>
              <a:spcBef>
                <a:spcPts val="320"/>
              </a:spcBef>
              <a:spcAft>
                <a:spcPts val="0"/>
              </a:spcAft>
              <a:buClr>
                <a:srgbClr val="4E84C4"/>
              </a:buClr>
              <a:buSzPts val="1400"/>
              <a:buFont typeface="Arial"/>
              <a:buChar char="»"/>
              <a:defRPr/>
            </a:lvl5pPr>
            <a:lvl6pPr indent="-3175" lvl="5" marL="1730375" marR="0" rtl="0" algn="l">
              <a:lnSpc>
                <a:spcPct val="105000"/>
              </a:lnSpc>
              <a:spcBef>
                <a:spcPts val="320"/>
              </a:spcBef>
              <a:spcAft>
                <a:spcPts val="0"/>
              </a:spcAft>
              <a:buClr>
                <a:srgbClr val="4E84C4"/>
              </a:buClr>
              <a:buSzPts val="1400"/>
              <a:buFont typeface="Arial"/>
              <a:buChar char="»"/>
              <a:defRPr/>
            </a:lvl6pPr>
            <a:lvl7pPr indent="209550" lvl="6" marL="2203450" marR="0" rtl="0" algn="l">
              <a:lnSpc>
                <a:spcPct val="105000"/>
              </a:lnSpc>
              <a:spcBef>
                <a:spcPts val="320"/>
              </a:spcBef>
              <a:spcAft>
                <a:spcPts val="0"/>
              </a:spcAft>
              <a:buClr>
                <a:srgbClr val="4E84C4"/>
              </a:buClr>
              <a:buSzPts val="1400"/>
              <a:buFont typeface="Arial"/>
              <a:buChar char="»"/>
              <a:defRPr/>
            </a:lvl7pPr>
            <a:lvl8pPr indent="528638" lvl="7" marL="2913062" marR="0" rtl="0" algn="l">
              <a:lnSpc>
                <a:spcPct val="105000"/>
              </a:lnSpc>
              <a:spcBef>
                <a:spcPts val="320"/>
              </a:spcBef>
              <a:spcAft>
                <a:spcPts val="0"/>
              </a:spcAft>
              <a:buClr>
                <a:srgbClr val="4E84C4"/>
              </a:buClr>
              <a:buSzPts val="1400"/>
              <a:buFont typeface="Arial"/>
              <a:buChar char="»"/>
              <a:defRPr/>
            </a:lvl8pPr>
            <a:lvl9pPr indent="954087" lvl="8" marL="3859212" marR="0" rtl="0" algn="l">
              <a:lnSpc>
                <a:spcPct val="105000"/>
              </a:lnSpc>
              <a:spcBef>
                <a:spcPts val="320"/>
              </a:spcBef>
              <a:spcAft>
                <a:spcPts val="0"/>
              </a:spcAft>
              <a:buClr>
                <a:srgbClr val="4E84C4"/>
              </a:buClr>
              <a:buSzPts val="1400"/>
              <a:buFont typeface="Arial"/>
              <a:buChar char="»"/>
              <a:defRPr/>
            </a:lvl9pPr>
          </a:lstStyle>
          <a:p/>
        </p:txBody>
      </p:sp>
      <p:sp>
        <p:nvSpPr>
          <p:cNvPr id="22" name="Google Shape;22;p2"/>
          <p:cNvSpPr txBox="1"/>
          <p:nvPr>
            <p:ph idx="12" type="sldNum"/>
          </p:nvPr>
        </p:nvSpPr>
        <p:spPr>
          <a:xfrm>
            <a:off x="279400" y="6342062"/>
            <a:ext cx="2133600" cy="265112"/>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1pPr>
            <a:lvl2pPr indent="0" lvl="1"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2pPr>
            <a:lvl3pPr indent="0" lvl="2"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3pPr>
            <a:lvl4pPr indent="0" lvl="3"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4pPr>
            <a:lvl5pPr indent="0" lvl="4"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5pPr>
            <a:lvl6pPr indent="0" lvl="5"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6pPr>
            <a:lvl7pPr indent="0" lvl="6"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7pPr>
            <a:lvl8pPr indent="0" lvl="7"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8pPr>
            <a:lvl9pPr indent="0" lvl="8" marL="0" marR="0" rtl="0" algn="l">
              <a:lnSpc>
                <a:spcPct val="100000"/>
              </a:lnSpc>
              <a:spcBef>
                <a:spcPts val="0"/>
              </a:spcBef>
              <a:spcAft>
                <a:spcPts val="0"/>
              </a:spcAft>
              <a:buClr>
                <a:schemeClr val="lt1"/>
              </a:buClr>
              <a:buFont typeface="PT Sans"/>
              <a:buNone/>
              <a:defRPr b="0" i="0" sz="900" u="none" cap="none" strike="noStrike">
                <a:solidFill>
                  <a:schemeClr val="lt1"/>
                </a:solidFill>
                <a:latin typeface="PT Sans"/>
                <a:ea typeface="PT Sans"/>
                <a:cs typeface="PT Sans"/>
                <a:sym typeface="PT Sans"/>
              </a:defRPr>
            </a:lvl9pPr>
          </a:lstStyle>
          <a:p>
            <a:pPr indent="0" lvl="0" marL="0" rtl="0" algn="l">
              <a:spcBef>
                <a:spcPts val="0"/>
              </a:spcBef>
              <a:spcAft>
                <a:spcPts val="0"/>
              </a:spcAft>
              <a:buNone/>
            </a:pPr>
            <a:r>
              <a:rPr lang="en-US"/>
              <a:t>*</a:t>
            </a:r>
            <a:endParaRPr b="1">
              <a:solidFill>
                <a:srgbClr val="4E84C4"/>
              </a:solidFill>
            </a:endParaRPr>
          </a:p>
        </p:txBody>
      </p:sp>
      <p:sp>
        <p:nvSpPr>
          <p:cNvPr id="23" name="Google Shape;23;p2"/>
          <p:cNvSpPr txBox="1"/>
          <p:nvPr>
            <p:ph idx="11" type="ftr"/>
          </p:nvPr>
        </p:nvSpPr>
        <p:spPr>
          <a:xfrm>
            <a:off x="3200400" y="6364287"/>
            <a:ext cx="2286000" cy="265112"/>
          </a:xfrm>
          <a:prstGeom prst="rect">
            <a:avLst/>
          </a:prstGeom>
          <a:noFill/>
          <a:ln>
            <a:noFill/>
          </a:ln>
        </p:spPr>
        <p:txBody>
          <a:bodyPr anchorCtr="0" anchor="t" bIns="91425" lIns="91425" spcFirstLastPara="1" rIns="91425" wrap="square" tIns="91425">
            <a:noAutofit/>
          </a:bodyPr>
          <a:lstStyle>
            <a:lvl1pPr indent="-88900" lvl="0" marL="0" marR="0" rtl="0" algn="ctr">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pic>
        <p:nvPicPr>
          <p:cNvPr id="24" name="Google Shape;24;p2"/>
          <p:cNvPicPr preferRelativeResize="0"/>
          <p:nvPr/>
        </p:nvPicPr>
        <p:blipFill rotWithShape="1">
          <a:blip r:embed="rId4">
            <a:alphaModFix/>
          </a:blip>
          <a:srcRect b="0" l="0" r="0" t="0"/>
          <a:stretch/>
        </p:blipFill>
        <p:spPr>
          <a:xfrm>
            <a:off x="6759575" y="6091237"/>
            <a:ext cx="2046287" cy="4603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spTree>
      <p:nvGrpSpPr>
        <p:cNvPr id="29" name="Shape 2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FBB034"/>
        </a:solidFill>
      </p:bgPr>
    </p:bg>
    <p:spTree>
      <p:nvGrpSpPr>
        <p:cNvPr id="39" name="Shape 39"/>
        <p:cNvGrpSpPr/>
        <p:nvPr/>
      </p:nvGrpSpPr>
      <p:grpSpPr>
        <a:xfrm>
          <a:off x="0" y="0"/>
          <a:ext cx="0" cy="0"/>
          <a:chOff x="0" y="0"/>
          <a:chExt cx="0" cy="0"/>
        </a:xfrm>
      </p:grpSpPr>
      <p:pic>
        <p:nvPicPr>
          <p:cNvPr id="40" name="Google Shape;40;p9"/>
          <p:cNvPicPr preferRelativeResize="0"/>
          <p:nvPr/>
        </p:nvPicPr>
        <p:blipFill rotWithShape="1">
          <a:blip r:embed="rId2">
            <a:alphaModFix/>
          </a:blip>
          <a:srcRect b="0" l="0" r="0" t="0"/>
          <a:stretch/>
        </p:blipFill>
        <p:spPr>
          <a:xfrm>
            <a:off x="227012" y="6248400"/>
            <a:ext cx="3055937" cy="493712"/>
          </a:xfrm>
          <a:prstGeom prst="rect">
            <a:avLst/>
          </a:prstGeom>
          <a:noFill/>
          <a:ln>
            <a:noFill/>
          </a:ln>
        </p:spPr>
      </p:pic>
      <p:pic>
        <p:nvPicPr>
          <p:cNvPr id="41" name="Google Shape;41;p9"/>
          <p:cNvPicPr preferRelativeResize="0"/>
          <p:nvPr/>
        </p:nvPicPr>
        <p:blipFill rotWithShape="1">
          <a:blip r:embed="rId3">
            <a:alphaModFix/>
          </a:blip>
          <a:srcRect b="0" l="0" r="0" t="0"/>
          <a:stretch/>
        </p:blipFill>
        <p:spPr>
          <a:xfrm>
            <a:off x="0" y="4159250"/>
            <a:ext cx="9144000" cy="2130425"/>
          </a:xfrm>
          <a:prstGeom prst="rect">
            <a:avLst/>
          </a:prstGeom>
          <a:noFill/>
          <a:ln>
            <a:noFill/>
          </a:ln>
        </p:spPr>
      </p:pic>
      <p:sp>
        <p:nvSpPr>
          <p:cNvPr id="42" name="Google Shape;42;p9"/>
          <p:cNvSpPr txBox="1"/>
          <p:nvPr>
            <p:ph type="ctrTitle"/>
          </p:nvPr>
        </p:nvSpPr>
        <p:spPr>
          <a:xfrm>
            <a:off x="609600" y="2590800"/>
            <a:ext cx="7772400" cy="541337"/>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0" marR="0" rtl="0" algn="l">
              <a:lnSpc>
                <a:spcPct val="100000"/>
              </a:lnSpc>
              <a:spcBef>
                <a:spcPts val="0"/>
              </a:spcBef>
              <a:spcAft>
                <a:spcPts val="0"/>
              </a:spcAft>
              <a:buSzPts val="1400"/>
              <a:buChar char="○"/>
              <a:defRPr/>
            </a:lvl2pPr>
            <a:lvl3pPr indent="-88900" lvl="2" marL="0" marR="0" rtl="0" algn="l">
              <a:lnSpc>
                <a:spcPct val="100000"/>
              </a:lnSpc>
              <a:spcBef>
                <a:spcPts val="0"/>
              </a:spcBef>
              <a:spcAft>
                <a:spcPts val="0"/>
              </a:spcAft>
              <a:buSzPts val="1400"/>
              <a:buChar char="■"/>
              <a:defRPr/>
            </a:lvl3pPr>
            <a:lvl4pPr indent="-88900" lvl="3" marL="0" marR="0" rtl="0" algn="l">
              <a:lnSpc>
                <a:spcPct val="100000"/>
              </a:lnSpc>
              <a:spcBef>
                <a:spcPts val="0"/>
              </a:spcBef>
              <a:spcAft>
                <a:spcPts val="0"/>
              </a:spcAft>
              <a:buSzPts val="1400"/>
              <a:buChar char="●"/>
              <a:defRPr/>
            </a:lvl4pPr>
            <a:lvl5pPr indent="-88900" lvl="4" marL="0" marR="0" rtl="0" algn="l">
              <a:lnSpc>
                <a:spcPct val="100000"/>
              </a:lnSpc>
              <a:spcBef>
                <a:spcPts val="0"/>
              </a:spcBef>
              <a:spcAft>
                <a:spcPts val="0"/>
              </a:spcAft>
              <a:buSzPts val="1400"/>
              <a:buChar char="○"/>
              <a:defRPr/>
            </a:lvl5pPr>
            <a:lvl6pPr indent="-88900" lvl="5" marL="0" marR="0" rtl="0" algn="l">
              <a:lnSpc>
                <a:spcPct val="100000"/>
              </a:lnSpc>
              <a:spcBef>
                <a:spcPts val="0"/>
              </a:spcBef>
              <a:spcAft>
                <a:spcPts val="0"/>
              </a:spcAft>
              <a:buSzPts val="1400"/>
              <a:buChar char="■"/>
              <a:defRPr/>
            </a:lvl6pPr>
            <a:lvl7pPr indent="-88900" lvl="6" marL="0" marR="0" rtl="0" algn="l">
              <a:lnSpc>
                <a:spcPct val="100000"/>
              </a:lnSpc>
              <a:spcBef>
                <a:spcPts val="0"/>
              </a:spcBef>
              <a:spcAft>
                <a:spcPts val="0"/>
              </a:spcAft>
              <a:buSzPts val="1400"/>
              <a:buChar char="●"/>
              <a:defRPr/>
            </a:lvl7pPr>
            <a:lvl8pPr indent="-88900" lvl="7" marL="0" marR="0" rtl="0" algn="l">
              <a:lnSpc>
                <a:spcPct val="100000"/>
              </a:lnSpc>
              <a:spcBef>
                <a:spcPts val="0"/>
              </a:spcBef>
              <a:spcAft>
                <a:spcPts val="0"/>
              </a:spcAft>
              <a:buSzPts val="1400"/>
              <a:buChar char="○"/>
              <a:defRPr/>
            </a:lvl8pPr>
            <a:lvl9pPr indent="-88900" lvl="8" marL="0" marR="0" rtl="0" algn="l">
              <a:lnSpc>
                <a:spcPct val="100000"/>
              </a:lnSpc>
              <a:spcBef>
                <a:spcPts val="0"/>
              </a:spcBef>
              <a:spcAft>
                <a:spcPts val="0"/>
              </a:spcAft>
              <a:buSzPts val="1400"/>
              <a:buChar char="■"/>
              <a:defRPr/>
            </a:lvl9pPr>
          </a:lstStyle>
          <a:p/>
        </p:txBody>
      </p:sp>
      <p:sp>
        <p:nvSpPr>
          <p:cNvPr id="43" name="Google Shape;43;p9"/>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1pPr>
            <a:lvl2pPr indent="0" lvl="1"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2pPr>
            <a:lvl3pPr indent="0" lvl="2"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3pPr>
            <a:lvl4pPr indent="0" lvl="3"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4pPr>
            <a:lvl5pPr indent="0" lvl="4"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5pPr>
            <a:lvl6pPr indent="0" lvl="5"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6pPr>
            <a:lvl7pPr indent="0" lvl="6"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7pPr>
            <a:lvl8pPr indent="0" lvl="7"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8pPr>
            <a:lvl9pPr indent="0" lvl="8" marL="0" marR="0" rtl="0" algn="r">
              <a:lnSpc>
                <a:spcPct val="100000"/>
              </a:lnSpc>
              <a:spcBef>
                <a:spcPts val="0"/>
              </a:spcBef>
              <a:spcAft>
                <a:spcPts val="0"/>
              </a:spcAft>
              <a:buClr>
                <a:schemeClr val="lt1"/>
              </a:buClr>
              <a:buFont typeface="PT Sans"/>
              <a:buNone/>
              <a:defRPr b="1" i="0" sz="900" u="none" cap="none" strike="noStrike">
                <a:solidFill>
                  <a:schemeClr val="lt1"/>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solidFill>
                <a:srgbClr val="4E84C4"/>
              </a:solidFill>
            </a:endParaRPr>
          </a:p>
        </p:txBody>
      </p:sp>
      <p:sp>
        <p:nvSpPr>
          <p:cNvPr id="44" name="Google Shape;44;p9"/>
          <p:cNvSpPr txBox="1"/>
          <p:nvPr>
            <p:ph idx="11" type="ftr"/>
          </p:nvPr>
        </p:nvSpPr>
        <p:spPr>
          <a:xfrm>
            <a:off x="4170362" y="6456362"/>
            <a:ext cx="2286000" cy="265112"/>
          </a:xfrm>
          <a:prstGeom prst="rect">
            <a:avLst/>
          </a:prstGeom>
          <a:noFill/>
          <a:ln>
            <a:noFill/>
          </a:ln>
        </p:spPr>
        <p:txBody>
          <a:bodyPr anchorCtr="0" anchor="t" bIns="91425" lIns="91425" spcFirstLastPara="1" rIns="91425" wrap="square" tIns="91425">
            <a:noAutofit/>
          </a:bodyPr>
          <a:lstStyle>
            <a:lvl1pPr indent="-88900" lvl="0" marL="0" marR="0" rtl="0" algn="ctr">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45" name="Google Shape;45;p9"/>
          <p:cNvSpPr txBox="1"/>
          <p:nvPr/>
        </p:nvSpPr>
        <p:spPr>
          <a:xfrm>
            <a:off x="6721475" y="6459537"/>
            <a:ext cx="1412875" cy="3159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Font typeface="PT Sans"/>
              <a:buNone/>
            </a:pPr>
            <a:r>
              <a:rPr b="0" i="0" lang="en-US" sz="900" u="none" cap="none" strike="noStrike">
                <a:solidFill>
                  <a:schemeClr val="lt1"/>
                </a:solidFill>
                <a:latin typeface="PT Sans"/>
                <a:ea typeface="PT Sans"/>
                <a:cs typeface="PT Sans"/>
                <a:sym typeface="PT Sans"/>
              </a:rPr>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 name="Shape 4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image" Target="../media/image5.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image" Target="../media/image5.jpg"/><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0" y="5395912"/>
            <a:ext cx="9144000" cy="936625"/>
          </a:xfrm>
          <a:prstGeom prst="rect">
            <a:avLst/>
          </a:prstGeom>
          <a:noFill/>
          <a:ln>
            <a:noFill/>
          </a:ln>
        </p:spPr>
      </p:pic>
      <p:sp>
        <p:nvSpPr>
          <p:cNvPr id="11" name="Google Shape;11;p1"/>
          <p:cNvSpPr txBox="1"/>
          <p:nvPr>
            <p:ph type="title"/>
          </p:nvPr>
        </p:nvSpPr>
        <p:spPr>
          <a:xfrm>
            <a:off x="342900" y="274637"/>
            <a:ext cx="8442325" cy="595312"/>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0" marR="0" rtl="0" algn="l">
              <a:lnSpc>
                <a:spcPct val="100000"/>
              </a:lnSpc>
              <a:spcBef>
                <a:spcPts val="0"/>
              </a:spcBef>
              <a:spcAft>
                <a:spcPts val="0"/>
              </a:spcAft>
              <a:buSzPts val="1400"/>
              <a:buChar char="○"/>
              <a:defRPr/>
            </a:lvl2pPr>
            <a:lvl3pPr indent="-88900" lvl="2" marL="0" marR="0" rtl="0" algn="l">
              <a:lnSpc>
                <a:spcPct val="100000"/>
              </a:lnSpc>
              <a:spcBef>
                <a:spcPts val="0"/>
              </a:spcBef>
              <a:spcAft>
                <a:spcPts val="0"/>
              </a:spcAft>
              <a:buSzPts val="1400"/>
              <a:buChar char="■"/>
              <a:defRPr/>
            </a:lvl3pPr>
            <a:lvl4pPr indent="-88900" lvl="3" marL="0" marR="0" rtl="0" algn="l">
              <a:lnSpc>
                <a:spcPct val="100000"/>
              </a:lnSpc>
              <a:spcBef>
                <a:spcPts val="0"/>
              </a:spcBef>
              <a:spcAft>
                <a:spcPts val="0"/>
              </a:spcAft>
              <a:buSzPts val="1400"/>
              <a:buChar char="●"/>
              <a:defRPr/>
            </a:lvl4pPr>
            <a:lvl5pPr indent="-88900" lvl="4" marL="0" marR="0" rtl="0" algn="l">
              <a:lnSpc>
                <a:spcPct val="100000"/>
              </a:lnSpc>
              <a:spcBef>
                <a:spcPts val="0"/>
              </a:spcBef>
              <a:spcAft>
                <a:spcPts val="0"/>
              </a:spcAft>
              <a:buSzPts val="1400"/>
              <a:buChar char="○"/>
              <a:defRPr/>
            </a:lvl5pPr>
            <a:lvl6pPr indent="-88900" lvl="5" marL="0" marR="0" rtl="0" algn="l">
              <a:lnSpc>
                <a:spcPct val="100000"/>
              </a:lnSpc>
              <a:spcBef>
                <a:spcPts val="0"/>
              </a:spcBef>
              <a:spcAft>
                <a:spcPts val="0"/>
              </a:spcAft>
              <a:buSzPts val="1400"/>
              <a:buChar char="■"/>
              <a:defRPr/>
            </a:lvl6pPr>
            <a:lvl7pPr indent="-88900" lvl="6" marL="0" marR="0" rtl="0" algn="l">
              <a:lnSpc>
                <a:spcPct val="100000"/>
              </a:lnSpc>
              <a:spcBef>
                <a:spcPts val="0"/>
              </a:spcBef>
              <a:spcAft>
                <a:spcPts val="0"/>
              </a:spcAft>
              <a:buSzPts val="1400"/>
              <a:buChar char="●"/>
              <a:defRPr/>
            </a:lvl7pPr>
            <a:lvl8pPr indent="-88900" lvl="7" marL="0" marR="0" rtl="0" algn="l">
              <a:lnSpc>
                <a:spcPct val="100000"/>
              </a:lnSpc>
              <a:spcBef>
                <a:spcPts val="0"/>
              </a:spcBef>
              <a:spcAft>
                <a:spcPts val="0"/>
              </a:spcAft>
              <a:buSzPts val="1400"/>
              <a:buChar char="○"/>
              <a:defRPr/>
            </a:lvl8pPr>
            <a:lvl9pPr indent="-88900" lvl="8" marL="0" marR="0" rtl="0" algn="l">
              <a:lnSpc>
                <a:spcPct val="100000"/>
              </a:lnSpc>
              <a:spcBef>
                <a:spcPts val="0"/>
              </a:spcBef>
              <a:spcAft>
                <a:spcPts val="0"/>
              </a:spcAft>
              <a:buSzPts val="1400"/>
              <a:buChar char="■"/>
              <a:defRPr/>
            </a:lvl9pPr>
          </a:lstStyle>
          <a:p/>
        </p:txBody>
      </p:sp>
      <p:sp>
        <p:nvSpPr>
          <p:cNvPr id="12" name="Google Shape;12;p1"/>
          <p:cNvSpPr txBox="1"/>
          <p:nvPr>
            <p:ph idx="1" type="body"/>
          </p:nvPr>
        </p:nvSpPr>
        <p:spPr>
          <a:xfrm>
            <a:off x="342900" y="955675"/>
            <a:ext cx="8442325" cy="4525962"/>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5000"/>
              </a:lnSpc>
              <a:spcBef>
                <a:spcPts val="320"/>
              </a:spcBef>
              <a:spcAft>
                <a:spcPts val="0"/>
              </a:spcAft>
              <a:buClr>
                <a:srgbClr val="4E84C4"/>
              </a:buClr>
              <a:buSzPts val="1400"/>
              <a:buFont typeface="Arial"/>
              <a:buChar char="•"/>
              <a:defRPr/>
            </a:lvl1pPr>
            <a:lvl2pPr indent="-317500" lvl="1" marL="914400" marR="0" rtl="0" algn="l">
              <a:lnSpc>
                <a:spcPct val="105000"/>
              </a:lnSpc>
              <a:spcBef>
                <a:spcPts val="320"/>
              </a:spcBef>
              <a:spcAft>
                <a:spcPts val="0"/>
              </a:spcAft>
              <a:buClr>
                <a:srgbClr val="4E84C4"/>
              </a:buClr>
              <a:buSzPts val="1400"/>
              <a:buFont typeface="Arial"/>
              <a:buChar char="–"/>
              <a:defRPr/>
            </a:lvl2pPr>
            <a:lvl3pPr indent="-317500" lvl="2" marL="1371600" marR="0" rtl="0" algn="l">
              <a:lnSpc>
                <a:spcPct val="105000"/>
              </a:lnSpc>
              <a:spcBef>
                <a:spcPts val="320"/>
              </a:spcBef>
              <a:spcAft>
                <a:spcPts val="0"/>
              </a:spcAft>
              <a:buClr>
                <a:srgbClr val="4E84C4"/>
              </a:buClr>
              <a:buSzPts val="1400"/>
              <a:buFont typeface="Arial"/>
              <a:buChar char="•"/>
              <a:defRPr/>
            </a:lvl3pPr>
            <a:lvl4pPr indent="-317500" lvl="3" marL="1828800" marR="0" rtl="0" algn="l">
              <a:lnSpc>
                <a:spcPct val="105000"/>
              </a:lnSpc>
              <a:spcBef>
                <a:spcPts val="320"/>
              </a:spcBef>
              <a:spcAft>
                <a:spcPts val="0"/>
              </a:spcAft>
              <a:buClr>
                <a:srgbClr val="4E84C4"/>
              </a:buClr>
              <a:buSzPts val="1400"/>
              <a:buFont typeface="Arial"/>
              <a:buChar char="–"/>
              <a:defRPr/>
            </a:lvl4pPr>
            <a:lvl5pPr indent="-317500" lvl="4" marL="2286000" marR="0" rtl="0" algn="l">
              <a:lnSpc>
                <a:spcPct val="105000"/>
              </a:lnSpc>
              <a:spcBef>
                <a:spcPts val="320"/>
              </a:spcBef>
              <a:spcAft>
                <a:spcPts val="0"/>
              </a:spcAft>
              <a:buClr>
                <a:srgbClr val="4E84C4"/>
              </a:buClr>
              <a:buSzPts val="1400"/>
              <a:buFont typeface="Arial"/>
              <a:buChar char="»"/>
              <a:defRPr/>
            </a:lvl5pPr>
            <a:lvl6pPr indent="-317500" lvl="5" marL="2743200" marR="0" rtl="0" algn="l">
              <a:lnSpc>
                <a:spcPct val="105000"/>
              </a:lnSpc>
              <a:spcBef>
                <a:spcPts val="320"/>
              </a:spcBef>
              <a:spcAft>
                <a:spcPts val="0"/>
              </a:spcAft>
              <a:buClr>
                <a:srgbClr val="4E84C4"/>
              </a:buClr>
              <a:buSzPts val="1400"/>
              <a:buFont typeface="Arial"/>
              <a:buChar char="»"/>
              <a:defRPr/>
            </a:lvl6pPr>
            <a:lvl7pPr indent="-317500" lvl="6" marL="3200400" marR="0" rtl="0" algn="l">
              <a:lnSpc>
                <a:spcPct val="105000"/>
              </a:lnSpc>
              <a:spcBef>
                <a:spcPts val="320"/>
              </a:spcBef>
              <a:spcAft>
                <a:spcPts val="0"/>
              </a:spcAft>
              <a:buClr>
                <a:srgbClr val="4E84C4"/>
              </a:buClr>
              <a:buSzPts val="1400"/>
              <a:buFont typeface="Arial"/>
              <a:buChar char="»"/>
              <a:defRPr/>
            </a:lvl7pPr>
            <a:lvl8pPr indent="-317500" lvl="7" marL="3657600" marR="0" rtl="0" algn="l">
              <a:lnSpc>
                <a:spcPct val="105000"/>
              </a:lnSpc>
              <a:spcBef>
                <a:spcPts val="320"/>
              </a:spcBef>
              <a:spcAft>
                <a:spcPts val="0"/>
              </a:spcAft>
              <a:buClr>
                <a:srgbClr val="4E84C4"/>
              </a:buClr>
              <a:buSzPts val="1400"/>
              <a:buFont typeface="Arial"/>
              <a:buChar char="»"/>
              <a:defRPr/>
            </a:lvl8pPr>
            <a:lvl9pPr indent="-317500" lvl="8" marL="4114800" marR="0" rtl="0" algn="l">
              <a:lnSpc>
                <a:spcPct val="105000"/>
              </a:lnSpc>
              <a:spcBef>
                <a:spcPts val="320"/>
              </a:spcBef>
              <a:spcAft>
                <a:spcPts val="0"/>
              </a:spcAft>
              <a:buClr>
                <a:srgbClr val="4E84C4"/>
              </a:buClr>
              <a:buSzPts val="1400"/>
              <a:buFont typeface="Arial"/>
              <a:buChar char="»"/>
              <a:defRPr/>
            </a:lvl9pPr>
          </a:lstStyle>
          <a:p/>
        </p:txBody>
      </p:sp>
      <p:pic>
        <p:nvPicPr>
          <p:cNvPr id="13" name="Google Shape;13;p1"/>
          <p:cNvPicPr preferRelativeResize="0"/>
          <p:nvPr/>
        </p:nvPicPr>
        <p:blipFill rotWithShape="1">
          <a:blip r:embed="rId2">
            <a:alphaModFix/>
          </a:blip>
          <a:srcRect b="0" l="0" r="0" t="0"/>
          <a:stretch/>
        </p:blipFill>
        <p:spPr>
          <a:xfrm>
            <a:off x="350837" y="6477000"/>
            <a:ext cx="2844800" cy="142875"/>
          </a:xfrm>
          <a:prstGeom prst="rect">
            <a:avLst/>
          </a:prstGeom>
          <a:noFill/>
          <a:ln>
            <a:noFill/>
          </a:ln>
        </p:spPr>
      </p:pic>
      <p:sp>
        <p:nvSpPr>
          <p:cNvPr id="14" name="Google Shape;14;p1"/>
          <p:cNvSpPr txBox="1"/>
          <p:nvPr/>
        </p:nvSpPr>
        <p:spPr>
          <a:xfrm>
            <a:off x="6721475" y="6459537"/>
            <a:ext cx="1412875" cy="3159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4E84C4"/>
              </a:buClr>
              <a:buFont typeface="PT Sans"/>
              <a:buNone/>
            </a:pPr>
            <a:r>
              <a:rPr b="0" i="0" lang="en-US" sz="900" u="none" cap="none" strike="noStrike">
                <a:solidFill>
                  <a:srgbClr val="4E84C4"/>
                </a:solidFill>
                <a:latin typeface="PT Sans"/>
                <a:ea typeface="PT Sans"/>
                <a:cs typeface="PT Sans"/>
                <a:sym typeface="PT Sans"/>
              </a:rPr>
              <a:t>*</a:t>
            </a:r>
            <a:endParaRPr/>
          </a:p>
        </p:txBody>
      </p:sp>
      <p:sp>
        <p:nvSpPr>
          <p:cNvPr id="15" name="Google Shape;15;p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cxnSp>
        <p:nvCxnSpPr>
          <p:cNvPr id="16" name="Google Shape;16;p1"/>
          <p:cNvCxnSpPr/>
          <p:nvPr/>
        </p:nvCxnSpPr>
        <p:spPr>
          <a:xfrm>
            <a:off x="304800" y="914400"/>
            <a:ext cx="8534400" cy="0"/>
          </a:xfrm>
          <a:prstGeom prst="straightConnector1">
            <a:avLst/>
          </a:prstGeom>
          <a:noFill/>
          <a:ln cap="flat" cmpd="sng" w="25400">
            <a:solidFill>
              <a:srgbClr val="0000FF"/>
            </a:solidFill>
            <a:prstDash val="solid"/>
            <a:miter lim="8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 name="Shape 30"/>
        <p:cNvGrpSpPr/>
        <p:nvPr/>
      </p:nvGrpSpPr>
      <p:grpSpPr>
        <a:xfrm>
          <a:off x="0" y="0"/>
          <a:ext cx="0" cy="0"/>
          <a:chOff x="0" y="0"/>
          <a:chExt cx="0" cy="0"/>
        </a:xfrm>
      </p:grpSpPr>
      <p:pic>
        <p:nvPicPr>
          <p:cNvPr id="31" name="Google Shape;31;p8"/>
          <p:cNvPicPr preferRelativeResize="0"/>
          <p:nvPr/>
        </p:nvPicPr>
        <p:blipFill rotWithShape="1">
          <a:blip r:embed="rId1">
            <a:alphaModFix/>
          </a:blip>
          <a:srcRect b="0" l="0" r="0" t="0"/>
          <a:stretch/>
        </p:blipFill>
        <p:spPr>
          <a:xfrm>
            <a:off x="0" y="5540375"/>
            <a:ext cx="9144000" cy="736600"/>
          </a:xfrm>
          <a:prstGeom prst="rect">
            <a:avLst/>
          </a:prstGeom>
          <a:noFill/>
          <a:ln>
            <a:noFill/>
          </a:ln>
        </p:spPr>
      </p:pic>
      <p:pic>
        <p:nvPicPr>
          <p:cNvPr id="32" name="Google Shape;32;p8"/>
          <p:cNvPicPr preferRelativeResize="0"/>
          <p:nvPr/>
        </p:nvPicPr>
        <p:blipFill rotWithShape="1">
          <a:blip r:embed="rId2">
            <a:alphaModFix/>
          </a:blip>
          <a:srcRect b="0" l="0" r="0" t="0"/>
          <a:stretch/>
        </p:blipFill>
        <p:spPr>
          <a:xfrm>
            <a:off x="350837" y="6477000"/>
            <a:ext cx="2844800" cy="142875"/>
          </a:xfrm>
          <a:prstGeom prst="rect">
            <a:avLst/>
          </a:prstGeom>
          <a:noFill/>
          <a:ln>
            <a:noFill/>
          </a:ln>
        </p:spPr>
      </p:pic>
      <p:sp>
        <p:nvSpPr>
          <p:cNvPr id="33" name="Google Shape;33;p8"/>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Clr>
                <a:srgbClr val="4E84C4"/>
              </a:buClr>
              <a:buFont typeface="PT Sans"/>
              <a:buNone/>
              <a:defRPr b="1" i="0" sz="900" u="none" cap="none" strike="noStrik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sp>
        <p:nvSpPr>
          <p:cNvPr id="34" name="Google Shape;34;p8"/>
          <p:cNvSpPr txBox="1"/>
          <p:nvPr>
            <p:ph idx="11" type="ftr"/>
          </p:nvPr>
        </p:nvSpPr>
        <p:spPr>
          <a:xfrm>
            <a:off x="4170362" y="6456362"/>
            <a:ext cx="2286000" cy="265112"/>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35" name="Google Shape;35;p8"/>
          <p:cNvSpPr txBox="1"/>
          <p:nvPr/>
        </p:nvSpPr>
        <p:spPr>
          <a:xfrm>
            <a:off x="6721475" y="6459537"/>
            <a:ext cx="1412875" cy="3159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4E84C4"/>
              </a:buClr>
              <a:buFont typeface="PT Sans"/>
              <a:buNone/>
            </a:pPr>
            <a:r>
              <a:rPr b="0" i="0" lang="en-US" sz="900" u="none" cap="none" strike="noStrike">
                <a:solidFill>
                  <a:srgbClr val="4E84C4"/>
                </a:solidFill>
                <a:latin typeface="PT Sans"/>
                <a:ea typeface="PT Sans"/>
                <a:cs typeface="PT Sans"/>
                <a:sym typeface="PT Sans"/>
              </a:rPr>
              <a:t>*</a:t>
            </a:r>
            <a:endParaRPr/>
          </a:p>
        </p:txBody>
      </p:sp>
      <p:sp>
        <p:nvSpPr>
          <p:cNvPr id="36" name="Google Shape;36;p8"/>
          <p:cNvSpPr txBox="1"/>
          <p:nvPr>
            <p:ph type="title"/>
          </p:nvPr>
        </p:nvSpPr>
        <p:spPr>
          <a:xfrm>
            <a:off x="342900" y="446087"/>
            <a:ext cx="8442325" cy="595312"/>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0" marR="0" rtl="0" algn="l">
              <a:lnSpc>
                <a:spcPct val="100000"/>
              </a:lnSpc>
              <a:spcBef>
                <a:spcPts val="0"/>
              </a:spcBef>
              <a:spcAft>
                <a:spcPts val="0"/>
              </a:spcAft>
              <a:buSzPts val="1400"/>
              <a:buChar char="○"/>
              <a:defRPr/>
            </a:lvl2pPr>
            <a:lvl3pPr indent="-88900" lvl="2" marL="0" marR="0" rtl="0" algn="l">
              <a:lnSpc>
                <a:spcPct val="100000"/>
              </a:lnSpc>
              <a:spcBef>
                <a:spcPts val="0"/>
              </a:spcBef>
              <a:spcAft>
                <a:spcPts val="0"/>
              </a:spcAft>
              <a:buSzPts val="1400"/>
              <a:buChar char="■"/>
              <a:defRPr/>
            </a:lvl3pPr>
            <a:lvl4pPr indent="-88900" lvl="3" marL="0" marR="0" rtl="0" algn="l">
              <a:lnSpc>
                <a:spcPct val="100000"/>
              </a:lnSpc>
              <a:spcBef>
                <a:spcPts val="0"/>
              </a:spcBef>
              <a:spcAft>
                <a:spcPts val="0"/>
              </a:spcAft>
              <a:buSzPts val="1400"/>
              <a:buChar char="●"/>
              <a:defRPr/>
            </a:lvl4pPr>
            <a:lvl5pPr indent="-88900" lvl="4" marL="0" marR="0" rtl="0" algn="l">
              <a:lnSpc>
                <a:spcPct val="100000"/>
              </a:lnSpc>
              <a:spcBef>
                <a:spcPts val="0"/>
              </a:spcBef>
              <a:spcAft>
                <a:spcPts val="0"/>
              </a:spcAft>
              <a:buSzPts val="1400"/>
              <a:buChar char="○"/>
              <a:defRPr/>
            </a:lvl5pPr>
            <a:lvl6pPr indent="-88900" lvl="5" marL="0" marR="0" rtl="0" algn="l">
              <a:lnSpc>
                <a:spcPct val="100000"/>
              </a:lnSpc>
              <a:spcBef>
                <a:spcPts val="0"/>
              </a:spcBef>
              <a:spcAft>
                <a:spcPts val="0"/>
              </a:spcAft>
              <a:buSzPts val="1400"/>
              <a:buChar char="■"/>
              <a:defRPr/>
            </a:lvl6pPr>
            <a:lvl7pPr indent="-88900" lvl="6" marL="0" marR="0" rtl="0" algn="l">
              <a:lnSpc>
                <a:spcPct val="100000"/>
              </a:lnSpc>
              <a:spcBef>
                <a:spcPts val="0"/>
              </a:spcBef>
              <a:spcAft>
                <a:spcPts val="0"/>
              </a:spcAft>
              <a:buSzPts val="1400"/>
              <a:buChar char="●"/>
              <a:defRPr/>
            </a:lvl7pPr>
            <a:lvl8pPr indent="-88900" lvl="7" marL="0" marR="0" rtl="0" algn="l">
              <a:lnSpc>
                <a:spcPct val="100000"/>
              </a:lnSpc>
              <a:spcBef>
                <a:spcPts val="0"/>
              </a:spcBef>
              <a:spcAft>
                <a:spcPts val="0"/>
              </a:spcAft>
              <a:buSzPts val="1400"/>
              <a:buChar char="○"/>
              <a:defRPr/>
            </a:lvl8pPr>
            <a:lvl9pPr indent="-88900" lvl="8" marL="0" marR="0" rtl="0" algn="l">
              <a:lnSpc>
                <a:spcPct val="100000"/>
              </a:lnSpc>
              <a:spcBef>
                <a:spcPts val="0"/>
              </a:spcBef>
              <a:spcAft>
                <a:spcPts val="0"/>
              </a:spcAft>
              <a:buSzPts val="1400"/>
              <a:buChar char="■"/>
              <a:defRPr/>
            </a:lvl9pPr>
          </a:lstStyle>
          <a:p/>
        </p:txBody>
      </p:sp>
      <p:sp>
        <p:nvSpPr>
          <p:cNvPr id="37" name="Google Shape;37;p8"/>
          <p:cNvSpPr txBox="1"/>
          <p:nvPr>
            <p:ph idx="1" type="body"/>
          </p:nvPr>
        </p:nvSpPr>
        <p:spPr>
          <a:xfrm>
            <a:off x="342900" y="1112837"/>
            <a:ext cx="8442325" cy="4525962"/>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20"/>
              </a:spcBef>
              <a:spcAft>
                <a:spcPts val="0"/>
              </a:spcAft>
              <a:buClr>
                <a:srgbClr val="4E84C4"/>
              </a:buClr>
              <a:buSzPts val="1400"/>
              <a:buFont typeface="Arial"/>
              <a:buChar char="•"/>
              <a:defRPr/>
            </a:lvl1pPr>
            <a:lvl2pPr indent="-317500" lvl="1" marL="914400" marR="0" rtl="0" algn="l">
              <a:lnSpc>
                <a:spcPct val="100000"/>
              </a:lnSpc>
              <a:spcBef>
                <a:spcPts val="320"/>
              </a:spcBef>
              <a:spcAft>
                <a:spcPts val="0"/>
              </a:spcAft>
              <a:buClr>
                <a:srgbClr val="4E84C4"/>
              </a:buClr>
              <a:buSzPts val="1400"/>
              <a:buFont typeface="Arial"/>
              <a:buChar char="–"/>
              <a:defRPr/>
            </a:lvl2pPr>
            <a:lvl3pPr indent="-317500" lvl="2" marL="1371600" marR="0" rtl="0" algn="l">
              <a:lnSpc>
                <a:spcPct val="100000"/>
              </a:lnSpc>
              <a:spcBef>
                <a:spcPts val="320"/>
              </a:spcBef>
              <a:spcAft>
                <a:spcPts val="0"/>
              </a:spcAft>
              <a:buClr>
                <a:srgbClr val="4E84C4"/>
              </a:buClr>
              <a:buSzPts val="1400"/>
              <a:buFont typeface="Arial"/>
              <a:buChar char="•"/>
              <a:defRPr/>
            </a:lvl3pPr>
            <a:lvl4pPr indent="-317500" lvl="3" marL="1828800" marR="0" rtl="0" algn="l">
              <a:lnSpc>
                <a:spcPct val="100000"/>
              </a:lnSpc>
              <a:spcBef>
                <a:spcPts val="320"/>
              </a:spcBef>
              <a:spcAft>
                <a:spcPts val="0"/>
              </a:spcAft>
              <a:buClr>
                <a:srgbClr val="4E84C4"/>
              </a:buClr>
              <a:buSzPts val="1400"/>
              <a:buFont typeface="Arial"/>
              <a:buChar char="–"/>
              <a:defRPr/>
            </a:lvl4pPr>
            <a:lvl5pPr indent="-317500" lvl="4" marL="2286000" marR="0" rtl="0" algn="l">
              <a:lnSpc>
                <a:spcPct val="100000"/>
              </a:lnSpc>
              <a:spcBef>
                <a:spcPts val="320"/>
              </a:spcBef>
              <a:spcAft>
                <a:spcPts val="0"/>
              </a:spcAft>
              <a:buClr>
                <a:srgbClr val="4E84C4"/>
              </a:buClr>
              <a:buSzPts val="1400"/>
              <a:buFont typeface="Arial"/>
              <a:buChar char="»"/>
              <a:defRPr/>
            </a:lvl5pPr>
            <a:lvl6pPr indent="-317500" lvl="5" marL="2743200" marR="0" rtl="0" algn="l">
              <a:lnSpc>
                <a:spcPct val="100000"/>
              </a:lnSpc>
              <a:spcBef>
                <a:spcPts val="320"/>
              </a:spcBef>
              <a:spcAft>
                <a:spcPts val="0"/>
              </a:spcAft>
              <a:buClr>
                <a:srgbClr val="4E84C4"/>
              </a:buClr>
              <a:buSzPts val="1400"/>
              <a:buFont typeface="Arial"/>
              <a:buChar char="»"/>
              <a:defRPr/>
            </a:lvl6pPr>
            <a:lvl7pPr indent="-317500" lvl="6" marL="3200400" marR="0" rtl="0" algn="l">
              <a:lnSpc>
                <a:spcPct val="100000"/>
              </a:lnSpc>
              <a:spcBef>
                <a:spcPts val="320"/>
              </a:spcBef>
              <a:spcAft>
                <a:spcPts val="0"/>
              </a:spcAft>
              <a:buClr>
                <a:srgbClr val="4E84C4"/>
              </a:buClr>
              <a:buSzPts val="1400"/>
              <a:buFont typeface="Arial"/>
              <a:buChar char="»"/>
              <a:defRPr/>
            </a:lvl7pPr>
            <a:lvl8pPr indent="-317500" lvl="7" marL="3657600" marR="0" rtl="0" algn="l">
              <a:lnSpc>
                <a:spcPct val="100000"/>
              </a:lnSpc>
              <a:spcBef>
                <a:spcPts val="320"/>
              </a:spcBef>
              <a:spcAft>
                <a:spcPts val="0"/>
              </a:spcAft>
              <a:buClr>
                <a:srgbClr val="4E84C4"/>
              </a:buClr>
              <a:buSzPts val="1400"/>
              <a:buFont typeface="Arial"/>
              <a:buChar char="»"/>
              <a:defRPr/>
            </a:lvl8pPr>
            <a:lvl9pPr indent="-317500" lvl="8" marL="4114800" marR="0" rtl="0" algn="l">
              <a:lnSpc>
                <a:spcPct val="100000"/>
              </a:lnSpc>
              <a:spcBef>
                <a:spcPts val="320"/>
              </a:spcBef>
              <a:spcAft>
                <a:spcPts val="0"/>
              </a:spcAft>
              <a:buClr>
                <a:srgbClr val="4E84C4"/>
              </a:buClr>
              <a:buSzPts val="1400"/>
              <a:buFont typeface="Arial"/>
              <a:buChar char="»"/>
              <a:defRPr/>
            </a:lvl9pPr>
          </a:lstStyle>
          <a:p/>
        </p:txBody>
      </p:sp>
      <p:cxnSp>
        <p:nvCxnSpPr>
          <p:cNvPr id="38" name="Google Shape;38;p8"/>
          <p:cNvCxnSpPr/>
          <p:nvPr/>
        </p:nvCxnSpPr>
        <p:spPr>
          <a:xfrm>
            <a:off x="304800" y="1066800"/>
            <a:ext cx="8534400" cy="0"/>
          </a:xfrm>
          <a:prstGeom prst="straightConnector1">
            <a:avLst/>
          </a:prstGeom>
          <a:noFill/>
          <a:ln cap="flat" cmpd="sng" w="25400">
            <a:solidFill>
              <a:srgbClr val="0000FF"/>
            </a:solidFill>
            <a:prstDash val="solid"/>
            <a:miter lim="8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4" r:id="rId3"/>
    <p:sldLayoutId id="2147483655" r:id="rId4"/>
    <p:sldLayoutId id="21474836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10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100.png"/><Relationship Id="rId4" Type="http://schemas.openxmlformats.org/officeDocument/2006/relationships/image" Target="../media/image104.png"/><Relationship Id="rId5" Type="http://schemas.openxmlformats.org/officeDocument/2006/relationships/image" Target="../media/image10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108.png"/><Relationship Id="rId4" Type="http://schemas.openxmlformats.org/officeDocument/2006/relationships/image" Target="../media/image11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 Id="rId3" Type="http://schemas.openxmlformats.org/officeDocument/2006/relationships/image" Target="../media/image103.png"/><Relationship Id="rId4" Type="http://schemas.openxmlformats.org/officeDocument/2006/relationships/image" Target="../media/image98.png"/><Relationship Id="rId5" Type="http://schemas.openxmlformats.org/officeDocument/2006/relationships/image" Target="../media/image108.png"/><Relationship Id="rId6" Type="http://schemas.openxmlformats.org/officeDocument/2006/relationships/image" Target="../media/image11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101.png"/><Relationship Id="rId4" Type="http://schemas.openxmlformats.org/officeDocument/2006/relationships/image" Target="../media/image11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7.xml"/><Relationship Id="rId3" Type="http://schemas.openxmlformats.org/officeDocument/2006/relationships/image" Target="../media/image109.png"/><Relationship Id="rId4" Type="http://schemas.openxmlformats.org/officeDocument/2006/relationships/image" Target="../media/image99.png"/><Relationship Id="rId5" Type="http://schemas.openxmlformats.org/officeDocument/2006/relationships/image" Target="../media/image107.png"/><Relationship Id="rId6" Type="http://schemas.openxmlformats.org/officeDocument/2006/relationships/image" Target="../media/image11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111.png"/><Relationship Id="rId4" Type="http://schemas.openxmlformats.org/officeDocument/2006/relationships/image" Target="../media/image11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 Id="rId3" Type="http://schemas.openxmlformats.org/officeDocument/2006/relationships/image" Target="../media/image112.png"/><Relationship Id="rId4" Type="http://schemas.openxmlformats.org/officeDocument/2006/relationships/image" Target="../media/image118.png"/><Relationship Id="rId5" Type="http://schemas.openxmlformats.org/officeDocument/2006/relationships/image" Target="../media/image117.png"/><Relationship Id="rId6" Type="http://schemas.openxmlformats.org/officeDocument/2006/relationships/image" Target="../media/image1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0.xml"/><Relationship Id="rId3" Type="http://schemas.openxmlformats.org/officeDocument/2006/relationships/image" Target="../media/image116.png"/><Relationship Id="rId4" Type="http://schemas.openxmlformats.org/officeDocument/2006/relationships/image" Target="../media/image115.png"/><Relationship Id="rId5" Type="http://schemas.openxmlformats.org/officeDocument/2006/relationships/image" Target="../media/image114.png"/><Relationship Id="rId6" Type="http://schemas.openxmlformats.org/officeDocument/2006/relationships/image" Target="../media/image11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 Id="rId3" Type="http://schemas.openxmlformats.org/officeDocument/2006/relationships/image" Target="../media/image11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 Id="rId3" Type="http://schemas.openxmlformats.org/officeDocument/2006/relationships/image" Target="../media/image11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120.png"/><Relationship Id="rId4" Type="http://schemas.openxmlformats.org/officeDocument/2006/relationships/image" Target="../media/image11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 Id="rId3" Type="http://schemas.openxmlformats.org/officeDocument/2006/relationships/image" Target="../media/image121.png"/><Relationship Id="rId4" Type="http://schemas.openxmlformats.org/officeDocument/2006/relationships/image" Target="../media/image123.png"/><Relationship Id="rId5" Type="http://schemas.openxmlformats.org/officeDocument/2006/relationships/image" Target="../media/image11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image" Target="../media/image126.png"/><Relationship Id="rId4" Type="http://schemas.openxmlformats.org/officeDocument/2006/relationships/image" Target="../media/image11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125.png"/><Relationship Id="rId4" Type="http://schemas.openxmlformats.org/officeDocument/2006/relationships/image" Target="../media/image11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 Id="rId3" Type="http://schemas.openxmlformats.org/officeDocument/2006/relationships/image" Target="../media/image127.png"/><Relationship Id="rId4" Type="http://schemas.openxmlformats.org/officeDocument/2006/relationships/image" Target="../media/image11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 Id="rId3" Type="http://schemas.openxmlformats.org/officeDocument/2006/relationships/image" Target="../media/image124.png"/><Relationship Id="rId4" Type="http://schemas.openxmlformats.org/officeDocument/2006/relationships/image" Target="../media/image11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 Id="rId3" Type="http://schemas.openxmlformats.org/officeDocument/2006/relationships/image" Target="../media/image122.png"/><Relationship Id="rId4" Type="http://schemas.openxmlformats.org/officeDocument/2006/relationships/image" Target="../media/image1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128.png"/><Relationship Id="rId4" Type="http://schemas.openxmlformats.org/officeDocument/2006/relationships/image" Target="../media/image11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 Id="rId3" Type="http://schemas.openxmlformats.org/officeDocument/2006/relationships/image" Target="../media/image139.png"/><Relationship Id="rId4" Type="http://schemas.openxmlformats.org/officeDocument/2006/relationships/image" Target="../media/image11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132.png"/><Relationship Id="rId4" Type="http://schemas.openxmlformats.org/officeDocument/2006/relationships/image" Target="../media/image13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3.xml"/><Relationship Id="rId3" Type="http://schemas.openxmlformats.org/officeDocument/2006/relationships/image" Target="../media/image133.png"/><Relationship Id="rId4" Type="http://schemas.openxmlformats.org/officeDocument/2006/relationships/image" Target="../media/image129.png"/><Relationship Id="rId5" Type="http://schemas.openxmlformats.org/officeDocument/2006/relationships/image" Target="../media/image134.png"/><Relationship Id="rId6" Type="http://schemas.openxmlformats.org/officeDocument/2006/relationships/image" Target="../media/image13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 Id="rId3" Type="http://schemas.openxmlformats.org/officeDocument/2006/relationships/image" Target="../media/image131.png"/><Relationship Id="rId4" Type="http://schemas.openxmlformats.org/officeDocument/2006/relationships/image" Target="../media/image13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 Id="rId3" Type="http://schemas.openxmlformats.org/officeDocument/2006/relationships/image" Target="../media/image140.png"/><Relationship Id="rId4" Type="http://schemas.openxmlformats.org/officeDocument/2006/relationships/image" Target="../media/image136.png"/><Relationship Id="rId5" Type="http://schemas.openxmlformats.org/officeDocument/2006/relationships/image" Target="../media/image13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 Id="rId3" Type="http://schemas.openxmlformats.org/officeDocument/2006/relationships/image" Target="../media/image142.png"/><Relationship Id="rId4" Type="http://schemas.openxmlformats.org/officeDocument/2006/relationships/image" Target="../media/image10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 Id="rId3" Type="http://schemas.openxmlformats.org/officeDocument/2006/relationships/image" Target="../media/image144.png"/><Relationship Id="rId4" Type="http://schemas.openxmlformats.org/officeDocument/2006/relationships/image" Target="../media/image135.png"/><Relationship Id="rId5" Type="http://schemas.openxmlformats.org/officeDocument/2006/relationships/image" Target="../media/image138.png"/><Relationship Id="rId6" Type="http://schemas.openxmlformats.org/officeDocument/2006/relationships/image" Target="../media/image10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 Id="rId3" Type="http://schemas.openxmlformats.org/officeDocument/2006/relationships/image" Target="../media/image141.png"/><Relationship Id="rId4" Type="http://schemas.openxmlformats.org/officeDocument/2006/relationships/image" Target="../media/image145.png"/><Relationship Id="rId5" Type="http://schemas.openxmlformats.org/officeDocument/2006/relationships/image" Target="../media/image10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143.png"/><Relationship Id="rId4" Type="http://schemas.openxmlformats.org/officeDocument/2006/relationships/image" Target="../media/image146.png"/><Relationship Id="rId5" Type="http://schemas.openxmlformats.org/officeDocument/2006/relationships/image" Target="../media/image10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147.png"/><Relationship Id="rId4" Type="http://schemas.openxmlformats.org/officeDocument/2006/relationships/image" Target="../media/image151.png"/><Relationship Id="rId5" Type="http://schemas.openxmlformats.org/officeDocument/2006/relationships/image" Target="../media/image10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149.png"/><Relationship Id="rId4" Type="http://schemas.openxmlformats.org/officeDocument/2006/relationships/image" Target="../media/image150.png"/><Relationship Id="rId5" Type="http://schemas.openxmlformats.org/officeDocument/2006/relationships/image" Target="../media/image10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 Id="rId3" Type="http://schemas.openxmlformats.org/officeDocument/2006/relationships/image" Target="../media/image110.png"/><Relationship Id="rId4" Type="http://schemas.openxmlformats.org/officeDocument/2006/relationships/image" Target="../media/image153.png"/><Relationship Id="rId5" Type="http://schemas.openxmlformats.org/officeDocument/2006/relationships/image" Target="../media/image15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3.xml"/><Relationship Id="rId3" Type="http://schemas.openxmlformats.org/officeDocument/2006/relationships/image" Target="../media/image148.png"/><Relationship Id="rId4" Type="http://schemas.openxmlformats.org/officeDocument/2006/relationships/image" Target="../media/image152.png"/><Relationship Id="rId5" Type="http://schemas.openxmlformats.org/officeDocument/2006/relationships/image" Target="../media/image155.png"/><Relationship Id="rId6" Type="http://schemas.openxmlformats.org/officeDocument/2006/relationships/image" Target="../media/image11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 Id="rId3" Type="http://schemas.openxmlformats.org/officeDocument/2006/relationships/image" Target="../media/image157.png"/><Relationship Id="rId4" Type="http://schemas.openxmlformats.org/officeDocument/2006/relationships/image" Target="../media/image15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 Id="rId3" Type="http://schemas.openxmlformats.org/officeDocument/2006/relationships/image" Target="../media/image156.png"/><Relationship Id="rId4" Type="http://schemas.openxmlformats.org/officeDocument/2006/relationships/image" Target="../media/image15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8.xml"/><Relationship Id="rId3" Type="http://schemas.openxmlformats.org/officeDocument/2006/relationships/image" Target="../media/image161.png"/><Relationship Id="rId4" Type="http://schemas.openxmlformats.org/officeDocument/2006/relationships/image" Target="../media/image159.png"/><Relationship Id="rId5" Type="http://schemas.openxmlformats.org/officeDocument/2006/relationships/image" Target="../media/image15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9.xml"/><Relationship Id="rId3" Type="http://schemas.openxmlformats.org/officeDocument/2006/relationships/image" Target="../media/image160.png"/><Relationship Id="rId4" Type="http://schemas.openxmlformats.org/officeDocument/2006/relationships/image" Target="../media/image1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0.xml"/><Relationship Id="rId3" Type="http://schemas.openxmlformats.org/officeDocument/2006/relationships/image" Target="../media/image162.png"/><Relationship Id="rId4" Type="http://schemas.openxmlformats.org/officeDocument/2006/relationships/image" Target="../media/image167.png"/><Relationship Id="rId5" Type="http://schemas.openxmlformats.org/officeDocument/2006/relationships/image" Target="../media/image163.png"/><Relationship Id="rId6" Type="http://schemas.openxmlformats.org/officeDocument/2006/relationships/image" Target="../media/image165.png"/><Relationship Id="rId7" Type="http://schemas.openxmlformats.org/officeDocument/2006/relationships/image" Target="../media/image15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1.xml"/><Relationship Id="rId3" Type="http://schemas.openxmlformats.org/officeDocument/2006/relationships/image" Target="../media/image2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 Id="rId3" Type="http://schemas.openxmlformats.org/officeDocument/2006/relationships/image" Target="../media/image171.png"/><Relationship Id="rId4" Type="http://schemas.openxmlformats.org/officeDocument/2006/relationships/image" Target="../media/image166.png"/><Relationship Id="rId5" Type="http://schemas.openxmlformats.org/officeDocument/2006/relationships/image" Target="../media/image2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3.xml"/><Relationship Id="rId3" Type="http://schemas.openxmlformats.org/officeDocument/2006/relationships/image" Target="../media/image170.png"/><Relationship Id="rId4" Type="http://schemas.openxmlformats.org/officeDocument/2006/relationships/image" Target="../media/image172.png"/><Relationship Id="rId5" Type="http://schemas.openxmlformats.org/officeDocument/2006/relationships/image" Target="../media/image164.jpg"/><Relationship Id="rId6" Type="http://schemas.openxmlformats.org/officeDocument/2006/relationships/image" Target="../media/image2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69.png"/><Relationship Id="rId4" Type="http://schemas.openxmlformats.org/officeDocument/2006/relationships/image" Target="../media/image16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68.png"/><Relationship Id="rId4" Type="http://schemas.openxmlformats.org/officeDocument/2006/relationships/image" Target="../media/image17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 Id="rId3" Type="http://schemas.openxmlformats.org/officeDocument/2006/relationships/image" Target="../media/image16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7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 Id="rId3" Type="http://schemas.openxmlformats.org/officeDocument/2006/relationships/image" Target="../media/image174.png"/><Relationship Id="rId4" Type="http://schemas.openxmlformats.org/officeDocument/2006/relationships/image" Target="../media/image17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1.xml"/><Relationship Id="rId3" Type="http://schemas.openxmlformats.org/officeDocument/2006/relationships/image" Target="../media/image175.png"/><Relationship Id="rId4" Type="http://schemas.openxmlformats.org/officeDocument/2006/relationships/image" Target="../media/image17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2.xml"/><Relationship Id="rId3" Type="http://schemas.openxmlformats.org/officeDocument/2006/relationships/image" Target="../media/image17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79.png"/><Relationship Id="rId4" Type="http://schemas.openxmlformats.org/officeDocument/2006/relationships/image" Target="../media/image17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82.png"/><Relationship Id="rId4" Type="http://schemas.openxmlformats.org/officeDocument/2006/relationships/image" Target="../media/image17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7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76.png"/><Relationship Id="rId4" Type="http://schemas.openxmlformats.org/officeDocument/2006/relationships/image" Target="../media/image17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8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83.png"/><Relationship Id="rId4" Type="http://schemas.openxmlformats.org/officeDocument/2006/relationships/image" Target="../media/image18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81.png"/><Relationship Id="rId4" Type="http://schemas.openxmlformats.org/officeDocument/2006/relationships/image" Target="../media/image18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185.png"/><Relationship Id="rId4" Type="http://schemas.openxmlformats.org/officeDocument/2006/relationships/image" Target="../media/image18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184.png"/><Relationship Id="rId4" Type="http://schemas.openxmlformats.org/officeDocument/2006/relationships/image" Target="../media/image18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188.png"/><Relationship Id="rId4" Type="http://schemas.openxmlformats.org/officeDocument/2006/relationships/image" Target="../media/image18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3.xml"/><Relationship Id="rId3" Type="http://schemas.openxmlformats.org/officeDocument/2006/relationships/image" Target="../media/image180.png"/><Relationship Id="rId4" Type="http://schemas.openxmlformats.org/officeDocument/2006/relationships/image" Target="../media/image18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80.png"/><Relationship Id="rId4" Type="http://schemas.openxmlformats.org/officeDocument/2006/relationships/image" Target="../media/image18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18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18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7.xml"/><Relationship Id="rId3" Type="http://schemas.openxmlformats.org/officeDocument/2006/relationships/image" Target="../media/image18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193.png"/><Relationship Id="rId4" Type="http://schemas.openxmlformats.org/officeDocument/2006/relationships/image" Target="../media/image18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1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196.png"/><Relationship Id="rId4" Type="http://schemas.openxmlformats.org/officeDocument/2006/relationships/image" Target="../media/image18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18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2.xml"/><Relationship Id="rId3" Type="http://schemas.openxmlformats.org/officeDocument/2006/relationships/image" Target="../media/image18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195.png"/><Relationship Id="rId4" Type="http://schemas.openxmlformats.org/officeDocument/2006/relationships/image" Target="../media/image18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18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199.png"/><Relationship Id="rId4" Type="http://schemas.openxmlformats.org/officeDocument/2006/relationships/image" Target="../media/image19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186.png"/><Relationship Id="rId4" Type="http://schemas.openxmlformats.org/officeDocument/2006/relationships/image" Target="../media/image20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191.png"/><Relationship Id="rId4" Type="http://schemas.openxmlformats.org/officeDocument/2006/relationships/image" Target="../media/image18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0.xml"/><Relationship Id="rId3" Type="http://schemas.openxmlformats.org/officeDocument/2006/relationships/image" Target="../media/image189.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1.xml"/><Relationship Id="rId3" Type="http://schemas.openxmlformats.org/officeDocument/2006/relationships/image" Target="../media/image19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2.xml"/><Relationship Id="rId3" Type="http://schemas.openxmlformats.org/officeDocument/2006/relationships/image" Target="../media/image19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5.xml"/><Relationship Id="rId3" Type="http://schemas.openxmlformats.org/officeDocument/2006/relationships/image" Target="../media/image198.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9.png"/><Relationship Id="rId6" Type="http://schemas.openxmlformats.org/officeDocument/2006/relationships/image" Target="../media/image6.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1.xml"/><Relationship Id="rId3" Type="http://schemas.openxmlformats.org/officeDocument/2006/relationships/image" Target="../media/image194.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32.png"/><Relationship Id="rId5"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themeOverride" Target="../theme/themeOverrid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9.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5.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1.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0.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4.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png"/><Relationship Id="rId4" Type="http://schemas.openxmlformats.org/officeDocument/2006/relationships/image" Target="../media/image42.png"/><Relationship Id="rId5"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5.png"/><Relationship Id="rId4" Type="http://schemas.openxmlformats.org/officeDocument/2006/relationships/image" Target="../media/image27.png"/><Relationship Id="rId5"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52.png"/><Relationship Id="rId4" Type="http://schemas.openxmlformats.org/officeDocument/2006/relationships/image" Target="../media/image27.png"/><Relationship Id="rId5"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1.png"/><Relationship Id="rId4" Type="http://schemas.openxmlformats.org/officeDocument/2006/relationships/image" Target="../media/image44.png"/><Relationship Id="rId5"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3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8.png"/><Relationship Id="rId4" Type="http://schemas.openxmlformats.org/officeDocument/2006/relationships/image" Target="../media/image65.png"/><Relationship Id="rId5" Type="http://schemas.openxmlformats.org/officeDocument/2006/relationships/image" Target="../media/image50.png"/><Relationship Id="rId6"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0.png"/><Relationship Id="rId4" Type="http://schemas.openxmlformats.org/officeDocument/2006/relationships/image" Target="../media/image44.png"/><Relationship Id="rId5"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0.png"/><Relationship Id="rId4" Type="http://schemas.openxmlformats.org/officeDocument/2006/relationships/image" Target="../media/image44.png"/><Relationship Id="rId5"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image" Target="../media/image58.png"/><Relationship Id="rId6" Type="http://schemas.openxmlformats.org/officeDocument/2006/relationships/image" Target="../media/image27.png"/><Relationship Id="rId7"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35.png"/><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53.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55.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62.png"/><Relationship Id="rId4" Type="http://schemas.openxmlformats.org/officeDocument/2006/relationships/image" Target="../media/image57.png"/><Relationship Id="rId5" Type="http://schemas.openxmlformats.org/officeDocument/2006/relationships/image" Target="../media/image66.png"/><Relationship Id="rId6" Type="http://schemas.openxmlformats.org/officeDocument/2006/relationships/image" Target="../media/image63.png"/><Relationship Id="rId7" Type="http://schemas.openxmlformats.org/officeDocument/2006/relationships/image" Target="../media/image2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61.png"/><Relationship Id="rId4" Type="http://schemas.openxmlformats.org/officeDocument/2006/relationships/image" Target="../media/image67.png"/><Relationship Id="rId5" Type="http://schemas.openxmlformats.org/officeDocument/2006/relationships/image" Target="../media/image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64.png"/><Relationship Id="rId6" Type="http://schemas.openxmlformats.org/officeDocument/2006/relationships/image" Target="../media/image2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70.png"/><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1.png"/><Relationship Id="rId4" Type="http://schemas.openxmlformats.org/officeDocument/2006/relationships/image" Target="../media/image2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2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90.png"/><Relationship Id="rId4" Type="http://schemas.openxmlformats.org/officeDocument/2006/relationships/image" Target="../media/image2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73.png"/><Relationship Id="rId4" Type="http://schemas.openxmlformats.org/officeDocument/2006/relationships/image" Target="../media/image78.png"/><Relationship Id="rId5" Type="http://schemas.openxmlformats.org/officeDocument/2006/relationships/image" Target="../media/image72.png"/><Relationship Id="rId6" Type="http://schemas.openxmlformats.org/officeDocument/2006/relationships/image" Target="../media/image2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82.png"/><Relationship Id="rId4" Type="http://schemas.openxmlformats.org/officeDocument/2006/relationships/image" Target="../media/image2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2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2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81.png"/><Relationship Id="rId4" Type="http://schemas.openxmlformats.org/officeDocument/2006/relationships/image" Target="../media/image77.png"/><Relationship Id="rId5" Type="http://schemas.openxmlformats.org/officeDocument/2006/relationships/image" Target="../media/image79.png"/><Relationship Id="rId6" Type="http://schemas.openxmlformats.org/officeDocument/2006/relationships/image" Target="../media/image84.png"/><Relationship Id="rId7" Type="http://schemas.openxmlformats.org/officeDocument/2006/relationships/image" Target="../media/image2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2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80.png"/><Relationship Id="rId4" Type="http://schemas.openxmlformats.org/officeDocument/2006/relationships/image" Target="../media/image2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8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87.png"/><Relationship Id="rId4" Type="http://schemas.openxmlformats.org/officeDocument/2006/relationships/image" Target="../media/image8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8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 Id="rId3" Type="http://schemas.openxmlformats.org/officeDocument/2006/relationships/image" Target="../media/image85.png"/><Relationship Id="rId4" Type="http://schemas.openxmlformats.org/officeDocument/2006/relationships/image" Target="../media/image83.png"/><Relationship Id="rId5" Type="http://schemas.openxmlformats.org/officeDocument/2006/relationships/image" Target="../media/image8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88.png"/><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9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9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91.png"/><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91.png"/><Relationship Id="rId4" Type="http://schemas.openxmlformats.org/officeDocument/2006/relationships/image" Target="../media/image9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95.png"/><Relationship Id="rId4" Type="http://schemas.openxmlformats.org/officeDocument/2006/relationships/image" Target="../media/image9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94.png"/><Relationship Id="rId4" Type="http://schemas.openxmlformats.org/officeDocument/2006/relationships/image" Target="../media/image9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97.png"/><Relationship Id="rId4" Type="http://schemas.openxmlformats.org/officeDocument/2006/relationships/image" Target="../media/image9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9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91.png"/><Relationship Id="rId4" Type="http://schemas.openxmlformats.org/officeDocument/2006/relationships/image" Target="../media/image9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106.png"/><Relationship Id="rId4"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E84C4"/>
        </a:solidFill>
      </p:bgPr>
    </p:bg>
    <p:spTree>
      <p:nvGrpSpPr>
        <p:cNvPr id="51" name="Shape 51"/>
        <p:cNvGrpSpPr/>
        <p:nvPr/>
      </p:nvGrpSpPr>
      <p:grpSpPr>
        <a:xfrm>
          <a:off x="0" y="0"/>
          <a:ext cx="0" cy="0"/>
          <a:chOff x="0" y="0"/>
          <a:chExt cx="0" cy="0"/>
        </a:xfrm>
      </p:grpSpPr>
      <p:sp>
        <p:nvSpPr>
          <p:cNvPr id="52" name="Google Shape;52;p12"/>
          <p:cNvSpPr txBox="1"/>
          <p:nvPr>
            <p:ph type="ctrTitle"/>
          </p:nvPr>
        </p:nvSpPr>
        <p:spPr>
          <a:xfrm>
            <a:off x="279400" y="3914775"/>
            <a:ext cx="7772400" cy="5413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PT Sans"/>
              <a:buNone/>
            </a:pPr>
            <a:r>
              <a:rPr b="0" i="0" lang="en-US" sz="3400" u="none" cap="none" strike="noStrike">
                <a:solidFill>
                  <a:schemeClr val="lt1"/>
                </a:solidFill>
                <a:latin typeface="PT Sans"/>
                <a:ea typeface="PT Sans"/>
                <a:cs typeface="PT Sans"/>
                <a:sym typeface="PT Sans"/>
              </a:rPr>
              <a:t>Informatica PowerCenter 8.6</a:t>
            </a:r>
            <a:endParaRPr/>
          </a:p>
        </p:txBody>
      </p:sp>
      <p:sp>
        <p:nvSpPr>
          <p:cNvPr id="53" name="Google Shape;53;p12"/>
          <p:cNvSpPr txBox="1"/>
          <p:nvPr>
            <p:ph idx="1" type="subTitle"/>
          </p:nvPr>
        </p:nvSpPr>
        <p:spPr>
          <a:xfrm>
            <a:off x="279400" y="4519612"/>
            <a:ext cx="7620000" cy="558800"/>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rgbClr val="4E84C4"/>
              </a:buClr>
              <a:buFont typeface="PT Sans"/>
              <a:buNone/>
            </a:pPr>
            <a:r>
              <a:rPr b="0" i="0" lang="en-US" sz="2000" u="none" cap="none" strike="noStrike">
                <a:solidFill>
                  <a:schemeClr val="lt1"/>
                </a:solidFill>
                <a:latin typeface="PT Sans"/>
                <a:ea typeface="PT Sans"/>
                <a:cs typeface="PT Sans"/>
                <a:sym typeface="PT Sans"/>
              </a:rPr>
              <a:t>Basics Training Course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sp>
        <p:nvSpPr>
          <p:cNvPr id="152" name="Google Shape;152;p21"/>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3" name="Google Shape;153;p2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includes -</a:t>
            </a:r>
            <a:endParaRPr/>
          </a:p>
        </p:txBody>
      </p:sp>
      <p:sp>
        <p:nvSpPr>
          <p:cNvPr id="154" name="Google Shape;154;p21"/>
          <p:cNvSpPr txBox="1"/>
          <p:nvPr/>
        </p:nvSpPr>
        <p:spPr>
          <a:xfrm>
            <a:off x="609600" y="1143000"/>
            <a:ext cx="8032750" cy="5029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The purpose of the Repository and Repository Service</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The Administration Console </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The Repository Manager </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Administration Console maintenance operations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Security and privileges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Object sharing, searching and locking</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Metadata Extensions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Version Control</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1405" name="Shape 1405"/>
        <p:cNvGrpSpPr/>
        <p:nvPr/>
      </p:nvGrpSpPr>
      <p:grpSpPr>
        <a:xfrm>
          <a:off x="0" y="0"/>
          <a:ext cx="0" cy="0"/>
          <a:chOff x="0" y="0"/>
          <a:chExt cx="0" cy="0"/>
        </a:xfrm>
      </p:grpSpPr>
      <p:sp>
        <p:nvSpPr>
          <p:cNvPr id="1406" name="Google Shape;1406;p111"/>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Introduction </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To </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Workflows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1" name="Shape 1411"/>
        <p:cNvGrpSpPr/>
        <p:nvPr/>
      </p:nvGrpSpPr>
      <p:grpSpPr>
        <a:xfrm>
          <a:off x="0" y="0"/>
          <a:ext cx="0" cy="0"/>
          <a:chOff x="0" y="0"/>
          <a:chExt cx="0" cy="0"/>
        </a:xfrm>
      </p:grpSpPr>
      <p:sp>
        <p:nvSpPr>
          <p:cNvPr id="1412" name="Google Shape;1412;p112"/>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413" name="Google Shape;1413;p11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will include - </a:t>
            </a:r>
            <a:endParaRPr/>
          </a:p>
        </p:txBody>
      </p:sp>
      <p:sp>
        <p:nvSpPr>
          <p:cNvPr id="1414" name="Google Shape;1414;p112"/>
          <p:cNvSpPr txBox="1"/>
          <p:nvPr/>
        </p:nvSpPr>
        <p:spPr>
          <a:xfrm>
            <a:off x="609600" y="1143000"/>
            <a:ext cx="80010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Integration Service Concepts</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 Workflow Manager GUI interface</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Setting up Server Connections	</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Relational </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FTP</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External Loader</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Application</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Task Developer</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Creating and configuring  Tasks</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Creating and Configuring Wokflows</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Workflow Schedules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8" name="Shape 1418"/>
        <p:cNvGrpSpPr/>
        <p:nvPr/>
      </p:nvGrpSpPr>
      <p:grpSpPr>
        <a:xfrm>
          <a:off x="0" y="0"/>
          <a:ext cx="0" cy="0"/>
          <a:chOff x="0" y="0"/>
          <a:chExt cx="0" cy="0"/>
        </a:xfrm>
      </p:grpSpPr>
      <p:sp>
        <p:nvSpPr>
          <p:cNvPr id="1419" name="Google Shape;1419;p113"/>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420" name="Google Shape;1420;p11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Integration Service</a:t>
            </a:r>
            <a:endParaRPr/>
          </a:p>
        </p:txBody>
      </p:sp>
      <p:sp>
        <p:nvSpPr>
          <p:cNvPr id="1421" name="Google Shape;1421;p113"/>
          <p:cNvSpPr txBox="1"/>
          <p:nvPr>
            <p:ph idx="4294967295" type="body"/>
          </p:nvPr>
        </p:nvSpPr>
        <p:spPr>
          <a:xfrm>
            <a:off x="381000" y="1219200"/>
            <a:ext cx="8293100" cy="45196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Application service that runs data integration sessions and workflows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To access it one must have permissions on the service in the domain</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Is managed through Administrator Console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 repository must be assigned to it</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 code page must be assigned to the Integration Service process which should be compatible with the repository service code page</a:t>
            </a:r>
            <a:endParaRPr/>
          </a:p>
        </p:txBody>
      </p:sp>
      <p:pic>
        <p:nvPicPr>
          <p:cNvPr id="1422" name="Google Shape;1422;p113"/>
          <p:cNvPicPr preferRelativeResize="0"/>
          <p:nvPr/>
        </p:nvPicPr>
        <p:blipFill rotWithShape="1">
          <a:blip r:embed="rId3">
            <a:alphaModFix/>
          </a:blip>
          <a:srcRect b="58905" l="5517" r="92553" t="38519"/>
          <a:stretch/>
        </p:blipFill>
        <p:spPr>
          <a:xfrm>
            <a:off x="7772400" y="152400"/>
            <a:ext cx="990600" cy="6096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6" name="Shape 1426"/>
        <p:cNvGrpSpPr/>
        <p:nvPr/>
      </p:nvGrpSpPr>
      <p:grpSpPr>
        <a:xfrm>
          <a:off x="0" y="0"/>
          <a:ext cx="0" cy="0"/>
          <a:chOff x="0" y="0"/>
          <a:chExt cx="0" cy="0"/>
        </a:xfrm>
      </p:grpSpPr>
      <p:sp>
        <p:nvSpPr>
          <p:cNvPr id="1427" name="Google Shape;1427;p114"/>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428" name="Google Shape;1428;p11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Integration Service</a:t>
            </a:r>
            <a:endParaRPr/>
          </a:p>
        </p:txBody>
      </p:sp>
      <p:pic>
        <p:nvPicPr>
          <p:cNvPr id="1429" name="Google Shape;1429;p114"/>
          <p:cNvPicPr preferRelativeResize="0"/>
          <p:nvPr/>
        </p:nvPicPr>
        <p:blipFill rotWithShape="1">
          <a:blip r:embed="rId3">
            <a:alphaModFix/>
          </a:blip>
          <a:srcRect b="58905" l="5517" r="92553" t="38519"/>
          <a:stretch/>
        </p:blipFill>
        <p:spPr>
          <a:xfrm>
            <a:off x="7772400" y="152400"/>
            <a:ext cx="990600" cy="609600"/>
          </a:xfrm>
          <a:prstGeom prst="rect">
            <a:avLst/>
          </a:prstGeom>
          <a:noFill/>
          <a:ln>
            <a:noFill/>
          </a:ln>
        </p:spPr>
      </p:pic>
      <p:pic>
        <p:nvPicPr>
          <p:cNvPr id="1430" name="Google Shape;1430;p114"/>
          <p:cNvPicPr preferRelativeResize="0"/>
          <p:nvPr/>
        </p:nvPicPr>
        <p:blipFill rotWithShape="1">
          <a:blip r:embed="rId4">
            <a:alphaModFix/>
          </a:blip>
          <a:srcRect b="7723" l="1562" r="3125" t="13143"/>
          <a:stretch/>
        </p:blipFill>
        <p:spPr>
          <a:xfrm>
            <a:off x="228600" y="1219200"/>
            <a:ext cx="6096000" cy="4572000"/>
          </a:xfrm>
          <a:prstGeom prst="rect">
            <a:avLst/>
          </a:prstGeom>
          <a:noFill/>
          <a:ln>
            <a:noFill/>
          </a:ln>
        </p:spPr>
      </p:pic>
      <p:pic>
        <p:nvPicPr>
          <p:cNvPr id="1431" name="Google Shape;1431;p114"/>
          <p:cNvPicPr preferRelativeResize="0"/>
          <p:nvPr>
            <p:ph idx="4294967295" type="body"/>
          </p:nvPr>
        </p:nvPicPr>
        <p:blipFill rotWithShape="1">
          <a:blip r:embed="rId5">
            <a:alphaModFix/>
          </a:blip>
          <a:srcRect b="0" l="0" r="0" t="0"/>
          <a:stretch/>
        </p:blipFill>
        <p:spPr>
          <a:xfrm>
            <a:off x="6477000" y="2971800"/>
            <a:ext cx="2362200" cy="2286000"/>
          </a:xfrm>
          <a:prstGeom prst="rect">
            <a:avLst/>
          </a:prstGeom>
          <a:noFill/>
          <a:ln>
            <a:noFill/>
          </a:ln>
        </p:spPr>
      </p:pic>
      <p:cxnSp>
        <p:nvCxnSpPr>
          <p:cNvPr id="1432" name="Google Shape;1432;p114"/>
          <p:cNvCxnSpPr/>
          <p:nvPr/>
        </p:nvCxnSpPr>
        <p:spPr>
          <a:xfrm>
            <a:off x="3276600" y="2895600"/>
            <a:ext cx="3810000" cy="914400"/>
          </a:xfrm>
          <a:prstGeom prst="straightConnector1">
            <a:avLst/>
          </a:prstGeom>
          <a:noFill/>
          <a:ln cap="flat" cmpd="sng" w="25400">
            <a:solidFill>
              <a:srgbClr val="FF6600"/>
            </a:solidFill>
            <a:prstDash val="solid"/>
            <a:miter lim="8000"/>
            <a:headEnd len="sm" w="sm" type="none"/>
            <a:tailEnd len="med" w="med" type="triangle"/>
          </a:ln>
        </p:spPr>
      </p:cxn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7" name="Shape 1437"/>
        <p:cNvGrpSpPr/>
        <p:nvPr/>
      </p:nvGrpSpPr>
      <p:grpSpPr>
        <a:xfrm>
          <a:off x="0" y="0"/>
          <a:ext cx="0" cy="0"/>
          <a:chOff x="0" y="0"/>
          <a:chExt cx="0" cy="0"/>
        </a:xfrm>
      </p:grpSpPr>
      <p:sp>
        <p:nvSpPr>
          <p:cNvPr id="1438" name="Google Shape;1438;p115"/>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439" name="Google Shape;1439;p115"/>
          <p:cNvPicPr preferRelativeResize="0"/>
          <p:nvPr>
            <p:ph idx="4294967295" type="body"/>
          </p:nvPr>
        </p:nvPicPr>
        <p:blipFill rotWithShape="1">
          <a:blip r:embed="rId3">
            <a:alphaModFix/>
          </a:blip>
          <a:srcRect b="0" l="0" r="0" t="0"/>
          <a:stretch/>
        </p:blipFill>
        <p:spPr>
          <a:xfrm>
            <a:off x="2514600" y="1371600"/>
            <a:ext cx="5715000" cy="4860925"/>
          </a:xfrm>
          <a:prstGeom prst="rect">
            <a:avLst/>
          </a:prstGeom>
          <a:noFill/>
          <a:ln>
            <a:noFill/>
          </a:ln>
        </p:spPr>
      </p:pic>
      <p:sp>
        <p:nvSpPr>
          <p:cNvPr id="1440" name="Google Shape;1440;p11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Manager Interface </a:t>
            </a:r>
            <a:endParaRPr/>
          </a:p>
        </p:txBody>
      </p:sp>
      <p:sp>
        <p:nvSpPr>
          <p:cNvPr id="1441" name="Google Shape;1441;p115"/>
          <p:cNvSpPr txBox="1"/>
          <p:nvPr/>
        </p:nvSpPr>
        <p:spPr>
          <a:xfrm>
            <a:off x="685800" y="1752600"/>
            <a:ext cx="1066800"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Task   Tool Bar</a:t>
            </a:r>
            <a:endParaRPr/>
          </a:p>
        </p:txBody>
      </p:sp>
      <p:cxnSp>
        <p:nvCxnSpPr>
          <p:cNvPr id="1442" name="Google Shape;1442;p115"/>
          <p:cNvCxnSpPr/>
          <p:nvPr/>
        </p:nvCxnSpPr>
        <p:spPr>
          <a:xfrm>
            <a:off x="1524000" y="1981200"/>
            <a:ext cx="990600" cy="0"/>
          </a:xfrm>
          <a:prstGeom prst="straightConnector1">
            <a:avLst/>
          </a:prstGeom>
          <a:noFill/>
          <a:ln cap="flat" cmpd="sng" w="25400">
            <a:solidFill>
              <a:srgbClr val="FF6600"/>
            </a:solidFill>
            <a:prstDash val="solid"/>
            <a:miter lim="8000"/>
            <a:headEnd len="sm" w="sm" type="none"/>
            <a:tailEnd len="med" w="med" type="triangle"/>
          </a:ln>
        </p:spPr>
      </p:cxnSp>
      <p:sp>
        <p:nvSpPr>
          <p:cNvPr id="1443" name="Google Shape;1443;p115"/>
          <p:cNvSpPr txBox="1"/>
          <p:nvPr/>
        </p:nvSpPr>
        <p:spPr>
          <a:xfrm>
            <a:off x="5181600" y="5486400"/>
            <a:ext cx="1492250" cy="3048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Output Window</a:t>
            </a:r>
            <a:endParaRPr/>
          </a:p>
        </p:txBody>
      </p:sp>
      <p:sp>
        <p:nvSpPr>
          <p:cNvPr id="1444" name="Google Shape;1444;p115"/>
          <p:cNvSpPr txBox="1"/>
          <p:nvPr/>
        </p:nvSpPr>
        <p:spPr>
          <a:xfrm>
            <a:off x="457200" y="3733800"/>
            <a:ext cx="1354137" cy="517525"/>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Navigator Window</a:t>
            </a:r>
            <a:endParaRPr/>
          </a:p>
        </p:txBody>
      </p:sp>
      <p:sp>
        <p:nvSpPr>
          <p:cNvPr id="1445" name="Google Shape;1445;p115"/>
          <p:cNvSpPr txBox="1"/>
          <p:nvPr/>
        </p:nvSpPr>
        <p:spPr>
          <a:xfrm>
            <a:off x="5334000" y="4267200"/>
            <a:ext cx="1130300" cy="3048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Workspace</a:t>
            </a:r>
            <a:endParaRPr/>
          </a:p>
        </p:txBody>
      </p:sp>
      <p:sp>
        <p:nvSpPr>
          <p:cNvPr id="1446" name="Google Shape;1446;p115"/>
          <p:cNvSpPr txBox="1"/>
          <p:nvPr/>
        </p:nvSpPr>
        <p:spPr>
          <a:xfrm>
            <a:off x="5105400" y="5943600"/>
            <a:ext cx="1371600" cy="3048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Status Bar</a:t>
            </a:r>
            <a:endParaRPr/>
          </a:p>
        </p:txBody>
      </p:sp>
      <p:sp>
        <p:nvSpPr>
          <p:cNvPr id="1447" name="Google Shape;1447;p115"/>
          <p:cNvSpPr txBox="1"/>
          <p:nvPr/>
        </p:nvSpPr>
        <p:spPr>
          <a:xfrm>
            <a:off x="6629400" y="2514600"/>
            <a:ext cx="1066800" cy="73025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Workflow Designer</a:t>
            </a:r>
            <a:endParaRPr/>
          </a:p>
          <a:p>
            <a:pPr indent="0" lvl="0" marL="0" marR="0" rtl="0" algn="ctr">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Tools</a:t>
            </a:r>
            <a:endParaRPr/>
          </a:p>
        </p:txBody>
      </p:sp>
      <p:cxnSp>
        <p:nvCxnSpPr>
          <p:cNvPr id="1448" name="Google Shape;1448;p115"/>
          <p:cNvCxnSpPr/>
          <p:nvPr/>
        </p:nvCxnSpPr>
        <p:spPr>
          <a:xfrm rot="10800000">
            <a:off x="5943600" y="2438400"/>
            <a:ext cx="762000" cy="304800"/>
          </a:xfrm>
          <a:prstGeom prst="straightConnector1">
            <a:avLst/>
          </a:prstGeom>
          <a:noFill/>
          <a:ln cap="flat" cmpd="sng" w="25400">
            <a:solidFill>
              <a:srgbClr val="FF6600"/>
            </a:solidFill>
            <a:prstDash val="solid"/>
            <a:miter lim="8000"/>
            <a:headEnd len="sm" w="sm" type="none"/>
            <a:tailEnd len="med" w="med" type="triangle"/>
          </a:ln>
        </p:spPr>
      </p:cxnSp>
      <p:grpSp>
        <p:nvGrpSpPr>
          <p:cNvPr id="1449" name="Google Shape;1449;p115"/>
          <p:cNvGrpSpPr/>
          <p:nvPr/>
        </p:nvGrpSpPr>
        <p:grpSpPr>
          <a:xfrm>
            <a:off x="4191000" y="2057400"/>
            <a:ext cx="1752600" cy="381000"/>
            <a:chOff x="3276600" y="2057400"/>
            <a:chExt cx="1752600" cy="381000"/>
          </a:xfrm>
        </p:grpSpPr>
        <p:cxnSp>
          <p:nvCxnSpPr>
            <p:cNvPr id="1450" name="Google Shape;1450;p115"/>
            <p:cNvCxnSpPr/>
            <p:nvPr/>
          </p:nvCxnSpPr>
          <p:spPr>
            <a:xfrm rot="10800000">
              <a:off x="3276600" y="2438400"/>
              <a:ext cx="1752600" cy="0"/>
            </a:xfrm>
            <a:prstGeom prst="straightConnector1">
              <a:avLst/>
            </a:prstGeom>
            <a:noFill/>
            <a:ln cap="flat" cmpd="sng" w="25400">
              <a:solidFill>
                <a:srgbClr val="FF6600"/>
              </a:solidFill>
              <a:prstDash val="solid"/>
              <a:miter lim="8000"/>
              <a:headEnd len="sm" w="sm" type="none"/>
              <a:tailEnd len="sm" w="sm" type="none"/>
            </a:ln>
          </p:spPr>
        </p:cxnSp>
        <p:cxnSp>
          <p:nvCxnSpPr>
            <p:cNvPr id="1451" name="Google Shape;1451;p115"/>
            <p:cNvCxnSpPr/>
            <p:nvPr/>
          </p:nvCxnSpPr>
          <p:spPr>
            <a:xfrm rot="10800000">
              <a:off x="3276600" y="2057400"/>
              <a:ext cx="0" cy="381000"/>
            </a:xfrm>
            <a:prstGeom prst="straightConnector1">
              <a:avLst/>
            </a:prstGeom>
            <a:noFill/>
            <a:ln cap="flat" cmpd="sng" w="25400">
              <a:solidFill>
                <a:srgbClr val="FF6600"/>
              </a:solidFill>
              <a:prstDash val="solid"/>
              <a:miter lim="8000"/>
              <a:headEnd len="sm" w="sm" type="none"/>
              <a:tailEnd len="sm" w="sm" type="none"/>
            </a:ln>
          </p:spPr>
        </p:cxnSp>
        <p:cxnSp>
          <p:nvCxnSpPr>
            <p:cNvPr id="1452" name="Google Shape;1452;p115"/>
            <p:cNvCxnSpPr/>
            <p:nvPr/>
          </p:nvCxnSpPr>
          <p:spPr>
            <a:xfrm rot="10800000">
              <a:off x="5029200" y="2057400"/>
              <a:ext cx="0" cy="381000"/>
            </a:xfrm>
            <a:prstGeom prst="straightConnector1">
              <a:avLst/>
            </a:prstGeom>
            <a:noFill/>
            <a:ln cap="flat" cmpd="sng" w="25400">
              <a:solidFill>
                <a:srgbClr val="FF6600"/>
              </a:solidFill>
              <a:prstDash val="solid"/>
              <a:miter lim="8000"/>
              <a:headEnd len="sm" w="sm" type="none"/>
              <a:tailEnd len="sm" w="sm" type="none"/>
            </a:ln>
          </p:spPr>
        </p:cxnSp>
        <p:cxnSp>
          <p:nvCxnSpPr>
            <p:cNvPr id="1453" name="Google Shape;1453;p115"/>
            <p:cNvCxnSpPr/>
            <p:nvPr/>
          </p:nvCxnSpPr>
          <p:spPr>
            <a:xfrm rot="10800000">
              <a:off x="3276600" y="2057400"/>
              <a:ext cx="1752600" cy="0"/>
            </a:xfrm>
            <a:prstGeom prst="straightConnector1">
              <a:avLst/>
            </a:prstGeom>
            <a:noFill/>
            <a:ln cap="flat" cmpd="sng" w="25400">
              <a:solidFill>
                <a:srgbClr val="FF6600"/>
              </a:solidFill>
              <a:prstDash val="solid"/>
              <a:miter lim="8000"/>
              <a:headEnd len="sm" w="sm" type="none"/>
              <a:tailEnd len="sm" w="sm" type="none"/>
            </a:ln>
          </p:spPr>
        </p:cxnSp>
      </p:grpSp>
      <p:cxnSp>
        <p:nvCxnSpPr>
          <p:cNvPr id="1454" name="Google Shape;1454;p115"/>
          <p:cNvCxnSpPr/>
          <p:nvPr/>
        </p:nvCxnSpPr>
        <p:spPr>
          <a:xfrm>
            <a:off x="1524000" y="4038600"/>
            <a:ext cx="990600" cy="0"/>
          </a:xfrm>
          <a:prstGeom prst="straightConnector1">
            <a:avLst/>
          </a:prstGeom>
          <a:noFill/>
          <a:ln cap="flat" cmpd="sng" w="25400">
            <a:solidFill>
              <a:srgbClr val="FF6600"/>
            </a:solidFill>
            <a:prstDash val="solid"/>
            <a:miter lim="8000"/>
            <a:headEnd len="sm" w="sm" type="none"/>
            <a:tailEnd len="med" w="med" type="triangle"/>
          </a:ln>
        </p:spPr>
      </p:cxnSp>
      <p:pic>
        <p:nvPicPr>
          <p:cNvPr id="1455" name="Google Shape;1455;p115"/>
          <p:cNvPicPr preferRelativeResize="0"/>
          <p:nvPr/>
        </p:nvPicPr>
        <p:blipFill rotWithShape="1">
          <a:blip r:embed="rId4">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0" name="Shape 1460"/>
        <p:cNvGrpSpPr/>
        <p:nvPr/>
      </p:nvGrpSpPr>
      <p:grpSpPr>
        <a:xfrm>
          <a:off x="0" y="0"/>
          <a:ext cx="0" cy="0"/>
          <a:chOff x="0" y="0"/>
          <a:chExt cx="0" cy="0"/>
        </a:xfrm>
      </p:grpSpPr>
      <p:sp>
        <p:nvSpPr>
          <p:cNvPr id="1461" name="Google Shape;1461;p116"/>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462" name="Google Shape;1462;p11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Manager Tools</a:t>
            </a:r>
            <a:endParaRPr/>
          </a:p>
        </p:txBody>
      </p:sp>
      <p:sp>
        <p:nvSpPr>
          <p:cNvPr id="1463" name="Google Shape;1463;p116"/>
          <p:cNvSpPr txBox="1"/>
          <p:nvPr>
            <p:ph idx="4294967295" type="body"/>
          </p:nvPr>
        </p:nvSpPr>
        <p:spPr>
          <a:xfrm>
            <a:off x="582612" y="1295400"/>
            <a:ext cx="7646987" cy="46720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Workflow Designer</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Maps the execution order and dependencies of Sessions, Tasks and Worklets, for the Informatica Server</a:t>
            </a:r>
            <a:endParaRPr/>
          </a:p>
          <a:p>
            <a:pPr indent="-101600" lvl="1" marL="571500" marR="0" rtl="0" algn="l">
              <a:lnSpc>
                <a:spcPct val="85000"/>
              </a:lnSpc>
              <a:spcBef>
                <a:spcPts val="1300"/>
              </a:spcBef>
              <a:spcAft>
                <a:spcPts val="0"/>
              </a:spcAft>
              <a:buClr>
                <a:srgbClr val="5555C7"/>
              </a:buClr>
              <a:buSzPts val="2000"/>
              <a:buFont typeface="Noto Symbol"/>
              <a:buNone/>
            </a:pPr>
            <a:r>
              <a:t/>
            </a:r>
            <a:endParaRPr b="0" i="0" sz="2000" u="none" cap="none" strike="noStrike">
              <a:solidFill>
                <a:schemeClr val="dk1"/>
              </a:solidFill>
              <a:latin typeface="Arial"/>
              <a:ea typeface="Arial"/>
              <a:cs typeface="Arial"/>
              <a:sym typeface="Arial"/>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Task Developer</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Create Session, Shell Command and Email tasks </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Tasks created in the Task Developer are reusable</a:t>
            </a:r>
            <a:endParaRPr/>
          </a:p>
          <a:p>
            <a:pPr indent="-101600" lvl="1" marL="571500" marR="0" rtl="0" algn="l">
              <a:lnSpc>
                <a:spcPct val="85000"/>
              </a:lnSpc>
              <a:spcBef>
                <a:spcPts val="1300"/>
              </a:spcBef>
              <a:spcAft>
                <a:spcPts val="0"/>
              </a:spcAft>
              <a:buClr>
                <a:srgbClr val="5555C7"/>
              </a:buClr>
              <a:buSzPts val="2000"/>
              <a:buFont typeface="Noto Symbol"/>
              <a:buNone/>
            </a:pPr>
            <a:r>
              <a:t/>
            </a:r>
            <a:endParaRPr b="0" i="0" sz="2000" u="none" cap="none" strike="noStrike">
              <a:solidFill>
                <a:schemeClr val="dk1"/>
              </a:solidFill>
              <a:latin typeface="Arial"/>
              <a:ea typeface="Arial"/>
              <a:cs typeface="Arial"/>
              <a:sym typeface="Arial"/>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Worklet Designer</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Creates objects that represent a set of tasks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Worklet objects are reusable </a:t>
            </a:r>
            <a:endParaRPr/>
          </a:p>
          <a:p>
            <a:pPr indent="4762" lvl="0" marL="122237" marR="0" rtl="0" algn="l">
              <a:lnSpc>
                <a:spcPct val="105000"/>
              </a:lnSpc>
              <a:spcBef>
                <a:spcPts val="400"/>
              </a:spcBef>
              <a:spcAft>
                <a:spcPts val="0"/>
              </a:spcAft>
              <a:buClr>
                <a:srgbClr val="4E84C4"/>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464" name="Google Shape;1464;p116"/>
          <p:cNvPicPr preferRelativeResize="0"/>
          <p:nvPr/>
        </p:nvPicPr>
        <p:blipFill rotWithShape="1">
          <a:blip r:embed="rId3">
            <a:alphaModFix/>
          </a:blip>
          <a:srcRect b="0" l="0" r="0" t="0"/>
          <a:stretch/>
        </p:blipFill>
        <p:spPr>
          <a:xfrm>
            <a:off x="3048000" y="2819400"/>
            <a:ext cx="1295400" cy="457200"/>
          </a:xfrm>
          <a:prstGeom prst="rect">
            <a:avLst/>
          </a:prstGeom>
          <a:noFill/>
          <a:ln>
            <a:noFill/>
          </a:ln>
        </p:spPr>
      </p:pic>
      <p:pic>
        <p:nvPicPr>
          <p:cNvPr id="1465" name="Google Shape;1465;p116"/>
          <p:cNvPicPr preferRelativeResize="0"/>
          <p:nvPr/>
        </p:nvPicPr>
        <p:blipFill rotWithShape="1">
          <a:blip r:embed="rId4">
            <a:alphaModFix/>
          </a:blip>
          <a:srcRect b="0" l="0" r="0" t="0"/>
          <a:stretch/>
        </p:blipFill>
        <p:spPr>
          <a:xfrm>
            <a:off x="3200400" y="4724400"/>
            <a:ext cx="1371600" cy="457200"/>
          </a:xfrm>
          <a:prstGeom prst="rect">
            <a:avLst/>
          </a:prstGeom>
          <a:noFill/>
          <a:ln>
            <a:noFill/>
          </a:ln>
        </p:spPr>
      </p:pic>
      <p:pic>
        <p:nvPicPr>
          <p:cNvPr id="1466" name="Google Shape;1466;p116"/>
          <p:cNvPicPr preferRelativeResize="0"/>
          <p:nvPr/>
        </p:nvPicPr>
        <p:blipFill rotWithShape="1">
          <a:blip r:embed="rId5">
            <a:alphaModFix/>
          </a:blip>
          <a:srcRect b="80364" l="48873" r="42663" t="14913"/>
          <a:stretch/>
        </p:blipFill>
        <p:spPr>
          <a:xfrm>
            <a:off x="3352800" y="1219200"/>
            <a:ext cx="1295400" cy="457200"/>
          </a:xfrm>
          <a:prstGeom prst="rect">
            <a:avLst/>
          </a:prstGeom>
          <a:noFill/>
          <a:ln>
            <a:noFill/>
          </a:ln>
        </p:spPr>
      </p:pic>
      <p:pic>
        <p:nvPicPr>
          <p:cNvPr id="1467" name="Google Shape;1467;p116"/>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2" name="Shape 1472"/>
        <p:cNvGrpSpPr/>
        <p:nvPr/>
      </p:nvGrpSpPr>
      <p:grpSpPr>
        <a:xfrm>
          <a:off x="0" y="0"/>
          <a:ext cx="0" cy="0"/>
          <a:chOff x="0" y="0"/>
          <a:chExt cx="0" cy="0"/>
        </a:xfrm>
      </p:grpSpPr>
      <p:sp>
        <p:nvSpPr>
          <p:cNvPr id="1473" name="Google Shape;1473;p117"/>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474" name="Google Shape;1474;p11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Source &amp; Target Connections</a:t>
            </a:r>
            <a:endParaRPr/>
          </a:p>
        </p:txBody>
      </p:sp>
      <p:sp>
        <p:nvSpPr>
          <p:cNvPr id="1475" name="Google Shape;1475;p117"/>
          <p:cNvSpPr txBox="1"/>
          <p:nvPr>
            <p:ph idx="4294967295" type="body"/>
          </p:nvPr>
        </p:nvSpPr>
        <p:spPr>
          <a:xfrm>
            <a:off x="762000" y="1447800"/>
            <a:ext cx="7086600" cy="1066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Configure Source &amp; Target data access connections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Used in Session Tasks</a:t>
            </a:r>
            <a:endParaRPr/>
          </a:p>
        </p:txBody>
      </p:sp>
      <p:sp>
        <p:nvSpPr>
          <p:cNvPr id="1476" name="Google Shape;1476;p117"/>
          <p:cNvSpPr txBox="1"/>
          <p:nvPr/>
        </p:nvSpPr>
        <p:spPr>
          <a:xfrm>
            <a:off x="7010400" y="2514600"/>
            <a:ext cx="1828800" cy="2743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Configure:</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Relational</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MQ Series</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FTP</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Application</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Loader</a:t>
            </a:r>
            <a:endParaRPr/>
          </a:p>
        </p:txBody>
      </p:sp>
      <p:pic>
        <p:nvPicPr>
          <p:cNvPr id="1477" name="Google Shape;1477;p117"/>
          <p:cNvPicPr preferRelativeResize="0"/>
          <p:nvPr>
            <p:ph idx="4294967295" type="body"/>
          </p:nvPr>
        </p:nvPicPr>
        <p:blipFill rotWithShape="1">
          <a:blip r:embed="rId3">
            <a:alphaModFix/>
          </a:blip>
          <a:srcRect b="0" l="0" r="0" t="0"/>
          <a:stretch/>
        </p:blipFill>
        <p:spPr>
          <a:xfrm>
            <a:off x="914400" y="2286000"/>
            <a:ext cx="5791200" cy="3505200"/>
          </a:xfrm>
          <a:prstGeom prst="rect">
            <a:avLst/>
          </a:prstGeom>
          <a:noFill/>
          <a:ln>
            <a:noFill/>
          </a:ln>
        </p:spPr>
      </p:pic>
      <p:sp>
        <p:nvSpPr>
          <p:cNvPr id="1478" name="Google Shape;1478;p117"/>
          <p:cNvSpPr/>
          <p:nvPr/>
        </p:nvSpPr>
        <p:spPr>
          <a:xfrm>
            <a:off x="3048000" y="2286000"/>
            <a:ext cx="10668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479" name="Google Shape;1479;p117"/>
          <p:cNvPicPr preferRelativeResize="0"/>
          <p:nvPr/>
        </p:nvPicPr>
        <p:blipFill rotWithShape="1">
          <a:blip r:embed="rId4">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4" name="Shape 1484"/>
        <p:cNvGrpSpPr/>
        <p:nvPr/>
      </p:nvGrpSpPr>
      <p:grpSpPr>
        <a:xfrm>
          <a:off x="0" y="0"/>
          <a:ext cx="0" cy="0"/>
          <a:chOff x="0" y="0"/>
          <a:chExt cx="0" cy="0"/>
        </a:xfrm>
      </p:grpSpPr>
      <p:sp>
        <p:nvSpPr>
          <p:cNvPr id="1485" name="Google Shape;1485;p118"/>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486" name="Google Shape;1486;p11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Relational Connections (Native )</a:t>
            </a:r>
            <a:endParaRPr/>
          </a:p>
        </p:txBody>
      </p:sp>
      <p:sp>
        <p:nvSpPr>
          <p:cNvPr id="1487" name="Google Shape;1487;p118"/>
          <p:cNvSpPr txBox="1"/>
          <p:nvPr>
            <p:ph idx="4294967295" type="body"/>
          </p:nvPr>
        </p:nvSpPr>
        <p:spPr>
          <a:xfrm>
            <a:off x="582612" y="1066800"/>
            <a:ext cx="8104187" cy="1219200"/>
          </a:xfrm>
          <a:prstGeom prst="rect">
            <a:avLst/>
          </a:prstGeom>
          <a:noFill/>
          <a:ln>
            <a:noFill/>
          </a:ln>
        </p:spPr>
        <p:txBody>
          <a:bodyPr anchorCtr="0" anchor="t" bIns="45700" lIns="91425" spcFirstLastPara="1" rIns="91425" wrap="square" tIns="45700">
            <a:noAutofit/>
          </a:bodyPr>
          <a:lstStyle/>
          <a:p>
            <a:pPr indent="-20637" lvl="0" marL="122237" rtl="0" algn="l">
              <a:spcBef>
                <a:spcPts val="320"/>
              </a:spcBef>
              <a:spcAft>
                <a:spcPts val="0"/>
              </a:spcAft>
              <a:buNone/>
            </a:pPr>
            <a:r>
              <a:t/>
            </a:r>
            <a:endParaRPr/>
          </a:p>
        </p:txBody>
      </p:sp>
      <p:pic>
        <p:nvPicPr>
          <p:cNvPr id="1488" name="Google Shape;1488;p118"/>
          <p:cNvPicPr preferRelativeResize="0"/>
          <p:nvPr>
            <p:ph idx="4294967295" type="body"/>
          </p:nvPr>
        </p:nvPicPr>
        <p:blipFill rotWithShape="1">
          <a:blip r:embed="rId3">
            <a:alphaModFix/>
          </a:blip>
          <a:srcRect b="0" l="0" r="0" t="0"/>
          <a:stretch/>
        </p:blipFill>
        <p:spPr>
          <a:xfrm>
            <a:off x="381000" y="2590800"/>
            <a:ext cx="3733800" cy="1524000"/>
          </a:xfrm>
          <a:prstGeom prst="rect">
            <a:avLst/>
          </a:prstGeom>
          <a:noFill/>
          <a:ln>
            <a:noFill/>
          </a:ln>
        </p:spPr>
      </p:pic>
      <p:pic>
        <p:nvPicPr>
          <p:cNvPr id="1489" name="Google Shape;1489;p118"/>
          <p:cNvPicPr preferRelativeResize="0"/>
          <p:nvPr>
            <p:ph idx="4294967295" type="body"/>
          </p:nvPr>
        </p:nvPicPr>
        <p:blipFill rotWithShape="1">
          <a:blip r:embed="rId4">
            <a:alphaModFix/>
          </a:blip>
          <a:srcRect b="0" l="0" r="0" t="0"/>
          <a:stretch/>
        </p:blipFill>
        <p:spPr>
          <a:xfrm>
            <a:off x="762000" y="3810000"/>
            <a:ext cx="2743200" cy="2590800"/>
          </a:xfrm>
          <a:prstGeom prst="rect">
            <a:avLst/>
          </a:prstGeom>
          <a:noFill/>
          <a:ln>
            <a:noFill/>
          </a:ln>
        </p:spPr>
      </p:pic>
      <p:pic>
        <p:nvPicPr>
          <p:cNvPr id="1490" name="Google Shape;1490;p118"/>
          <p:cNvPicPr preferRelativeResize="0"/>
          <p:nvPr/>
        </p:nvPicPr>
        <p:blipFill rotWithShape="1">
          <a:blip r:embed="rId5">
            <a:alphaModFix/>
          </a:blip>
          <a:srcRect b="0" l="0" r="0" t="0"/>
          <a:stretch/>
        </p:blipFill>
        <p:spPr>
          <a:xfrm>
            <a:off x="4876800" y="2286000"/>
            <a:ext cx="3876675" cy="3962400"/>
          </a:xfrm>
          <a:prstGeom prst="rect">
            <a:avLst/>
          </a:prstGeom>
          <a:noFill/>
          <a:ln>
            <a:noFill/>
          </a:ln>
        </p:spPr>
      </p:pic>
      <p:sp>
        <p:nvSpPr>
          <p:cNvPr id="1491" name="Google Shape;1491;p118"/>
          <p:cNvSpPr/>
          <p:nvPr/>
        </p:nvSpPr>
        <p:spPr>
          <a:xfrm>
            <a:off x="1828800" y="3276600"/>
            <a:ext cx="762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492" name="Google Shape;1492;p118"/>
          <p:cNvCxnSpPr/>
          <p:nvPr/>
        </p:nvCxnSpPr>
        <p:spPr>
          <a:xfrm flipH="1">
            <a:off x="1981200" y="3581400"/>
            <a:ext cx="228600" cy="1524000"/>
          </a:xfrm>
          <a:prstGeom prst="straightConnector1">
            <a:avLst/>
          </a:prstGeom>
          <a:noFill/>
          <a:ln cap="flat" cmpd="sng" w="25400">
            <a:solidFill>
              <a:srgbClr val="FF6600"/>
            </a:solidFill>
            <a:prstDash val="solid"/>
            <a:miter lim="8000"/>
            <a:headEnd len="sm" w="sm" type="none"/>
            <a:tailEnd len="med" w="med" type="triangle"/>
          </a:ln>
        </p:spPr>
      </p:cxnSp>
      <p:cxnSp>
        <p:nvCxnSpPr>
          <p:cNvPr id="1493" name="Google Shape;1493;p118"/>
          <p:cNvCxnSpPr/>
          <p:nvPr/>
        </p:nvCxnSpPr>
        <p:spPr>
          <a:xfrm flipH="1" rot="10800000">
            <a:off x="2209800" y="3200400"/>
            <a:ext cx="3276600" cy="1981200"/>
          </a:xfrm>
          <a:prstGeom prst="straightConnector1">
            <a:avLst/>
          </a:prstGeom>
          <a:noFill/>
          <a:ln cap="flat" cmpd="sng" w="25400">
            <a:solidFill>
              <a:srgbClr val="FF6600"/>
            </a:solidFill>
            <a:prstDash val="solid"/>
            <a:miter lim="8000"/>
            <a:headEnd len="sm" w="sm" type="none"/>
            <a:tailEnd len="med" w="med" type="triangle"/>
          </a:ln>
        </p:spPr>
      </p:cxnSp>
      <p:pic>
        <p:nvPicPr>
          <p:cNvPr id="1494" name="Google Shape;1494;p118"/>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9" name="Shape 1499"/>
        <p:cNvGrpSpPr/>
        <p:nvPr/>
      </p:nvGrpSpPr>
      <p:grpSpPr>
        <a:xfrm>
          <a:off x="0" y="0"/>
          <a:ext cx="0" cy="0"/>
          <a:chOff x="0" y="0"/>
          <a:chExt cx="0" cy="0"/>
        </a:xfrm>
      </p:grpSpPr>
      <p:sp>
        <p:nvSpPr>
          <p:cNvPr id="1500" name="Google Shape;1500;p119"/>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501" name="Google Shape;1501;p119"/>
          <p:cNvPicPr preferRelativeResize="0"/>
          <p:nvPr>
            <p:ph idx="4294967295" type="body"/>
          </p:nvPr>
        </p:nvPicPr>
        <p:blipFill rotWithShape="1">
          <a:blip r:embed="rId3">
            <a:alphaModFix/>
          </a:blip>
          <a:srcRect b="0" l="0" r="0" t="0"/>
          <a:stretch/>
        </p:blipFill>
        <p:spPr>
          <a:xfrm>
            <a:off x="4876800" y="1524000"/>
            <a:ext cx="3876675" cy="4800600"/>
          </a:xfrm>
          <a:prstGeom prst="rect">
            <a:avLst/>
          </a:prstGeom>
          <a:noFill/>
          <a:ln>
            <a:noFill/>
          </a:ln>
        </p:spPr>
      </p:pic>
      <p:sp>
        <p:nvSpPr>
          <p:cNvPr id="1502" name="Google Shape;1502;p11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Relational Connection Properties</a:t>
            </a:r>
            <a:endParaRPr/>
          </a:p>
        </p:txBody>
      </p:sp>
      <p:sp>
        <p:nvSpPr>
          <p:cNvPr id="1503" name="Google Shape;1503;p119"/>
          <p:cNvSpPr txBox="1"/>
          <p:nvPr/>
        </p:nvSpPr>
        <p:spPr>
          <a:xfrm>
            <a:off x="533400" y="1371600"/>
            <a:ext cx="3581400" cy="685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Define native relational (database) connection</a:t>
            </a:r>
            <a:endParaRPr/>
          </a:p>
        </p:txBody>
      </p:sp>
      <p:cxnSp>
        <p:nvCxnSpPr>
          <p:cNvPr id="1504" name="Google Shape;1504;p119"/>
          <p:cNvCxnSpPr/>
          <p:nvPr/>
        </p:nvCxnSpPr>
        <p:spPr>
          <a:xfrm>
            <a:off x="3429000" y="3124200"/>
            <a:ext cx="1524000" cy="76200"/>
          </a:xfrm>
          <a:prstGeom prst="straightConnector1">
            <a:avLst/>
          </a:prstGeom>
          <a:noFill/>
          <a:ln cap="flat" cmpd="sng" w="28575">
            <a:solidFill>
              <a:srgbClr val="FF6600"/>
            </a:solidFill>
            <a:prstDash val="solid"/>
            <a:miter lim="8000"/>
            <a:headEnd len="sm" w="sm" type="none"/>
            <a:tailEnd len="med" w="med" type="triangle"/>
          </a:ln>
        </p:spPr>
      </p:cxnSp>
      <p:cxnSp>
        <p:nvCxnSpPr>
          <p:cNvPr id="1505" name="Google Shape;1505;p119"/>
          <p:cNvCxnSpPr/>
          <p:nvPr/>
        </p:nvCxnSpPr>
        <p:spPr>
          <a:xfrm>
            <a:off x="3505200" y="3657600"/>
            <a:ext cx="1341437" cy="76200"/>
          </a:xfrm>
          <a:prstGeom prst="straightConnector1">
            <a:avLst/>
          </a:prstGeom>
          <a:noFill/>
          <a:ln cap="flat" cmpd="sng" w="28575">
            <a:solidFill>
              <a:srgbClr val="FF6600"/>
            </a:solidFill>
            <a:prstDash val="solid"/>
            <a:miter lim="8000"/>
            <a:headEnd len="sm" w="sm" type="none"/>
            <a:tailEnd len="med" w="med" type="triangle"/>
          </a:ln>
        </p:spPr>
      </p:cxnSp>
      <p:sp>
        <p:nvSpPr>
          <p:cNvPr id="1506" name="Google Shape;1506;p119"/>
          <p:cNvSpPr txBox="1"/>
          <p:nvPr/>
        </p:nvSpPr>
        <p:spPr>
          <a:xfrm>
            <a:off x="0" y="4376737"/>
            <a:ext cx="4000500" cy="711200"/>
          </a:xfrm>
          <a:prstGeom prst="rect">
            <a:avLst/>
          </a:prstGeom>
          <a:noFill/>
          <a:ln>
            <a:noFill/>
          </a:ln>
        </p:spPr>
        <p:txBody>
          <a:bodyPr anchorCtr="0" anchor="ctr" bIns="46025" lIns="92075" spcFirstLastPara="1" rIns="92075" wrap="square" tIns="46025">
            <a:noAutofit/>
          </a:bodyPr>
          <a:lstStyle/>
          <a:p>
            <a:pPr indent="0" lvl="1" marL="457200" marR="0" rtl="0" algn="l">
              <a:lnSpc>
                <a:spcPct val="75000"/>
              </a:lnSpc>
              <a:spcBef>
                <a:spcPts val="0"/>
              </a:spcBef>
              <a:spcAft>
                <a:spcPts val="0"/>
              </a:spcAft>
              <a:buClr>
                <a:srgbClr val="0000CC"/>
              </a:buClr>
              <a:buFont typeface="Arial"/>
              <a:buNone/>
            </a:pPr>
            <a:r>
              <a:rPr b="0" i="0" lang="en-US" sz="1800" u="none" cap="none" strike="noStrike">
                <a:solidFill>
                  <a:srgbClr val="0000CC"/>
                </a:solidFill>
                <a:latin typeface="Arial"/>
                <a:ea typeface="Arial"/>
                <a:cs typeface="Arial"/>
                <a:sym typeface="Arial"/>
              </a:rPr>
              <a:t>Optional Environment SQL (executed with each use of database connection)</a:t>
            </a:r>
            <a:endParaRPr/>
          </a:p>
        </p:txBody>
      </p:sp>
      <p:sp>
        <p:nvSpPr>
          <p:cNvPr id="1507" name="Google Shape;1507;p119"/>
          <p:cNvSpPr txBox="1"/>
          <p:nvPr/>
        </p:nvSpPr>
        <p:spPr>
          <a:xfrm>
            <a:off x="611187" y="2836862"/>
            <a:ext cx="3000375" cy="366712"/>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CC"/>
              </a:buClr>
              <a:buFont typeface="Arial"/>
              <a:buNone/>
            </a:pPr>
            <a:r>
              <a:rPr b="0" i="0" lang="en-US" sz="1800" u="none" cap="none" strike="noStrike">
                <a:solidFill>
                  <a:srgbClr val="0000CC"/>
                </a:solidFill>
                <a:latin typeface="Arial"/>
                <a:ea typeface="Arial"/>
                <a:cs typeface="Arial"/>
                <a:sym typeface="Arial"/>
              </a:rPr>
              <a:t>User Name/Password</a:t>
            </a:r>
            <a:endParaRPr/>
          </a:p>
        </p:txBody>
      </p:sp>
      <p:sp>
        <p:nvSpPr>
          <p:cNvPr id="1508" name="Google Shape;1508;p119"/>
          <p:cNvSpPr txBox="1"/>
          <p:nvPr/>
        </p:nvSpPr>
        <p:spPr>
          <a:xfrm>
            <a:off x="381000" y="3494087"/>
            <a:ext cx="3384550" cy="504825"/>
          </a:xfrm>
          <a:prstGeom prst="rect">
            <a:avLst/>
          </a:prstGeom>
          <a:noFill/>
          <a:ln>
            <a:noFill/>
          </a:ln>
        </p:spPr>
        <p:txBody>
          <a:bodyPr anchorCtr="0" anchor="ctr" bIns="46025" lIns="92075" spcFirstLastPara="1" rIns="92075" wrap="square" tIns="46025">
            <a:noAutofit/>
          </a:bodyPr>
          <a:lstStyle/>
          <a:p>
            <a:pPr indent="0" lvl="1" marL="457200" marR="0" rtl="0" algn="l">
              <a:lnSpc>
                <a:spcPct val="75000"/>
              </a:lnSpc>
              <a:spcBef>
                <a:spcPts val="0"/>
              </a:spcBef>
              <a:spcAft>
                <a:spcPts val="0"/>
              </a:spcAft>
              <a:buClr>
                <a:srgbClr val="0000CC"/>
              </a:buClr>
              <a:buFont typeface="Arial"/>
              <a:buNone/>
            </a:pPr>
            <a:r>
              <a:rPr b="0" i="0" lang="en-US" sz="1800" u="none" cap="none" strike="noStrike">
                <a:solidFill>
                  <a:srgbClr val="0000CC"/>
                </a:solidFill>
                <a:latin typeface="Arial"/>
                <a:ea typeface="Arial"/>
                <a:cs typeface="Arial"/>
                <a:sym typeface="Arial"/>
              </a:rPr>
              <a:t>Database connectivity information</a:t>
            </a:r>
            <a:endParaRPr/>
          </a:p>
        </p:txBody>
      </p:sp>
      <p:cxnSp>
        <p:nvCxnSpPr>
          <p:cNvPr id="1509" name="Google Shape;1509;p119"/>
          <p:cNvCxnSpPr/>
          <p:nvPr/>
        </p:nvCxnSpPr>
        <p:spPr>
          <a:xfrm>
            <a:off x="3886200" y="4800600"/>
            <a:ext cx="990600" cy="152400"/>
          </a:xfrm>
          <a:prstGeom prst="straightConnector1">
            <a:avLst/>
          </a:prstGeom>
          <a:noFill/>
          <a:ln cap="flat" cmpd="sng" w="28575">
            <a:solidFill>
              <a:srgbClr val="FF6600"/>
            </a:solidFill>
            <a:prstDash val="solid"/>
            <a:miter lim="8000"/>
            <a:headEnd len="sm" w="sm" type="none"/>
            <a:tailEnd len="med" w="med" type="triangle"/>
          </a:ln>
        </p:spPr>
      </p:cxnSp>
      <p:sp>
        <p:nvSpPr>
          <p:cNvPr id="1510" name="Google Shape;1510;p119"/>
          <p:cNvSpPr txBox="1"/>
          <p:nvPr/>
        </p:nvSpPr>
        <p:spPr>
          <a:xfrm>
            <a:off x="0" y="5375275"/>
            <a:ext cx="4000500" cy="711200"/>
          </a:xfrm>
          <a:prstGeom prst="rect">
            <a:avLst/>
          </a:prstGeom>
          <a:noFill/>
          <a:ln>
            <a:noFill/>
          </a:ln>
        </p:spPr>
        <p:txBody>
          <a:bodyPr anchorCtr="0" anchor="ctr" bIns="46025" lIns="92075" spcFirstLastPara="1" rIns="92075" wrap="square" tIns="46025">
            <a:noAutofit/>
          </a:bodyPr>
          <a:lstStyle/>
          <a:p>
            <a:pPr indent="0" lvl="1" marL="457200" marR="0" rtl="0" algn="l">
              <a:lnSpc>
                <a:spcPct val="75000"/>
              </a:lnSpc>
              <a:spcBef>
                <a:spcPts val="0"/>
              </a:spcBef>
              <a:spcAft>
                <a:spcPts val="0"/>
              </a:spcAft>
              <a:buClr>
                <a:srgbClr val="0000CC"/>
              </a:buClr>
              <a:buFont typeface="Arial"/>
              <a:buNone/>
            </a:pPr>
            <a:r>
              <a:rPr b="0" i="0" lang="en-US" sz="1800" u="none" cap="none" strike="noStrike">
                <a:solidFill>
                  <a:srgbClr val="0000CC"/>
                </a:solidFill>
                <a:latin typeface="Arial"/>
                <a:ea typeface="Arial"/>
                <a:cs typeface="Arial"/>
                <a:sym typeface="Arial"/>
              </a:rPr>
              <a:t>Optional Environment SQL (executed before initiation of each transaction)</a:t>
            </a:r>
            <a:endParaRPr/>
          </a:p>
        </p:txBody>
      </p:sp>
      <p:cxnSp>
        <p:nvCxnSpPr>
          <p:cNvPr id="1511" name="Google Shape;1511;p119"/>
          <p:cNvCxnSpPr/>
          <p:nvPr/>
        </p:nvCxnSpPr>
        <p:spPr>
          <a:xfrm flipH="1" rot="10800000">
            <a:off x="3886200" y="5181600"/>
            <a:ext cx="990600" cy="304800"/>
          </a:xfrm>
          <a:prstGeom prst="straightConnector1">
            <a:avLst/>
          </a:prstGeom>
          <a:noFill/>
          <a:ln cap="flat" cmpd="sng" w="25400">
            <a:solidFill>
              <a:srgbClr val="FF6600"/>
            </a:solidFill>
            <a:prstDash val="solid"/>
            <a:miter lim="8000"/>
            <a:headEnd len="sm" w="sm" type="none"/>
            <a:tailEnd len="med" w="med" type="triangle"/>
          </a:ln>
        </p:spPr>
      </p:cxnSp>
      <p:pic>
        <p:nvPicPr>
          <p:cNvPr id="1512" name="Google Shape;1512;p119"/>
          <p:cNvPicPr preferRelativeResize="0"/>
          <p:nvPr/>
        </p:nvPicPr>
        <p:blipFill rotWithShape="1">
          <a:blip r:embed="rId4">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7" name="Shape 1517"/>
        <p:cNvGrpSpPr/>
        <p:nvPr/>
      </p:nvGrpSpPr>
      <p:grpSpPr>
        <a:xfrm>
          <a:off x="0" y="0"/>
          <a:ext cx="0" cy="0"/>
          <a:chOff x="0" y="0"/>
          <a:chExt cx="0" cy="0"/>
        </a:xfrm>
      </p:grpSpPr>
      <p:sp>
        <p:nvSpPr>
          <p:cNvPr id="1518" name="Google Shape;1518;p120"/>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19" name="Google Shape;1519;p12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FTP Connection</a:t>
            </a:r>
            <a:endParaRPr/>
          </a:p>
        </p:txBody>
      </p:sp>
      <p:pic>
        <p:nvPicPr>
          <p:cNvPr id="1520" name="Google Shape;1520;p120"/>
          <p:cNvPicPr preferRelativeResize="0"/>
          <p:nvPr>
            <p:ph idx="4294967295" type="body"/>
          </p:nvPr>
        </p:nvPicPr>
        <p:blipFill rotWithShape="1">
          <a:blip r:embed="rId3">
            <a:alphaModFix/>
          </a:blip>
          <a:srcRect b="0" l="0" r="0" t="0"/>
          <a:stretch/>
        </p:blipFill>
        <p:spPr>
          <a:xfrm>
            <a:off x="582612" y="2449512"/>
            <a:ext cx="4070350" cy="1284287"/>
          </a:xfrm>
          <a:prstGeom prst="rect">
            <a:avLst/>
          </a:prstGeom>
          <a:noFill/>
          <a:ln>
            <a:noFill/>
          </a:ln>
        </p:spPr>
      </p:pic>
      <p:pic>
        <p:nvPicPr>
          <p:cNvPr id="1521" name="Google Shape;1521;p120"/>
          <p:cNvPicPr preferRelativeResize="0"/>
          <p:nvPr>
            <p:ph idx="4294967295" type="body"/>
          </p:nvPr>
        </p:nvPicPr>
        <p:blipFill rotWithShape="1">
          <a:blip r:embed="rId4">
            <a:alphaModFix/>
          </a:blip>
          <a:srcRect b="0" l="0" r="0" t="0"/>
          <a:stretch/>
        </p:blipFill>
        <p:spPr>
          <a:xfrm>
            <a:off x="990600" y="3962400"/>
            <a:ext cx="2667000" cy="2438400"/>
          </a:xfrm>
          <a:prstGeom prst="rect">
            <a:avLst/>
          </a:prstGeom>
          <a:noFill/>
          <a:ln>
            <a:noFill/>
          </a:ln>
        </p:spPr>
      </p:pic>
      <p:pic>
        <p:nvPicPr>
          <p:cNvPr id="1522" name="Google Shape;1522;p120"/>
          <p:cNvPicPr preferRelativeResize="0"/>
          <p:nvPr>
            <p:ph idx="4294967295" type="body"/>
          </p:nvPr>
        </p:nvPicPr>
        <p:blipFill rotWithShape="1">
          <a:blip r:embed="rId5">
            <a:alphaModFix/>
          </a:blip>
          <a:srcRect b="0" l="0" r="0" t="0"/>
          <a:stretch/>
        </p:blipFill>
        <p:spPr>
          <a:xfrm>
            <a:off x="5105400" y="2362200"/>
            <a:ext cx="3124200" cy="3505200"/>
          </a:xfrm>
          <a:prstGeom prst="rect">
            <a:avLst/>
          </a:prstGeom>
          <a:noFill/>
          <a:ln>
            <a:noFill/>
          </a:ln>
        </p:spPr>
      </p:pic>
      <p:cxnSp>
        <p:nvCxnSpPr>
          <p:cNvPr id="1523" name="Google Shape;1523;p120"/>
          <p:cNvCxnSpPr/>
          <p:nvPr/>
        </p:nvCxnSpPr>
        <p:spPr>
          <a:xfrm flipH="1">
            <a:off x="2362200" y="3124200"/>
            <a:ext cx="381000" cy="1524000"/>
          </a:xfrm>
          <a:prstGeom prst="straightConnector1">
            <a:avLst/>
          </a:prstGeom>
          <a:noFill/>
          <a:ln cap="flat" cmpd="sng" w="25400">
            <a:solidFill>
              <a:srgbClr val="FF6600"/>
            </a:solidFill>
            <a:prstDash val="solid"/>
            <a:miter lim="8000"/>
            <a:headEnd len="sm" w="sm" type="none"/>
            <a:tailEnd len="med" w="med" type="triangle"/>
          </a:ln>
        </p:spPr>
      </p:cxnSp>
      <p:cxnSp>
        <p:nvCxnSpPr>
          <p:cNvPr id="1524" name="Google Shape;1524;p120"/>
          <p:cNvCxnSpPr/>
          <p:nvPr/>
        </p:nvCxnSpPr>
        <p:spPr>
          <a:xfrm flipH="1" rot="10800000">
            <a:off x="2667000" y="3124200"/>
            <a:ext cx="3124200" cy="1524000"/>
          </a:xfrm>
          <a:prstGeom prst="straightConnector1">
            <a:avLst/>
          </a:prstGeom>
          <a:noFill/>
          <a:ln cap="flat" cmpd="sng" w="25400">
            <a:solidFill>
              <a:srgbClr val="FF6600"/>
            </a:solidFill>
            <a:prstDash val="solid"/>
            <a:miter lim="8000"/>
            <a:headEnd len="sm" w="sm" type="none"/>
            <a:tailEnd len="med" w="med" type="triangle"/>
          </a:ln>
        </p:spPr>
      </p:cxnSp>
      <p:sp>
        <p:nvSpPr>
          <p:cNvPr id="1525" name="Google Shape;1525;p120"/>
          <p:cNvSpPr/>
          <p:nvPr/>
        </p:nvSpPr>
        <p:spPr>
          <a:xfrm>
            <a:off x="2133600" y="2895600"/>
            <a:ext cx="12192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526" name="Google Shape;1526;p120"/>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22"/>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1" name="Google Shape;161;p2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Repository</a:t>
            </a:r>
            <a:endParaRPr/>
          </a:p>
        </p:txBody>
      </p:sp>
      <p:sp>
        <p:nvSpPr>
          <p:cNvPr id="162" name="Google Shape;162;p22"/>
          <p:cNvSpPr txBox="1"/>
          <p:nvPr>
            <p:ph idx="4294967295" type="body"/>
          </p:nvPr>
        </p:nvSpPr>
        <p:spPr>
          <a:xfrm>
            <a:off x="457200" y="1219200"/>
            <a:ext cx="8293100" cy="48244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It is a relational database managed by the Repository Service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Stores metadata about the objects (mappings, transformations etc.) in database tables called as Repository Content</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The Repository database can be in Oracle, IBM DB2 UDB, MS SQL Server or Sybase ASE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To create a repository service one must have full privileges in the Administrator Console and also in the domain</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Integration Service uses repository objects for performing the ETL</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1" name="Shape 1531"/>
        <p:cNvGrpSpPr/>
        <p:nvPr/>
      </p:nvGrpSpPr>
      <p:grpSpPr>
        <a:xfrm>
          <a:off x="0" y="0"/>
          <a:ext cx="0" cy="0"/>
          <a:chOff x="0" y="0"/>
          <a:chExt cx="0" cy="0"/>
        </a:xfrm>
      </p:grpSpPr>
      <p:sp>
        <p:nvSpPr>
          <p:cNvPr id="1532" name="Google Shape;1532;p121"/>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33" name="Google Shape;1533;p12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External Loader Connection</a:t>
            </a:r>
            <a:endParaRPr/>
          </a:p>
        </p:txBody>
      </p:sp>
      <p:pic>
        <p:nvPicPr>
          <p:cNvPr id="1534" name="Google Shape;1534;p121"/>
          <p:cNvPicPr preferRelativeResize="0"/>
          <p:nvPr>
            <p:ph idx="4294967295" type="body"/>
          </p:nvPr>
        </p:nvPicPr>
        <p:blipFill rotWithShape="1">
          <a:blip r:embed="rId3">
            <a:alphaModFix/>
          </a:blip>
          <a:srcRect b="0" l="0" r="0" t="0"/>
          <a:stretch/>
        </p:blipFill>
        <p:spPr>
          <a:xfrm>
            <a:off x="582612" y="2678112"/>
            <a:ext cx="3913187" cy="1360487"/>
          </a:xfrm>
          <a:prstGeom prst="rect">
            <a:avLst/>
          </a:prstGeom>
          <a:noFill/>
          <a:ln>
            <a:noFill/>
          </a:ln>
        </p:spPr>
      </p:pic>
      <p:pic>
        <p:nvPicPr>
          <p:cNvPr id="1535" name="Google Shape;1535;p121"/>
          <p:cNvPicPr preferRelativeResize="0"/>
          <p:nvPr>
            <p:ph idx="4294967295" type="body"/>
          </p:nvPr>
        </p:nvPicPr>
        <p:blipFill rotWithShape="1">
          <a:blip r:embed="rId4">
            <a:alphaModFix/>
          </a:blip>
          <a:srcRect b="0" l="0" r="0" t="0"/>
          <a:stretch/>
        </p:blipFill>
        <p:spPr>
          <a:xfrm>
            <a:off x="1219200" y="3962400"/>
            <a:ext cx="2895600" cy="2438400"/>
          </a:xfrm>
          <a:prstGeom prst="rect">
            <a:avLst/>
          </a:prstGeom>
          <a:noFill/>
          <a:ln>
            <a:noFill/>
          </a:ln>
        </p:spPr>
      </p:pic>
      <p:pic>
        <p:nvPicPr>
          <p:cNvPr id="1536" name="Google Shape;1536;p121"/>
          <p:cNvPicPr preferRelativeResize="0"/>
          <p:nvPr>
            <p:ph idx="4294967295" type="body"/>
          </p:nvPr>
        </p:nvPicPr>
        <p:blipFill rotWithShape="1">
          <a:blip r:embed="rId5">
            <a:alphaModFix/>
          </a:blip>
          <a:srcRect b="0" l="0" r="0" t="0"/>
          <a:stretch/>
        </p:blipFill>
        <p:spPr>
          <a:xfrm>
            <a:off x="5257800" y="2514600"/>
            <a:ext cx="2895600" cy="3429000"/>
          </a:xfrm>
          <a:prstGeom prst="rect">
            <a:avLst/>
          </a:prstGeom>
          <a:noFill/>
          <a:ln>
            <a:noFill/>
          </a:ln>
        </p:spPr>
      </p:pic>
      <p:sp>
        <p:nvSpPr>
          <p:cNvPr id="1537" name="Google Shape;1537;p121"/>
          <p:cNvSpPr/>
          <p:nvPr/>
        </p:nvSpPr>
        <p:spPr>
          <a:xfrm>
            <a:off x="2133600" y="3276600"/>
            <a:ext cx="9906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538" name="Google Shape;1538;p121"/>
          <p:cNvCxnSpPr/>
          <p:nvPr/>
        </p:nvCxnSpPr>
        <p:spPr>
          <a:xfrm flipH="1">
            <a:off x="2514600" y="3657600"/>
            <a:ext cx="76200" cy="1600200"/>
          </a:xfrm>
          <a:prstGeom prst="straightConnector1">
            <a:avLst/>
          </a:prstGeom>
          <a:noFill/>
          <a:ln cap="flat" cmpd="sng" w="25400">
            <a:solidFill>
              <a:srgbClr val="FF6600"/>
            </a:solidFill>
            <a:prstDash val="solid"/>
            <a:miter lim="8000"/>
            <a:headEnd len="sm" w="sm" type="none"/>
            <a:tailEnd len="med" w="med" type="triangle"/>
          </a:ln>
        </p:spPr>
      </p:cxnSp>
      <p:cxnSp>
        <p:nvCxnSpPr>
          <p:cNvPr id="1539" name="Google Shape;1539;p121"/>
          <p:cNvCxnSpPr/>
          <p:nvPr/>
        </p:nvCxnSpPr>
        <p:spPr>
          <a:xfrm flipH="1" rot="10800000">
            <a:off x="2667000" y="3352800"/>
            <a:ext cx="3200400" cy="1828800"/>
          </a:xfrm>
          <a:prstGeom prst="straightConnector1">
            <a:avLst/>
          </a:prstGeom>
          <a:noFill/>
          <a:ln cap="flat" cmpd="sng" w="25400">
            <a:solidFill>
              <a:srgbClr val="FF6600"/>
            </a:solidFill>
            <a:prstDash val="solid"/>
            <a:miter lim="8000"/>
            <a:headEnd len="sm" w="sm" type="none"/>
            <a:tailEnd len="med" w="med" type="triangle"/>
          </a:ln>
        </p:spPr>
      </p:cxnSp>
      <p:pic>
        <p:nvPicPr>
          <p:cNvPr id="1540" name="Google Shape;1540;p121"/>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5" name="Shape 1545"/>
        <p:cNvGrpSpPr/>
        <p:nvPr/>
      </p:nvGrpSpPr>
      <p:grpSpPr>
        <a:xfrm>
          <a:off x="0" y="0"/>
          <a:ext cx="0" cy="0"/>
          <a:chOff x="0" y="0"/>
          <a:chExt cx="0" cy="0"/>
        </a:xfrm>
      </p:grpSpPr>
      <p:sp>
        <p:nvSpPr>
          <p:cNvPr id="1546" name="Google Shape;1546;p122"/>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47" name="Google Shape;1547;p12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Task Developer</a:t>
            </a:r>
            <a:endParaRPr/>
          </a:p>
        </p:txBody>
      </p:sp>
      <p:sp>
        <p:nvSpPr>
          <p:cNvPr id="1548" name="Google Shape;1548;p122"/>
          <p:cNvSpPr txBox="1"/>
          <p:nvPr>
            <p:ph idx="4294967295" type="body"/>
          </p:nvPr>
        </p:nvSpPr>
        <p:spPr>
          <a:xfrm>
            <a:off x="381000" y="1143000"/>
            <a:ext cx="8610600" cy="2514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95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Create basic Reusable “building blocks” – to use in any Workflow</a:t>
            </a:r>
            <a:endParaRPr/>
          </a:p>
          <a:p>
            <a:pPr indent="-122237" lvl="0" marL="122237"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Reusable Tasks</a:t>
            </a:r>
            <a:endParaRPr/>
          </a:p>
          <a:p>
            <a:pPr indent="-228600" lvl="1" marL="571500" marR="0" rtl="0" algn="l">
              <a:lnSpc>
                <a:spcPct val="9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Session - Set of instructions to execute Mapping logic</a:t>
            </a:r>
            <a:endParaRPr/>
          </a:p>
          <a:p>
            <a:pPr indent="-228600" lvl="1" marL="571500" marR="0" rtl="0" algn="l">
              <a:lnSpc>
                <a:spcPct val="9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Command - Specify OS shell / script command(s) to run during the Workflow</a:t>
            </a:r>
            <a:endParaRPr/>
          </a:p>
          <a:p>
            <a:pPr indent="-228600" lvl="1" marL="571500" marR="0" rtl="0" algn="l">
              <a:lnSpc>
                <a:spcPct val="9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Email - Send email at any point in the Workflow </a:t>
            </a:r>
            <a:endParaRPr/>
          </a:p>
        </p:txBody>
      </p:sp>
      <p:cxnSp>
        <p:nvCxnSpPr>
          <p:cNvPr id="1549" name="Google Shape;1549;p122"/>
          <p:cNvCxnSpPr/>
          <p:nvPr/>
        </p:nvCxnSpPr>
        <p:spPr>
          <a:xfrm rot="10800000">
            <a:off x="5883275" y="4319587"/>
            <a:ext cx="0" cy="1004887"/>
          </a:xfrm>
          <a:prstGeom prst="straightConnector1">
            <a:avLst/>
          </a:prstGeom>
          <a:noFill/>
          <a:ln cap="flat" cmpd="sng" w="28575">
            <a:solidFill>
              <a:srgbClr val="FF6600"/>
            </a:solidFill>
            <a:prstDash val="solid"/>
            <a:miter lim="8000"/>
            <a:headEnd len="med" w="med" type="triangle"/>
            <a:tailEnd len="sm" w="sm" type="none"/>
          </a:ln>
        </p:spPr>
      </p:cxnSp>
      <p:cxnSp>
        <p:nvCxnSpPr>
          <p:cNvPr id="1550" name="Google Shape;1550;p122"/>
          <p:cNvCxnSpPr/>
          <p:nvPr/>
        </p:nvCxnSpPr>
        <p:spPr>
          <a:xfrm rot="10800000">
            <a:off x="6451600" y="4570412"/>
            <a:ext cx="0" cy="754062"/>
          </a:xfrm>
          <a:prstGeom prst="straightConnector1">
            <a:avLst/>
          </a:prstGeom>
          <a:noFill/>
          <a:ln cap="flat" cmpd="sng" w="28575">
            <a:solidFill>
              <a:srgbClr val="FF6600"/>
            </a:solidFill>
            <a:prstDash val="solid"/>
            <a:miter lim="8000"/>
            <a:headEnd len="med" w="med" type="triangle"/>
            <a:tailEnd len="sm" w="sm" type="none"/>
          </a:ln>
        </p:spPr>
      </p:cxnSp>
      <p:cxnSp>
        <p:nvCxnSpPr>
          <p:cNvPr id="1551" name="Google Shape;1551;p122"/>
          <p:cNvCxnSpPr/>
          <p:nvPr/>
        </p:nvCxnSpPr>
        <p:spPr>
          <a:xfrm rot="10800000">
            <a:off x="7019925" y="4905375"/>
            <a:ext cx="0" cy="419100"/>
          </a:xfrm>
          <a:prstGeom prst="straightConnector1">
            <a:avLst/>
          </a:prstGeom>
          <a:noFill/>
          <a:ln cap="flat" cmpd="sng" w="28575">
            <a:solidFill>
              <a:srgbClr val="FF6600"/>
            </a:solidFill>
            <a:prstDash val="solid"/>
            <a:miter lim="8000"/>
            <a:headEnd len="med" w="med" type="triangle"/>
            <a:tailEnd len="sm" w="sm" type="none"/>
          </a:ln>
        </p:spPr>
      </p:cxnSp>
      <p:sp>
        <p:nvSpPr>
          <p:cNvPr id="1552" name="Google Shape;1552;p122"/>
          <p:cNvSpPr txBox="1"/>
          <p:nvPr/>
        </p:nvSpPr>
        <p:spPr>
          <a:xfrm>
            <a:off x="5638800" y="3984625"/>
            <a:ext cx="2438400" cy="857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Session</a:t>
            </a:r>
            <a:endParaRPr/>
          </a:p>
          <a:p>
            <a:pPr indent="0" lvl="0" marL="0" marR="0" rtl="0" algn="l">
              <a:lnSpc>
                <a:spcPct val="100000"/>
              </a:lnSpc>
              <a:spcBef>
                <a:spcPts val="42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          Command</a:t>
            </a:r>
            <a:endParaRPr/>
          </a:p>
          <a:p>
            <a:pPr indent="0" lvl="0" marL="0" marR="0" rtl="0" algn="l">
              <a:lnSpc>
                <a:spcPct val="100000"/>
              </a:lnSpc>
              <a:spcBef>
                <a:spcPts val="42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                      Email</a:t>
            </a:r>
            <a:endParaRPr/>
          </a:p>
        </p:txBody>
      </p:sp>
      <p:pic>
        <p:nvPicPr>
          <p:cNvPr id="1553" name="Google Shape;1553;p122"/>
          <p:cNvPicPr preferRelativeResize="0"/>
          <p:nvPr/>
        </p:nvPicPr>
        <p:blipFill rotWithShape="1">
          <a:blip r:embed="rId3">
            <a:alphaModFix/>
          </a:blip>
          <a:srcRect b="27885" l="1243" r="46438" t="8476"/>
          <a:stretch/>
        </p:blipFill>
        <p:spPr>
          <a:xfrm>
            <a:off x="609600" y="3886200"/>
            <a:ext cx="3429000" cy="2362200"/>
          </a:xfrm>
          <a:prstGeom prst="rect">
            <a:avLst/>
          </a:prstGeom>
          <a:noFill/>
          <a:ln>
            <a:noFill/>
          </a:ln>
        </p:spPr>
      </p:pic>
      <p:pic>
        <p:nvPicPr>
          <p:cNvPr id="1554" name="Google Shape;1554;p122"/>
          <p:cNvPicPr preferRelativeResize="0"/>
          <p:nvPr/>
        </p:nvPicPr>
        <p:blipFill rotWithShape="1">
          <a:blip r:embed="rId3">
            <a:alphaModFix/>
          </a:blip>
          <a:srcRect b="90084" l="88278" r="4422" t="6196"/>
          <a:stretch/>
        </p:blipFill>
        <p:spPr>
          <a:xfrm>
            <a:off x="5562600" y="5410200"/>
            <a:ext cx="1981200" cy="685800"/>
          </a:xfrm>
          <a:prstGeom prst="rect">
            <a:avLst/>
          </a:prstGeom>
          <a:noFill/>
          <a:ln>
            <a:noFill/>
          </a:ln>
        </p:spPr>
      </p:pic>
      <p:pic>
        <p:nvPicPr>
          <p:cNvPr id="1555" name="Google Shape;1555;p122"/>
          <p:cNvPicPr preferRelativeResize="0"/>
          <p:nvPr/>
        </p:nvPicPr>
        <p:blipFill rotWithShape="1">
          <a:blip r:embed="rId3">
            <a:alphaModFix/>
          </a:blip>
          <a:srcRect b="79522" l="31471" r="59226" t="14950"/>
          <a:stretch/>
        </p:blipFill>
        <p:spPr>
          <a:xfrm>
            <a:off x="7696200" y="228600"/>
            <a:ext cx="990600" cy="6096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0" name="Shape 1560"/>
        <p:cNvGrpSpPr/>
        <p:nvPr/>
      </p:nvGrpSpPr>
      <p:grpSpPr>
        <a:xfrm>
          <a:off x="0" y="0"/>
          <a:ext cx="0" cy="0"/>
          <a:chOff x="0" y="0"/>
          <a:chExt cx="0" cy="0"/>
        </a:xfrm>
      </p:grpSpPr>
      <p:sp>
        <p:nvSpPr>
          <p:cNvPr id="1561" name="Google Shape;1561;p123"/>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62" name="Google Shape;1562;p12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Tasks</a:t>
            </a:r>
            <a:endParaRPr/>
          </a:p>
        </p:txBody>
      </p:sp>
      <p:sp>
        <p:nvSpPr>
          <p:cNvPr id="1563" name="Google Shape;1563;p123"/>
          <p:cNvSpPr txBox="1"/>
          <p:nvPr>
            <p:ph idx="4294967295" type="body"/>
          </p:nvPr>
        </p:nvSpPr>
        <p:spPr>
          <a:xfrm>
            <a:off x="457200" y="12192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cap="none" strike="noStrike">
                <a:solidFill>
                  <a:schemeClr val="dk1"/>
                </a:solidFill>
                <a:latin typeface="Arial"/>
                <a:ea typeface="Arial"/>
                <a:cs typeface="Arial"/>
                <a:sym typeface="Arial"/>
              </a:rPr>
              <a:t>After this section, you will be familiar with:</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How to create and configure Session Tasks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Session Task properties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Transformation property overrides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Reusable vs. non-reusable Sessions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Session partitions</a:t>
            </a:r>
            <a:endParaRPr/>
          </a:p>
        </p:txBody>
      </p:sp>
      <p:pic>
        <p:nvPicPr>
          <p:cNvPr id="1564" name="Google Shape;1564;p123"/>
          <p:cNvPicPr preferRelativeResize="0"/>
          <p:nvPr/>
        </p:nvPicPr>
        <p:blipFill rotWithShape="1">
          <a:blip r:embed="rId3">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9" name="Shape 1569"/>
        <p:cNvGrpSpPr/>
        <p:nvPr/>
      </p:nvGrpSpPr>
      <p:grpSpPr>
        <a:xfrm>
          <a:off x="0" y="0"/>
          <a:ext cx="0" cy="0"/>
          <a:chOff x="0" y="0"/>
          <a:chExt cx="0" cy="0"/>
        </a:xfrm>
      </p:grpSpPr>
      <p:sp>
        <p:nvSpPr>
          <p:cNvPr id="1570" name="Google Shape;1570;p124"/>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71" name="Google Shape;1571;p12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a:t>
            </a:r>
            <a:endParaRPr/>
          </a:p>
        </p:txBody>
      </p:sp>
      <p:sp>
        <p:nvSpPr>
          <p:cNvPr id="1572" name="Google Shape;1572;p124"/>
          <p:cNvSpPr txBox="1"/>
          <p:nvPr/>
        </p:nvSpPr>
        <p:spPr>
          <a:xfrm>
            <a:off x="381000" y="1066800"/>
            <a:ext cx="8153400" cy="1752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Integration Service instructs to runs the logic of ONE specific Mapping</a:t>
            </a:r>
            <a:endParaRPr/>
          </a:p>
          <a:p>
            <a:pPr indent="-285750" lvl="1" marL="74295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e.g. - source and target data location specifications, memory allocation, optional Mapping overrides, scheduling, processing and load instructions </a:t>
            </a:r>
            <a:endParaRPr/>
          </a:p>
        </p:txBody>
      </p:sp>
      <p:sp>
        <p:nvSpPr>
          <p:cNvPr id="1573" name="Google Shape;1573;p124"/>
          <p:cNvSpPr txBox="1"/>
          <p:nvPr/>
        </p:nvSpPr>
        <p:spPr>
          <a:xfrm>
            <a:off x="457200" y="2895600"/>
            <a:ext cx="2743200" cy="2743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Becomes a component of a Workflow (or Worklet)</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If configured in the Task Developer,       the Session Task is reusable (optional)</a:t>
            </a:r>
            <a:endParaRPr/>
          </a:p>
        </p:txBody>
      </p:sp>
      <p:pic>
        <p:nvPicPr>
          <p:cNvPr id="1574" name="Google Shape;1574;p124"/>
          <p:cNvPicPr preferRelativeResize="0"/>
          <p:nvPr>
            <p:ph idx="4294967295" type="body"/>
          </p:nvPr>
        </p:nvPicPr>
        <p:blipFill rotWithShape="1">
          <a:blip r:embed="rId3">
            <a:alphaModFix/>
          </a:blip>
          <a:srcRect b="0" l="0" r="0" t="0"/>
          <a:stretch/>
        </p:blipFill>
        <p:spPr>
          <a:xfrm>
            <a:off x="3352800" y="2819400"/>
            <a:ext cx="5486400" cy="3429000"/>
          </a:xfrm>
          <a:prstGeom prst="rect">
            <a:avLst/>
          </a:prstGeom>
          <a:noFill/>
          <a:ln>
            <a:noFill/>
          </a:ln>
        </p:spPr>
      </p:pic>
      <p:pic>
        <p:nvPicPr>
          <p:cNvPr id="1575" name="Google Shape;1575;p124"/>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0" name="Shape 1580"/>
        <p:cNvGrpSpPr/>
        <p:nvPr/>
      </p:nvGrpSpPr>
      <p:grpSpPr>
        <a:xfrm>
          <a:off x="0" y="0"/>
          <a:ext cx="0" cy="0"/>
          <a:chOff x="0" y="0"/>
          <a:chExt cx="0" cy="0"/>
        </a:xfrm>
      </p:grpSpPr>
      <p:sp>
        <p:nvSpPr>
          <p:cNvPr id="1581" name="Google Shape;1581;p125"/>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582" name="Google Shape;1582;p125"/>
          <p:cNvPicPr preferRelativeResize="0"/>
          <p:nvPr/>
        </p:nvPicPr>
        <p:blipFill rotWithShape="1">
          <a:blip r:embed="rId3">
            <a:alphaModFix/>
          </a:blip>
          <a:srcRect b="0" l="0" r="0" t="0"/>
          <a:stretch/>
        </p:blipFill>
        <p:spPr>
          <a:xfrm>
            <a:off x="5410200" y="4038600"/>
            <a:ext cx="2819400" cy="1290637"/>
          </a:xfrm>
          <a:prstGeom prst="rect">
            <a:avLst/>
          </a:prstGeom>
          <a:noFill/>
          <a:ln>
            <a:noFill/>
          </a:ln>
        </p:spPr>
      </p:pic>
      <p:pic>
        <p:nvPicPr>
          <p:cNvPr id="1583" name="Google Shape;1583;p125"/>
          <p:cNvPicPr preferRelativeResize="0"/>
          <p:nvPr/>
        </p:nvPicPr>
        <p:blipFill rotWithShape="1">
          <a:blip r:embed="rId4">
            <a:alphaModFix/>
          </a:blip>
          <a:srcRect b="0" l="0" r="0" t="0"/>
          <a:stretch/>
        </p:blipFill>
        <p:spPr>
          <a:xfrm>
            <a:off x="228600" y="4495800"/>
            <a:ext cx="4724400" cy="533400"/>
          </a:xfrm>
          <a:prstGeom prst="rect">
            <a:avLst/>
          </a:prstGeom>
          <a:noFill/>
          <a:ln>
            <a:noFill/>
          </a:ln>
        </p:spPr>
      </p:pic>
      <p:sp>
        <p:nvSpPr>
          <p:cNvPr id="1584" name="Google Shape;1584;p125"/>
          <p:cNvSpPr/>
          <p:nvPr/>
        </p:nvSpPr>
        <p:spPr>
          <a:xfrm>
            <a:off x="3505200" y="4495800"/>
            <a:ext cx="533400" cy="533400"/>
          </a:xfrm>
          <a:prstGeom prst="ellipse">
            <a:avLst/>
          </a:prstGeom>
          <a:noFill/>
          <a:ln cap="flat" cmpd="sng" w="28575">
            <a:solidFill>
              <a:srgbClr val="FF6600"/>
            </a:solidFill>
            <a:prstDash val="solid"/>
            <a:miter lim="8000"/>
            <a:headEnd len="sm" w="sm" type="none"/>
            <a:tailEnd len="sm" w="sm" type="none"/>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85" name="Google Shape;1585;p12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a:t>
            </a:r>
            <a:endParaRPr/>
          </a:p>
        </p:txBody>
      </p:sp>
      <p:sp>
        <p:nvSpPr>
          <p:cNvPr id="1586" name="Google Shape;1586;p125"/>
          <p:cNvSpPr txBox="1"/>
          <p:nvPr>
            <p:ph idx="4294967295" type="body"/>
          </p:nvPr>
        </p:nvSpPr>
        <p:spPr>
          <a:xfrm>
            <a:off x="457200" y="1042987"/>
            <a:ext cx="8256587" cy="26146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Created to execute the logic of a mapping (one mapping only)</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Session Tasks can be created in the Task Developer (reusable) or Workflow Developer (Workflow-specific)</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Steps to create a Session Task</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Select the Session button from the Task Toolbar or</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Select menu Tasks  -&gt; Create  </a:t>
            </a:r>
            <a:endParaRPr/>
          </a:p>
        </p:txBody>
      </p:sp>
      <p:sp>
        <p:nvSpPr>
          <p:cNvPr id="1587" name="Google Shape;1587;p125"/>
          <p:cNvSpPr txBox="1"/>
          <p:nvPr/>
        </p:nvSpPr>
        <p:spPr>
          <a:xfrm>
            <a:off x="2438400" y="5410200"/>
            <a:ext cx="2074862" cy="3048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accent1"/>
              </a:buClr>
              <a:buFont typeface="Arial"/>
              <a:buNone/>
            </a:pPr>
            <a:r>
              <a:rPr b="1" i="0" lang="en-US" sz="1400" u="none" cap="none" strike="noStrike">
                <a:solidFill>
                  <a:schemeClr val="accent1"/>
                </a:solidFill>
                <a:latin typeface="Arial"/>
                <a:ea typeface="Arial"/>
                <a:cs typeface="Arial"/>
                <a:sym typeface="Arial"/>
              </a:rPr>
              <a:t>Session Task Bar Icon</a:t>
            </a:r>
            <a:endParaRPr/>
          </a:p>
        </p:txBody>
      </p:sp>
      <p:cxnSp>
        <p:nvCxnSpPr>
          <p:cNvPr id="1588" name="Google Shape;1588;p125"/>
          <p:cNvCxnSpPr/>
          <p:nvPr/>
        </p:nvCxnSpPr>
        <p:spPr>
          <a:xfrm rot="10800000">
            <a:off x="3733800" y="5029200"/>
            <a:ext cx="0" cy="381000"/>
          </a:xfrm>
          <a:prstGeom prst="straightConnector1">
            <a:avLst/>
          </a:prstGeom>
          <a:noFill/>
          <a:ln cap="flat" cmpd="sng" w="28575">
            <a:solidFill>
              <a:srgbClr val="FF6600"/>
            </a:solidFill>
            <a:prstDash val="solid"/>
            <a:miter lim="8000"/>
            <a:headEnd len="sm" w="sm" type="none"/>
            <a:tailEnd len="med" w="med" type="triangle"/>
          </a:ln>
        </p:spPr>
      </p:cxnSp>
      <p:sp>
        <p:nvSpPr>
          <p:cNvPr id="1589" name="Google Shape;1589;p125"/>
          <p:cNvSpPr/>
          <p:nvPr/>
        </p:nvSpPr>
        <p:spPr>
          <a:xfrm>
            <a:off x="5791200" y="4267200"/>
            <a:ext cx="914400" cy="228600"/>
          </a:xfrm>
          <a:prstGeom prst="ellipse">
            <a:avLst/>
          </a:prstGeom>
          <a:noFill/>
          <a:ln cap="flat" cmpd="sng" w="28575">
            <a:solidFill>
              <a:srgbClr val="FF6600"/>
            </a:solidFill>
            <a:prstDash val="solid"/>
            <a:miter lim="8000"/>
            <a:headEnd len="sm" w="sm" type="none"/>
            <a:tailEnd len="sm" w="sm" type="none"/>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590" name="Google Shape;1590;p125"/>
          <p:cNvPicPr preferRelativeResize="0"/>
          <p:nvPr/>
        </p:nvPicPr>
        <p:blipFill rotWithShape="1">
          <a:blip r:embed="rId5">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5" name="Shape 1595"/>
        <p:cNvGrpSpPr/>
        <p:nvPr/>
      </p:nvGrpSpPr>
      <p:grpSpPr>
        <a:xfrm>
          <a:off x="0" y="0"/>
          <a:ext cx="0" cy="0"/>
          <a:chOff x="0" y="0"/>
          <a:chExt cx="0" cy="0"/>
        </a:xfrm>
      </p:grpSpPr>
      <p:sp>
        <p:nvSpPr>
          <p:cNvPr id="1596" name="Google Shape;1596;p126"/>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597" name="Google Shape;1597;p12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General</a:t>
            </a:r>
            <a:endParaRPr/>
          </a:p>
        </p:txBody>
      </p:sp>
      <p:pic>
        <p:nvPicPr>
          <p:cNvPr id="1598" name="Google Shape;1598;p126"/>
          <p:cNvPicPr preferRelativeResize="0"/>
          <p:nvPr>
            <p:ph idx="4294967295" type="body"/>
          </p:nvPr>
        </p:nvPicPr>
        <p:blipFill rotWithShape="1">
          <a:blip r:embed="rId3">
            <a:alphaModFix/>
          </a:blip>
          <a:srcRect b="0" l="0" r="0" t="0"/>
          <a:stretch/>
        </p:blipFill>
        <p:spPr>
          <a:xfrm>
            <a:off x="1066800" y="1295400"/>
            <a:ext cx="7010400" cy="4672012"/>
          </a:xfrm>
          <a:prstGeom prst="rect">
            <a:avLst/>
          </a:prstGeom>
          <a:noFill/>
          <a:ln>
            <a:noFill/>
          </a:ln>
        </p:spPr>
      </p:pic>
      <p:pic>
        <p:nvPicPr>
          <p:cNvPr id="1599" name="Google Shape;1599;p126"/>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4" name="Shape 1604"/>
        <p:cNvGrpSpPr/>
        <p:nvPr/>
      </p:nvGrpSpPr>
      <p:grpSpPr>
        <a:xfrm>
          <a:off x="0" y="0"/>
          <a:ext cx="0" cy="0"/>
          <a:chOff x="0" y="0"/>
          <a:chExt cx="0" cy="0"/>
        </a:xfrm>
      </p:grpSpPr>
      <p:sp>
        <p:nvSpPr>
          <p:cNvPr id="1605" name="Google Shape;1605;p127"/>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606" name="Google Shape;1606;p127"/>
          <p:cNvPicPr preferRelativeResize="0"/>
          <p:nvPr>
            <p:ph idx="4294967295" type="body"/>
          </p:nvPr>
        </p:nvPicPr>
        <p:blipFill rotWithShape="1">
          <a:blip r:embed="rId3">
            <a:alphaModFix/>
          </a:blip>
          <a:srcRect b="0" l="0" r="0" t="0"/>
          <a:stretch/>
        </p:blipFill>
        <p:spPr>
          <a:xfrm>
            <a:off x="457200" y="1219200"/>
            <a:ext cx="8293100" cy="4953000"/>
          </a:xfrm>
          <a:prstGeom prst="rect">
            <a:avLst/>
          </a:prstGeom>
          <a:noFill/>
          <a:ln>
            <a:noFill/>
          </a:ln>
        </p:spPr>
      </p:pic>
      <p:sp>
        <p:nvSpPr>
          <p:cNvPr id="1607" name="Google Shape;1607;p12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Properties</a:t>
            </a:r>
            <a:endParaRPr/>
          </a:p>
        </p:txBody>
      </p:sp>
      <p:sp>
        <p:nvSpPr>
          <p:cNvPr id="1608" name="Google Shape;1608;p127"/>
          <p:cNvSpPr/>
          <p:nvPr/>
        </p:nvSpPr>
        <p:spPr>
          <a:xfrm>
            <a:off x="685800" y="2133600"/>
            <a:ext cx="1600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09" name="Google Shape;1609;p127"/>
          <p:cNvSpPr/>
          <p:nvPr/>
        </p:nvSpPr>
        <p:spPr>
          <a:xfrm>
            <a:off x="762000" y="4495800"/>
            <a:ext cx="12192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610" name="Google Shape;1610;p127"/>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5" name="Shape 1615"/>
        <p:cNvGrpSpPr/>
        <p:nvPr/>
      </p:nvGrpSpPr>
      <p:grpSpPr>
        <a:xfrm>
          <a:off x="0" y="0"/>
          <a:ext cx="0" cy="0"/>
          <a:chOff x="0" y="0"/>
          <a:chExt cx="0" cy="0"/>
        </a:xfrm>
      </p:grpSpPr>
      <p:sp>
        <p:nvSpPr>
          <p:cNvPr id="1616" name="Google Shape;1616;p128"/>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17" name="Google Shape;1617;p12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Config Object</a:t>
            </a:r>
            <a:endParaRPr/>
          </a:p>
        </p:txBody>
      </p:sp>
      <p:sp>
        <p:nvSpPr>
          <p:cNvPr id="1618" name="Google Shape;1618;p128"/>
          <p:cNvSpPr/>
          <p:nvPr/>
        </p:nvSpPr>
        <p:spPr>
          <a:xfrm>
            <a:off x="1447800" y="2819400"/>
            <a:ext cx="609600" cy="3048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19" name="Google Shape;1619;p128"/>
          <p:cNvSpPr/>
          <p:nvPr/>
        </p:nvSpPr>
        <p:spPr>
          <a:xfrm>
            <a:off x="1371600" y="2819400"/>
            <a:ext cx="762000" cy="3810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20" name="Google Shape;1620;p128"/>
          <p:cNvSpPr/>
          <p:nvPr/>
        </p:nvSpPr>
        <p:spPr>
          <a:xfrm>
            <a:off x="1066800" y="2667000"/>
            <a:ext cx="2133600" cy="13716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21" name="Google Shape;1621;p128"/>
          <p:cNvSpPr/>
          <p:nvPr/>
        </p:nvSpPr>
        <p:spPr>
          <a:xfrm>
            <a:off x="1066800" y="2057400"/>
            <a:ext cx="2133600" cy="5334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622" name="Google Shape;1622;p128"/>
          <p:cNvPicPr preferRelativeResize="0"/>
          <p:nvPr>
            <p:ph idx="4294967295" type="body"/>
          </p:nvPr>
        </p:nvPicPr>
        <p:blipFill rotWithShape="1">
          <a:blip r:embed="rId3">
            <a:alphaModFix/>
          </a:blip>
          <a:srcRect b="0" l="0" r="0" t="0"/>
          <a:stretch/>
        </p:blipFill>
        <p:spPr>
          <a:xfrm>
            <a:off x="381000" y="1219200"/>
            <a:ext cx="8293100" cy="4800600"/>
          </a:xfrm>
          <a:prstGeom prst="rect">
            <a:avLst/>
          </a:prstGeom>
          <a:noFill/>
          <a:ln>
            <a:noFill/>
          </a:ln>
        </p:spPr>
      </p:pic>
      <p:pic>
        <p:nvPicPr>
          <p:cNvPr id="1623" name="Google Shape;1623;p128"/>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8" name="Shape 1628"/>
        <p:cNvGrpSpPr/>
        <p:nvPr/>
      </p:nvGrpSpPr>
      <p:grpSpPr>
        <a:xfrm>
          <a:off x="0" y="0"/>
          <a:ext cx="0" cy="0"/>
          <a:chOff x="0" y="0"/>
          <a:chExt cx="0" cy="0"/>
        </a:xfrm>
      </p:grpSpPr>
      <p:sp>
        <p:nvSpPr>
          <p:cNvPr id="1629" name="Google Shape;1629;p129"/>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30" name="Google Shape;1630;p12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Sources</a:t>
            </a:r>
            <a:endParaRPr/>
          </a:p>
        </p:txBody>
      </p:sp>
      <p:pic>
        <p:nvPicPr>
          <p:cNvPr id="1631" name="Google Shape;1631;p129"/>
          <p:cNvPicPr preferRelativeResize="0"/>
          <p:nvPr>
            <p:ph idx="4294967295" type="body"/>
          </p:nvPr>
        </p:nvPicPr>
        <p:blipFill rotWithShape="1">
          <a:blip r:embed="rId3">
            <a:alphaModFix/>
          </a:blip>
          <a:srcRect b="0" l="0" r="0" t="0"/>
          <a:stretch/>
        </p:blipFill>
        <p:spPr>
          <a:xfrm>
            <a:off x="381000" y="1143000"/>
            <a:ext cx="8293100" cy="4953000"/>
          </a:xfrm>
          <a:prstGeom prst="rect">
            <a:avLst/>
          </a:prstGeom>
          <a:noFill/>
          <a:ln>
            <a:noFill/>
          </a:ln>
        </p:spPr>
      </p:pic>
      <p:pic>
        <p:nvPicPr>
          <p:cNvPr id="1632" name="Google Shape;1632;p129"/>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7" name="Shape 1637"/>
        <p:cNvGrpSpPr/>
        <p:nvPr/>
      </p:nvGrpSpPr>
      <p:grpSpPr>
        <a:xfrm>
          <a:off x="0" y="0"/>
          <a:ext cx="0" cy="0"/>
          <a:chOff x="0" y="0"/>
          <a:chExt cx="0" cy="0"/>
        </a:xfrm>
      </p:grpSpPr>
      <p:sp>
        <p:nvSpPr>
          <p:cNvPr id="1638" name="Google Shape;1638;p130"/>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39" name="Google Shape;1639;p13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Targets</a:t>
            </a:r>
            <a:endParaRPr/>
          </a:p>
        </p:txBody>
      </p:sp>
      <p:pic>
        <p:nvPicPr>
          <p:cNvPr id="1640" name="Google Shape;1640;p130"/>
          <p:cNvPicPr preferRelativeResize="0"/>
          <p:nvPr>
            <p:ph idx="4294967295" type="body"/>
          </p:nvPr>
        </p:nvPicPr>
        <p:blipFill rotWithShape="1">
          <a:blip r:embed="rId3">
            <a:alphaModFix/>
          </a:blip>
          <a:srcRect b="0" l="0" r="0" t="0"/>
          <a:stretch/>
        </p:blipFill>
        <p:spPr>
          <a:xfrm>
            <a:off x="381000" y="1219200"/>
            <a:ext cx="8494712" cy="4876800"/>
          </a:xfrm>
          <a:prstGeom prst="rect">
            <a:avLst/>
          </a:prstGeom>
          <a:noFill/>
          <a:ln>
            <a:noFill/>
          </a:ln>
        </p:spPr>
      </p:pic>
      <p:pic>
        <p:nvPicPr>
          <p:cNvPr id="1641" name="Google Shape;1641;p130"/>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23"/>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9" name="Google Shape;169;p2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Repository Service</a:t>
            </a:r>
            <a:endParaRPr/>
          </a:p>
        </p:txBody>
      </p:sp>
      <p:sp>
        <p:nvSpPr>
          <p:cNvPr id="170" name="Google Shape;170;p23"/>
          <p:cNvSpPr txBox="1"/>
          <p:nvPr>
            <p:ph idx="4294967295" type="body"/>
          </p:nvPr>
        </p:nvSpPr>
        <p:spPr>
          <a:xfrm>
            <a:off x="457200" y="1219200"/>
            <a:ext cx="8293100" cy="4724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 Repository Service process is a multi-threaded process that fetches, inserts and updates metadata in the repository</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Manages connections to the Repository from client applications and Integration Service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Maintains object consistency by controlling object locking</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Each Repository Service manages a single repository database. However multiple repositories can be connected and managed using repository domain</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It can run on multiple machines or nodes in the domain. Each instance is called a Repository Service process</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6" name="Shape 1646"/>
        <p:cNvGrpSpPr/>
        <p:nvPr/>
      </p:nvGrpSpPr>
      <p:grpSpPr>
        <a:xfrm>
          <a:off x="0" y="0"/>
          <a:ext cx="0" cy="0"/>
          <a:chOff x="0" y="0"/>
          <a:chExt cx="0" cy="0"/>
        </a:xfrm>
      </p:grpSpPr>
      <p:sp>
        <p:nvSpPr>
          <p:cNvPr id="1647" name="Google Shape;1647;p131"/>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48" name="Google Shape;1648;p13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Transformations</a:t>
            </a:r>
            <a:endParaRPr/>
          </a:p>
        </p:txBody>
      </p:sp>
      <p:sp>
        <p:nvSpPr>
          <p:cNvPr id="1649" name="Google Shape;1649;p131"/>
          <p:cNvSpPr txBox="1"/>
          <p:nvPr/>
        </p:nvSpPr>
        <p:spPr>
          <a:xfrm>
            <a:off x="228600" y="1447800"/>
            <a:ext cx="2514600" cy="2133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Allows overrides of some transformation properties</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Does not change the properties in the Mapping</a:t>
            </a:r>
            <a:endParaRPr/>
          </a:p>
        </p:txBody>
      </p:sp>
      <p:pic>
        <p:nvPicPr>
          <p:cNvPr id="1650" name="Google Shape;1650;p131"/>
          <p:cNvPicPr preferRelativeResize="0"/>
          <p:nvPr>
            <p:ph idx="4294967295" type="body"/>
          </p:nvPr>
        </p:nvPicPr>
        <p:blipFill rotWithShape="1">
          <a:blip r:embed="rId3">
            <a:alphaModFix/>
          </a:blip>
          <a:srcRect b="0" l="0" r="0" t="0"/>
          <a:stretch/>
        </p:blipFill>
        <p:spPr>
          <a:xfrm>
            <a:off x="2819400" y="1219200"/>
            <a:ext cx="5943600" cy="4876800"/>
          </a:xfrm>
          <a:prstGeom prst="rect">
            <a:avLst/>
          </a:prstGeom>
          <a:noFill/>
          <a:ln>
            <a:noFill/>
          </a:ln>
        </p:spPr>
      </p:pic>
      <p:pic>
        <p:nvPicPr>
          <p:cNvPr id="1651" name="Google Shape;1651;p131"/>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6" name="Shape 1656"/>
        <p:cNvGrpSpPr/>
        <p:nvPr/>
      </p:nvGrpSpPr>
      <p:grpSpPr>
        <a:xfrm>
          <a:off x="0" y="0"/>
          <a:ext cx="0" cy="0"/>
          <a:chOff x="0" y="0"/>
          <a:chExt cx="0" cy="0"/>
        </a:xfrm>
      </p:grpSpPr>
      <p:sp>
        <p:nvSpPr>
          <p:cNvPr id="1657" name="Google Shape;1657;p132"/>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58" name="Google Shape;1658;p13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Partitions</a:t>
            </a:r>
            <a:endParaRPr/>
          </a:p>
        </p:txBody>
      </p:sp>
      <p:cxnSp>
        <p:nvCxnSpPr>
          <p:cNvPr id="1659" name="Google Shape;1659;p132"/>
          <p:cNvCxnSpPr/>
          <p:nvPr/>
        </p:nvCxnSpPr>
        <p:spPr>
          <a:xfrm>
            <a:off x="1219200" y="3352800"/>
            <a:ext cx="0" cy="0"/>
          </a:xfrm>
          <a:prstGeom prst="straightConnector1">
            <a:avLst/>
          </a:prstGeom>
          <a:noFill/>
          <a:ln>
            <a:noFill/>
          </a:ln>
        </p:spPr>
      </p:cxnSp>
      <p:pic>
        <p:nvPicPr>
          <p:cNvPr id="1660" name="Google Shape;1660;p132"/>
          <p:cNvPicPr preferRelativeResize="0"/>
          <p:nvPr>
            <p:ph idx="4294967295" type="body"/>
          </p:nvPr>
        </p:nvPicPr>
        <p:blipFill rotWithShape="1">
          <a:blip r:embed="rId3">
            <a:alphaModFix/>
          </a:blip>
          <a:srcRect b="0" l="0" r="0" t="0"/>
          <a:stretch/>
        </p:blipFill>
        <p:spPr>
          <a:xfrm>
            <a:off x="381000" y="1143000"/>
            <a:ext cx="8458200" cy="4953000"/>
          </a:xfrm>
          <a:prstGeom prst="rect">
            <a:avLst/>
          </a:prstGeom>
          <a:noFill/>
          <a:ln>
            <a:noFill/>
          </a:ln>
        </p:spPr>
      </p:pic>
      <p:sp>
        <p:nvSpPr>
          <p:cNvPr id="1661" name="Google Shape;1661;p132"/>
          <p:cNvSpPr/>
          <p:nvPr/>
        </p:nvSpPr>
        <p:spPr>
          <a:xfrm>
            <a:off x="1524000" y="5181600"/>
            <a:ext cx="1143000" cy="5334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662" name="Google Shape;1662;p132"/>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7" name="Shape 1667"/>
        <p:cNvGrpSpPr/>
        <p:nvPr/>
      </p:nvGrpSpPr>
      <p:grpSpPr>
        <a:xfrm>
          <a:off x="0" y="0"/>
          <a:ext cx="0" cy="0"/>
          <a:chOff x="0" y="0"/>
          <a:chExt cx="0" cy="0"/>
        </a:xfrm>
      </p:grpSpPr>
      <p:sp>
        <p:nvSpPr>
          <p:cNvPr id="1668" name="Google Shape;1668;p133"/>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69" name="Google Shape;1669;p13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Command Task</a:t>
            </a:r>
            <a:endParaRPr/>
          </a:p>
        </p:txBody>
      </p:sp>
      <p:sp>
        <p:nvSpPr>
          <p:cNvPr id="1670" name="Google Shape;1670;p133"/>
          <p:cNvSpPr txBox="1"/>
          <p:nvPr>
            <p:ph idx="4294967295" type="body"/>
          </p:nvPr>
        </p:nvSpPr>
        <p:spPr>
          <a:xfrm>
            <a:off x="457200" y="1143000"/>
            <a:ext cx="8382000" cy="1752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Specify one (or more) Unix shell or DOS (NT, Win2000) commands to run at a specific point in the Workflow</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Becomes a component of a Workflow (or Worklet)</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If configured in the Task Developer, the Command Task is reusable (optional)</a:t>
            </a:r>
            <a:endParaRPr/>
          </a:p>
        </p:txBody>
      </p:sp>
      <p:sp>
        <p:nvSpPr>
          <p:cNvPr id="1671" name="Google Shape;1671;p133"/>
          <p:cNvSpPr txBox="1"/>
          <p:nvPr/>
        </p:nvSpPr>
        <p:spPr>
          <a:xfrm>
            <a:off x="685800" y="5969000"/>
            <a:ext cx="6781800" cy="431800"/>
          </a:xfrm>
          <a:prstGeom prst="rect">
            <a:avLst/>
          </a:prstGeom>
          <a:noFill/>
          <a:ln cap="flat" cmpd="sng" w="19050">
            <a:solidFill>
              <a:srgbClr val="FF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Commands can also be referenced in a Session through the Session “Components” tab as Pre- or Post-Session commands</a:t>
            </a:r>
            <a:endParaRPr/>
          </a:p>
        </p:txBody>
      </p:sp>
      <p:pic>
        <p:nvPicPr>
          <p:cNvPr id="1672" name="Google Shape;1672;p133"/>
          <p:cNvPicPr preferRelativeResize="0"/>
          <p:nvPr/>
        </p:nvPicPr>
        <p:blipFill rotWithShape="1">
          <a:blip r:embed="rId3">
            <a:alphaModFix/>
          </a:blip>
          <a:srcRect b="0" l="0" r="0" t="0"/>
          <a:stretch/>
        </p:blipFill>
        <p:spPr>
          <a:xfrm>
            <a:off x="685800" y="3048000"/>
            <a:ext cx="7875587" cy="2814637"/>
          </a:xfrm>
          <a:prstGeom prst="rect">
            <a:avLst/>
          </a:prstGeom>
          <a:noFill/>
          <a:ln>
            <a:noFill/>
          </a:ln>
        </p:spPr>
      </p:pic>
      <p:sp>
        <p:nvSpPr>
          <p:cNvPr id="1673" name="Google Shape;1673;p133"/>
          <p:cNvSpPr/>
          <p:nvPr/>
        </p:nvSpPr>
        <p:spPr>
          <a:xfrm>
            <a:off x="7772400" y="3124200"/>
            <a:ext cx="304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674" name="Google Shape;1674;p133"/>
          <p:cNvPicPr preferRelativeResize="0"/>
          <p:nvPr/>
        </p:nvPicPr>
        <p:blipFill rotWithShape="1">
          <a:blip r:embed="rId4">
            <a:alphaModFix/>
          </a:blip>
          <a:srcRect b="27250" l="12417" r="24836" t="2676"/>
          <a:stretch/>
        </p:blipFill>
        <p:spPr>
          <a:xfrm>
            <a:off x="7905750" y="57150"/>
            <a:ext cx="838200" cy="7620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9" name="Shape 1679"/>
        <p:cNvGrpSpPr/>
        <p:nvPr/>
      </p:nvGrpSpPr>
      <p:grpSpPr>
        <a:xfrm>
          <a:off x="0" y="0"/>
          <a:ext cx="0" cy="0"/>
          <a:chOff x="0" y="0"/>
          <a:chExt cx="0" cy="0"/>
        </a:xfrm>
      </p:grpSpPr>
      <p:sp>
        <p:nvSpPr>
          <p:cNvPr id="1680" name="Google Shape;1680;p134"/>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81" name="Google Shape;1681;p13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Command Task </a:t>
            </a:r>
            <a:endParaRPr/>
          </a:p>
        </p:txBody>
      </p:sp>
      <p:pic>
        <p:nvPicPr>
          <p:cNvPr id="1682" name="Google Shape;1682;p134"/>
          <p:cNvPicPr preferRelativeResize="0"/>
          <p:nvPr>
            <p:ph idx="4294967295" type="body"/>
          </p:nvPr>
        </p:nvPicPr>
        <p:blipFill rotWithShape="1">
          <a:blip r:embed="rId3">
            <a:alphaModFix/>
          </a:blip>
          <a:srcRect b="0" l="0" r="0" t="0"/>
          <a:stretch/>
        </p:blipFill>
        <p:spPr>
          <a:xfrm>
            <a:off x="228600" y="1371600"/>
            <a:ext cx="4070350" cy="2362200"/>
          </a:xfrm>
          <a:prstGeom prst="rect">
            <a:avLst/>
          </a:prstGeom>
          <a:noFill/>
          <a:ln>
            <a:noFill/>
          </a:ln>
        </p:spPr>
      </p:pic>
      <p:pic>
        <p:nvPicPr>
          <p:cNvPr id="1683" name="Google Shape;1683;p134"/>
          <p:cNvPicPr preferRelativeResize="0"/>
          <p:nvPr>
            <p:ph idx="4294967295" type="body"/>
          </p:nvPr>
        </p:nvPicPr>
        <p:blipFill rotWithShape="1">
          <a:blip r:embed="rId4">
            <a:alphaModFix/>
          </a:blip>
          <a:srcRect b="0" l="0" r="0" t="0"/>
          <a:stretch/>
        </p:blipFill>
        <p:spPr>
          <a:xfrm>
            <a:off x="1981200" y="2286000"/>
            <a:ext cx="3810000" cy="3109912"/>
          </a:xfrm>
          <a:prstGeom prst="rect">
            <a:avLst/>
          </a:prstGeom>
          <a:noFill/>
          <a:ln>
            <a:noFill/>
          </a:ln>
        </p:spPr>
      </p:pic>
      <p:pic>
        <p:nvPicPr>
          <p:cNvPr id="1684" name="Google Shape;1684;p134"/>
          <p:cNvPicPr preferRelativeResize="0"/>
          <p:nvPr>
            <p:ph idx="4294967295" type="body"/>
          </p:nvPr>
        </p:nvPicPr>
        <p:blipFill rotWithShape="1">
          <a:blip r:embed="rId5">
            <a:alphaModFix/>
          </a:blip>
          <a:srcRect b="0" l="0" r="0" t="0"/>
          <a:stretch/>
        </p:blipFill>
        <p:spPr>
          <a:xfrm>
            <a:off x="4114800" y="3505200"/>
            <a:ext cx="3886200" cy="2895600"/>
          </a:xfrm>
          <a:prstGeom prst="rect">
            <a:avLst/>
          </a:prstGeom>
          <a:noFill/>
          <a:ln>
            <a:noFill/>
          </a:ln>
        </p:spPr>
      </p:pic>
      <p:sp>
        <p:nvSpPr>
          <p:cNvPr id="1685" name="Google Shape;1685;p134"/>
          <p:cNvSpPr/>
          <p:nvPr/>
        </p:nvSpPr>
        <p:spPr>
          <a:xfrm>
            <a:off x="228600" y="1524000"/>
            <a:ext cx="5334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86" name="Google Shape;1686;p134"/>
          <p:cNvSpPr/>
          <p:nvPr/>
        </p:nvSpPr>
        <p:spPr>
          <a:xfrm>
            <a:off x="2209800" y="2438400"/>
            <a:ext cx="685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87" name="Google Shape;1687;p134"/>
          <p:cNvSpPr/>
          <p:nvPr/>
        </p:nvSpPr>
        <p:spPr>
          <a:xfrm>
            <a:off x="4953000" y="36576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688" name="Google Shape;1688;p134"/>
          <p:cNvPicPr preferRelativeResize="0"/>
          <p:nvPr/>
        </p:nvPicPr>
        <p:blipFill rotWithShape="1">
          <a:blip r:embed="rId6">
            <a:alphaModFix/>
          </a:blip>
          <a:srcRect b="27250" l="12417" r="24836" t="2676"/>
          <a:stretch/>
        </p:blipFill>
        <p:spPr>
          <a:xfrm>
            <a:off x="7905750" y="57150"/>
            <a:ext cx="838200" cy="7620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2" name="Shape 1692"/>
        <p:cNvGrpSpPr/>
        <p:nvPr/>
      </p:nvGrpSpPr>
      <p:grpSpPr>
        <a:xfrm>
          <a:off x="0" y="0"/>
          <a:ext cx="0" cy="0"/>
          <a:chOff x="0" y="0"/>
          <a:chExt cx="0" cy="0"/>
        </a:xfrm>
      </p:grpSpPr>
      <p:sp>
        <p:nvSpPr>
          <p:cNvPr id="1693" name="Google Shape;1693;p135"/>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694" name="Google Shape;1694;p13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Email Task</a:t>
            </a:r>
            <a:endParaRPr/>
          </a:p>
        </p:txBody>
      </p:sp>
      <p:sp>
        <p:nvSpPr>
          <p:cNvPr id="1695" name="Google Shape;1695;p135"/>
          <p:cNvSpPr txBox="1"/>
          <p:nvPr>
            <p:ph idx="4294967295" type="body"/>
          </p:nvPr>
        </p:nvSpPr>
        <p:spPr>
          <a:xfrm>
            <a:off x="469900" y="1143000"/>
            <a:ext cx="8293100" cy="2205037"/>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Sends email during a workflow</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Becomes a component of a Workflow (or Worklet)</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If configured in the Task Developer, the Email Task is reusable (optional)</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Email can be also sent  by using post-session email option and suspension email options of the session. (Non-reusable)</a:t>
            </a:r>
            <a:endParaRPr/>
          </a:p>
        </p:txBody>
      </p:sp>
      <p:pic>
        <p:nvPicPr>
          <p:cNvPr id="1696" name="Google Shape;1696;p135"/>
          <p:cNvPicPr preferRelativeResize="0"/>
          <p:nvPr/>
        </p:nvPicPr>
        <p:blipFill rotWithShape="1">
          <a:blip r:embed="rId3">
            <a:alphaModFix/>
          </a:blip>
          <a:srcRect b="52037" l="0" r="0" t="0"/>
          <a:stretch/>
        </p:blipFill>
        <p:spPr>
          <a:xfrm>
            <a:off x="304800" y="3657600"/>
            <a:ext cx="8293100" cy="2128837"/>
          </a:xfrm>
          <a:prstGeom prst="rect">
            <a:avLst/>
          </a:prstGeom>
          <a:noFill/>
          <a:ln>
            <a:noFill/>
          </a:ln>
        </p:spPr>
      </p:pic>
      <p:sp>
        <p:nvSpPr>
          <p:cNvPr id="1697" name="Google Shape;1697;p135"/>
          <p:cNvSpPr/>
          <p:nvPr/>
        </p:nvSpPr>
        <p:spPr>
          <a:xfrm>
            <a:off x="8001000" y="3886200"/>
            <a:ext cx="304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698" name="Google Shape;1698;p135"/>
          <p:cNvPicPr preferRelativeResize="0"/>
          <p:nvPr/>
        </p:nvPicPr>
        <p:blipFill rotWithShape="1">
          <a:blip r:embed="rId4">
            <a:alphaModFix/>
          </a:blip>
          <a:srcRect b="27250" l="12417" r="31111" t="2676"/>
          <a:stretch/>
        </p:blipFill>
        <p:spPr>
          <a:xfrm>
            <a:off x="7924800" y="109537"/>
            <a:ext cx="914400" cy="7620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2" name="Shape 1702"/>
        <p:cNvGrpSpPr/>
        <p:nvPr/>
      </p:nvGrpSpPr>
      <p:grpSpPr>
        <a:xfrm>
          <a:off x="0" y="0"/>
          <a:ext cx="0" cy="0"/>
          <a:chOff x="0" y="0"/>
          <a:chExt cx="0" cy="0"/>
        </a:xfrm>
      </p:grpSpPr>
      <p:sp>
        <p:nvSpPr>
          <p:cNvPr id="1703" name="Google Shape;1703;p136"/>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704" name="Google Shape;1704;p13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Email Task</a:t>
            </a:r>
            <a:endParaRPr/>
          </a:p>
        </p:txBody>
      </p:sp>
      <p:pic>
        <p:nvPicPr>
          <p:cNvPr id="1705" name="Google Shape;1705;p136"/>
          <p:cNvPicPr preferRelativeResize="0"/>
          <p:nvPr>
            <p:ph idx="4294967295" type="body"/>
          </p:nvPr>
        </p:nvPicPr>
        <p:blipFill rotWithShape="1">
          <a:blip r:embed="rId3">
            <a:alphaModFix/>
          </a:blip>
          <a:srcRect b="0" l="0" r="0" t="0"/>
          <a:stretch/>
        </p:blipFill>
        <p:spPr>
          <a:xfrm>
            <a:off x="457200" y="1447800"/>
            <a:ext cx="3962400" cy="3657600"/>
          </a:xfrm>
          <a:prstGeom prst="rect">
            <a:avLst/>
          </a:prstGeom>
          <a:noFill/>
          <a:ln>
            <a:noFill/>
          </a:ln>
        </p:spPr>
      </p:pic>
      <p:pic>
        <p:nvPicPr>
          <p:cNvPr id="1706" name="Google Shape;1706;p136"/>
          <p:cNvPicPr preferRelativeResize="0"/>
          <p:nvPr>
            <p:ph idx="4294967295" type="body"/>
          </p:nvPr>
        </p:nvPicPr>
        <p:blipFill rotWithShape="1">
          <a:blip r:embed="rId4">
            <a:alphaModFix/>
          </a:blip>
          <a:srcRect b="0" l="0" r="0" t="0"/>
          <a:stretch/>
        </p:blipFill>
        <p:spPr>
          <a:xfrm>
            <a:off x="3429000" y="2133600"/>
            <a:ext cx="5238750" cy="4276725"/>
          </a:xfrm>
          <a:prstGeom prst="rect">
            <a:avLst/>
          </a:prstGeom>
          <a:noFill/>
          <a:ln>
            <a:noFill/>
          </a:ln>
        </p:spPr>
      </p:pic>
      <p:sp>
        <p:nvSpPr>
          <p:cNvPr id="1707" name="Google Shape;1707;p136"/>
          <p:cNvSpPr/>
          <p:nvPr/>
        </p:nvSpPr>
        <p:spPr>
          <a:xfrm>
            <a:off x="457200" y="1752600"/>
            <a:ext cx="4572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08" name="Google Shape;1708;p136"/>
          <p:cNvSpPr/>
          <p:nvPr/>
        </p:nvSpPr>
        <p:spPr>
          <a:xfrm>
            <a:off x="3810000" y="2438400"/>
            <a:ext cx="990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709" name="Google Shape;1709;p136"/>
          <p:cNvPicPr preferRelativeResize="0"/>
          <p:nvPr/>
        </p:nvPicPr>
        <p:blipFill rotWithShape="1">
          <a:blip r:embed="rId5">
            <a:alphaModFix/>
          </a:blip>
          <a:srcRect b="27250" l="12417" r="31111" t="2676"/>
          <a:stretch/>
        </p:blipFill>
        <p:spPr>
          <a:xfrm>
            <a:off x="7924800" y="109537"/>
            <a:ext cx="914400" cy="7620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4" name="Shape 1714"/>
        <p:cNvGrpSpPr/>
        <p:nvPr/>
      </p:nvGrpSpPr>
      <p:grpSpPr>
        <a:xfrm>
          <a:off x="0" y="0"/>
          <a:ext cx="0" cy="0"/>
          <a:chOff x="0" y="0"/>
          <a:chExt cx="0" cy="0"/>
        </a:xfrm>
      </p:grpSpPr>
      <p:sp>
        <p:nvSpPr>
          <p:cNvPr id="1715" name="Google Shape;1715;p137"/>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716" name="Google Shape;1716;p137"/>
          <p:cNvPicPr preferRelativeResize="0"/>
          <p:nvPr/>
        </p:nvPicPr>
        <p:blipFill rotWithShape="1">
          <a:blip r:embed="rId3">
            <a:alphaModFix/>
          </a:blip>
          <a:srcRect b="55471" l="0" r="24330" t="0"/>
          <a:stretch/>
        </p:blipFill>
        <p:spPr>
          <a:xfrm>
            <a:off x="1524000" y="3505200"/>
            <a:ext cx="6275387" cy="1976437"/>
          </a:xfrm>
          <a:prstGeom prst="rect">
            <a:avLst/>
          </a:prstGeom>
          <a:noFill/>
          <a:ln>
            <a:noFill/>
          </a:ln>
        </p:spPr>
      </p:pic>
      <p:sp>
        <p:nvSpPr>
          <p:cNvPr id="1717" name="Google Shape;1717;p13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Structure</a:t>
            </a:r>
            <a:endParaRPr/>
          </a:p>
        </p:txBody>
      </p:sp>
      <p:sp>
        <p:nvSpPr>
          <p:cNvPr id="1718" name="Google Shape;1718;p137"/>
          <p:cNvSpPr txBox="1"/>
          <p:nvPr>
            <p:ph idx="4294967295" type="body"/>
          </p:nvPr>
        </p:nvSpPr>
        <p:spPr>
          <a:xfrm>
            <a:off x="582612" y="1143000"/>
            <a:ext cx="7875587" cy="2209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 Workflow is set of instructions for the Integration Service to perform data transformation and load</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Combines the logic of Session Tasks, other types of Tasks and Worklets </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 simplest Workflow is composed of a Start Task, a Link and one other Task</a:t>
            </a:r>
            <a:endParaRPr/>
          </a:p>
        </p:txBody>
      </p:sp>
      <p:sp>
        <p:nvSpPr>
          <p:cNvPr id="1719" name="Google Shape;1719;p137"/>
          <p:cNvSpPr txBox="1"/>
          <p:nvPr/>
        </p:nvSpPr>
        <p:spPr>
          <a:xfrm>
            <a:off x="381000" y="4572000"/>
            <a:ext cx="635000"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Start Task</a:t>
            </a:r>
            <a:endParaRPr/>
          </a:p>
        </p:txBody>
      </p:sp>
      <p:cxnSp>
        <p:nvCxnSpPr>
          <p:cNvPr id="1720" name="Google Shape;1720;p137"/>
          <p:cNvCxnSpPr/>
          <p:nvPr/>
        </p:nvCxnSpPr>
        <p:spPr>
          <a:xfrm>
            <a:off x="6096000" y="3505200"/>
            <a:ext cx="0" cy="1458912"/>
          </a:xfrm>
          <a:prstGeom prst="straightConnector1">
            <a:avLst/>
          </a:prstGeom>
          <a:noFill/>
          <a:ln cap="flat" cmpd="sng" w="28575">
            <a:solidFill>
              <a:srgbClr val="FF6600"/>
            </a:solidFill>
            <a:prstDash val="solid"/>
            <a:miter lim="8000"/>
            <a:headEnd len="sm" w="sm" type="none"/>
            <a:tailEnd len="med" w="med" type="triangle"/>
          </a:ln>
        </p:spPr>
      </p:cxnSp>
      <p:cxnSp>
        <p:nvCxnSpPr>
          <p:cNvPr id="1721" name="Google Shape;1721;p137"/>
          <p:cNvCxnSpPr/>
          <p:nvPr/>
        </p:nvCxnSpPr>
        <p:spPr>
          <a:xfrm>
            <a:off x="990600" y="4800600"/>
            <a:ext cx="4114800" cy="76200"/>
          </a:xfrm>
          <a:prstGeom prst="straightConnector1">
            <a:avLst/>
          </a:prstGeom>
          <a:noFill/>
          <a:ln cap="flat" cmpd="sng" w="28575">
            <a:solidFill>
              <a:srgbClr val="FF6600"/>
            </a:solidFill>
            <a:prstDash val="solid"/>
            <a:miter lim="8000"/>
            <a:headEnd len="sm" w="sm" type="none"/>
            <a:tailEnd len="med" w="med" type="triangle"/>
          </a:ln>
        </p:spPr>
      </p:cxnSp>
      <p:sp>
        <p:nvSpPr>
          <p:cNvPr id="1722" name="Google Shape;1722;p137"/>
          <p:cNvSpPr txBox="1"/>
          <p:nvPr/>
        </p:nvSpPr>
        <p:spPr>
          <a:xfrm>
            <a:off x="8034337" y="4600575"/>
            <a:ext cx="1109662"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Session Task</a:t>
            </a:r>
            <a:endParaRPr/>
          </a:p>
        </p:txBody>
      </p:sp>
      <p:sp>
        <p:nvSpPr>
          <p:cNvPr id="1723" name="Google Shape;1723;p137"/>
          <p:cNvSpPr txBox="1"/>
          <p:nvPr/>
        </p:nvSpPr>
        <p:spPr>
          <a:xfrm>
            <a:off x="5791200" y="3200400"/>
            <a:ext cx="547687" cy="303212"/>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Link</a:t>
            </a:r>
            <a:endParaRPr/>
          </a:p>
        </p:txBody>
      </p:sp>
      <p:sp>
        <p:nvSpPr>
          <p:cNvPr id="1724" name="Google Shape;1724;p137"/>
          <p:cNvSpPr/>
          <p:nvPr/>
        </p:nvSpPr>
        <p:spPr>
          <a:xfrm>
            <a:off x="5181600" y="4648200"/>
            <a:ext cx="508000" cy="481012"/>
          </a:xfrm>
          <a:prstGeom prst="ellipse">
            <a:avLst/>
          </a:prstGeom>
          <a:noFill/>
          <a:ln cap="flat" cmpd="sng" w="28575">
            <a:solidFill>
              <a:srgbClr val="FF6600"/>
            </a:solidFill>
            <a:prstDash val="solid"/>
            <a:miter lim="8000"/>
            <a:headEnd len="sm" w="sm" type="none"/>
            <a:tailEnd len="sm" w="sm" type="none"/>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725" name="Google Shape;1725;p137"/>
          <p:cNvCxnSpPr/>
          <p:nvPr/>
        </p:nvCxnSpPr>
        <p:spPr>
          <a:xfrm rot="10800000">
            <a:off x="7086600" y="4876800"/>
            <a:ext cx="914400" cy="0"/>
          </a:xfrm>
          <a:prstGeom prst="straightConnector1">
            <a:avLst/>
          </a:prstGeom>
          <a:noFill/>
          <a:ln cap="flat" cmpd="sng" w="25400">
            <a:solidFill>
              <a:srgbClr val="FF6600"/>
            </a:solidFill>
            <a:prstDash val="solid"/>
            <a:miter lim="8000"/>
            <a:headEnd len="sm" w="sm" type="none"/>
            <a:tailEnd len="med" w="med" type="triangle"/>
          </a:ln>
        </p:spPr>
      </p:cxnSp>
      <p:pic>
        <p:nvPicPr>
          <p:cNvPr id="1726" name="Google Shape;1726;p137"/>
          <p:cNvPicPr preferRelativeResize="0"/>
          <p:nvPr/>
        </p:nvPicPr>
        <p:blipFill rotWithShape="1">
          <a:blip r:embed="rId4">
            <a:alphaModFix/>
          </a:blip>
          <a:srcRect b="80364" l="48873" r="42663" t="14913"/>
          <a:stretch/>
        </p:blipFill>
        <p:spPr>
          <a:xfrm>
            <a:off x="7467600" y="304800"/>
            <a:ext cx="1295400" cy="4572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1" name="Shape 1731"/>
        <p:cNvGrpSpPr/>
        <p:nvPr/>
      </p:nvGrpSpPr>
      <p:grpSpPr>
        <a:xfrm>
          <a:off x="0" y="0"/>
          <a:ext cx="0" cy="0"/>
          <a:chOff x="0" y="0"/>
          <a:chExt cx="0" cy="0"/>
        </a:xfrm>
      </p:grpSpPr>
      <p:sp>
        <p:nvSpPr>
          <p:cNvPr id="1732" name="Google Shape;1732;p138"/>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733" name="Google Shape;1733;p13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Additional Workflow Components</a:t>
            </a:r>
            <a:endParaRPr/>
          </a:p>
        </p:txBody>
      </p:sp>
      <p:sp>
        <p:nvSpPr>
          <p:cNvPr id="1734" name="Google Shape;1734;p138"/>
          <p:cNvSpPr txBox="1"/>
          <p:nvPr>
            <p:ph idx="4294967295" type="body"/>
          </p:nvPr>
        </p:nvSpPr>
        <p:spPr>
          <a:xfrm>
            <a:off x="582612" y="1219200"/>
            <a:ext cx="8293100" cy="1981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000" u="none" cap="none" strike="noStrike">
                <a:solidFill>
                  <a:schemeClr val="dk1"/>
                </a:solidFill>
                <a:latin typeface="Arial"/>
                <a:ea typeface="Arial"/>
                <a:cs typeface="Arial"/>
                <a:sym typeface="Arial"/>
              </a:rPr>
              <a:t>Two additional components are Worklets and Links</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Worklets are objects that contain a series of Tasks</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Links are required to connect objects in a Workflow</a:t>
            </a:r>
            <a:endParaRPr/>
          </a:p>
        </p:txBody>
      </p:sp>
      <p:pic>
        <p:nvPicPr>
          <p:cNvPr id="1735" name="Google Shape;1735;p138"/>
          <p:cNvPicPr preferRelativeResize="0"/>
          <p:nvPr/>
        </p:nvPicPr>
        <p:blipFill rotWithShape="1">
          <a:blip r:embed="rId3">
            <a:alphaModFix/>
          </a:blip>
          <a:srcRect b="0" l="0" r="0" t="0"/>
          <a:stretch/>
        </p:blipFill>
        <p:spPr>
          <a:xfrm>
            <a:off x="6858000" y="1543050"/>
            <a:ext cx="609600" cy="609600"/>
          </a:xfrm>
          <a:prstGeom prst="rect">
            <a:avLst/>
          </a:prstGeom>
          <a:noFill/>
          <a:ln>
            <a:noFill/>
          </a:ln>
        </p:spPr>
      </p:pic>
      <p:pic>
        <p:nvPicPr>
          <p:cNvPr id="1736" name="Google Shape;1736;p138"/>
          <p:cNvPicPr preferRelativeResize="0"/>
          <p:nvPr/>
        </p:nvPicPr>
        <p:blipFill rotWithShape="1">
          <a:blip r:embed="rId4">
            <a:alphaModFix/>
          </a:blip>
          <a:srcRect b="0" l="0" r="0" t="0"/>
          <a:stretch/>
        </p:blipFill>
        <p:spPr>
          <a:xfrm>
            <a:off x="6858000" y="2243137"/>
            <a:ext cx="609600" cy="533400"/>
          </a:xfrm>
          <a:prstGeom prst="rect">
            <a:avLst/>
          </a:prstGeom>
          <a:noFill/>
          <a:ln>
            <a:noFill/>
          </a:ln>
        </p:spPr>
      </p:pic>
      <p:pic>
        <p:nvPicPr>
          <p:cNvPr id="1737" name="Google Shape;1737;p138"/>
          <p:cNvPicPr preferRelativeResize="0"/>
          <p:nvPr/>
        </p:nvPicPr>
        <p:blipFill rotWithShape="1">
          <a:blip r:embed="rId5">
            <a:alphaModFix/>
          </a:blip>
          <a:srcRect b="43455" l="325" r="0" t="3921"/>
          <a:stretch/>
        </p:blipFill>
        <p:spPr>
          <a:xfrm>
            <a:off x="457200" y="3200400"/>
            <a:ext cx="8266112" cy="2514600"/>
          </a:xfrm>
          <a:prstGeom prst="rect">
            <a:avLst/>
          </a:prstGeom>
          <a:noFill/>
          <a:ln>
            <a:noFill/>
          </a:ln>
        </p:spPr>
      </p:pic>
      <p:sp>
        <p:nvSpPr>
          <p:cNvPr id="1738" name="Google Shape;1738;p138"/>
          <p:cNvSpPr/>
          <p:nvPr/>
        </p:nvSpPr>
        <p:spPr>
          <a:xfrm>
            <a:off x="7620000" y="3200400"/>
            <a:ext cx="8382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739" name="Google Shape;1739;p138"/>
          <p:cNvPicPr preferRelativeResize="0"/>
          <p:nvPr/>
        </p:nvPicPr>
        <p:blipFill rotWithShape="1">
          <a:blip r:embed="rId6">
            <a:alphaModFix/>
          </a:blip>
          <a:srcRect b="80364" l="48873" r="42663" t="14913"/>
          <a:stretch/>
        </p:blipFill>
        <p:spPr>
          <a:xfrm>
            <a:off x="7467600" y="304800"/>
            <a:ext cx="1295400" cy="4572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4" name="Shape 1744"/>
        <p:cNvGrpSpPr/>
        <p:nvPr/>
      </p:nvGrpSpPr>
      <p:grpSpPr>
        <a:xfrm>
          <a:off x="0" y="0"/>
          <a:ext cx="0" cy="0"/>
          <a:chOff x="0" y="0"/>
          <a:chExt cx="0" cy="0"/>
        </a:xfrm>
      </p:grpSpPr>
      <p:sp>
        <p:nvSpPr>
          <p:cNvPr id="1745" name="Google Shape;1745;p139"/>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746" name="Google Shape;1746;p13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Building Workflow Components</a:t>
            </a:r>
            <a:endParaRPr/>
          </a:p>
        </p:txBody>
      </p:sp>
      <p:sp>
        <p:nvSpPr>
          <p:cNvPr id="1747" name="Google Shape;1747;p139"/>
          <p:cNvSpPr txBox="1"/>
          <p:nvPr>
            <p:ph idx="4294967295" type="body"/>
          </p:nvPr>
        </p:nvSpPr>
        <p:spPr>
          <a:xfrm>
            <a:off x="457200" y="1295400"/>
            <a:ext cx="8293100" cy="2057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Add Sessions and other Tasks to the Workflow</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Connect all Workflow components with Links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Save the Workflow </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Assign the workflow to the integration Service</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Start the Workflow </a:t>
            </a:r>
            <a:endParaRPr/>
          </a:p>
        </p:txBody>
      </p:sp>
      <p:sp>
        <p:nvSpPr>
          <p:cNvPr id="1748" name="Google Shape;1748;p139"/>
          <p:cNvSpPr txBox="1"/>
          <p:nvPr/>
        </p:nvSpPr>
        <p:spPr>
          <a:xfrm>
            <a:off x="1828800" y="6096000"/>
            <a:ext cx="4540250" cy="323850"/>
          </a:xfrm>
          <a:prstGeom prst="rect">
            <a:avLst/>
          </a:prstGeom>
          <a:noFill/>
          <a:ln cap="flat" cmpd="sng" w="19050">
            <a:solidFill>
              <a:schemeClr val="accent1"/>
            </a:solidFill>
            <a:prstDash val="solid"/>
            <a:miter lim="8000"/>
            <a:headEnd len="sm" w="sm" type="none"/>
            <a:tailEnd len="sm" w="sm" type="none"/>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Sessions in a Workflow can be independently executed</a:t>
            </a:r>
            <a:endParaRPr/>
          </a:p>
        </p:txBody>
      </p:sp>
      <p:pic>
        <p:nvPicPr>
          <p:cNvPr id="1749" name="Google Shape;1749;p139"/>
          <p:cNvPicPr preferRelativeResize="0"/>
          <p:nvPr/>
        </p:nvPicPr>
        <p:blipFill rotWithShape="1">
          <a:blip r:embed="rId3">
            <a:alphaModFix/>
          </a:blip>
          <a:srcRect b="5685" l="0" r="66596" t="-105"/>
          <a:stretch/>
        </p:blipFill>
        <p:spPr>
          <a:xfrm>
            <a:off x="381000" y="3429000"/>
            <a:ext cx="2770187" cy="2514600"/>
          </a:xfrm>
          <a:prstGeom prst="rect">
            <a:avLst/>
          </a:prstGeom>
          <a:noFill/>
          <a:ln>
            <a:noFill/>
          </a:ln>
        </p:spPr>
      </p:pic>
      <p:pic>
        <p:nvPicPr>
          <p:cNvPr id="1750" name="Google Shape;1750;p139"/>
          <p:cNvPicPr preferRelativeResize="0"/>
          <p:nvPr/>
        </p:nvPicPr>
        <p:blipFill rotWithShape="1">
          <a:blip r:embed="rId4">
            <a:alphaModFix/>
          </a:blip>
          <a:srcRect b="0" l="0" r="0" t="0"/>
          <a:stretch/>
        </p:blipFill>
        <p:spPr>
          <a:xfrm>
            <a:off x="3810000" y="3352800"/>
            <a:ext cx="4876800" cy="2590800"/>
          </a:xfrm>
          <a:prstGeom prst="rect">
            <a:avLst/>
          </a:prstGeom>
          <a:noFill/>
          <a:ln>
            <a:noFill/>
          </a:ln>
        </p:spPr>
      </p:pic>
      <p:sp>
        <p:nvSpPr>
          <p:cNvPr id="1751" name="Google Shape;1751;p139"/>
          <p:cNvSpPr/>
          <p:nvPr/>
        </p:nvSpPr>
        <p:spPr>
          <a:xfrm>
            <a:off x="457200" y="4038600"/>
            <a:ext cx="9144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52" name="Google Shape;1752;p139"/>
          <p:cNvSpPr/>
          <p:nvPr/>
        </p:nvSpPr>
        <p:spPr>
          <a:xfrm>
            <a:off x="5029200" y="3733800"/>
            <a:ext cx="9906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753" name="Google Shape;1753;p139"/>
          <p:cNvPicPr preferRelativeResize="0"/>
          <p:nvPr/>
        </p:nvPicPr>
        <p:blipFill rotWithShape="1">
          <a:blip r:embed="rId5">
            <a:alphaModFix/>
          </a:blip>
          <a:srcRect b="80364" l="48873" r="42663" t="14913"/>
          <a:stretch/>
        </p:blipFill>
        <p:spPr>
          <a:xfrm>
            <a:off x="7467600" y="304800"/>
            <a:ext cx="1295400" cy="4572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8" name="Shape 1758"/>
        <p:cNvGrpSpPr/>
        <p:nvPr/>
      </p:nvGrpSpPr>
      <p:grpSpPr>
        <a:xfrm>
          <a:off x="0" y="0"/>
          <a:ext cx="0" cy="0"/>
          <a:chOff x="0" y="0"/>
          <a:chExt cx="0" cy="0"/>
        </a:xfrm>
      </p:grpSpPr>
      <p:sp>
        <p:nvSpPr>
          <p:cNvPr id="1759" name="Google Shape;1759;p140"/>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760" name="Google Shape;1760;p14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Developing Workflows</a:t>
            </a:r>
            <a:endParaRPr/>
          </a:p>
        </p:txBody>
      </p:sp>
      <p:sp>
        <p:nvSpPr>
          <p:cNvPr id="1761" name="Google Shape;1761;p140"/>
          <p:cNvSpPr txBox="1"/>
          <p:nvPr>
            <p:ph idx="4294967295" type="body"/>
          </p:nvPr>
        </p:nvSpPr>
        <p:spPr>
          <a:xfrm>
            <a:off x="609600" y="1295400"/>
            <a:ext cx="6858000" cy="457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2000" u="none" cap="none" strike="noStrike">
                <a:solidFill>
                  <a:schemeClr val="dk1"/>
                </a:solidFill>
                <a:latin typeface="Arial"/>
                <a:ea typeface="Arial"/>
                <a:cs typeface="Arial"/>
                <a:sym typeface="Arial"/>
              </a:rPr>
              <a:t>Create a new Workflow in the Workflow Designer</a:t>
            </a:r>
            <a:endParaRPr/>
          </a:p>
        </p:txBody>
      </p:sp>
      <p:pic>
        <p:nvPicPr>
          <p:cNvPr id="1762" name="Google Shape;1762;p140"/>
          <p:cNvPicPr preferRelativeResize="0"/>
          <p:nvPr/>
        </p:nvPicPr>
        <p:blipFill rotWithShape="1">
          <a:blip r:embed="rId3">
            <a:alphaModFix/>
          </a:blip>
          <a:srcRect b="36586" l="0" r="42706" t="0"/>
          <a:stretch/>
        </p:blipFill>
        <p:spPr>
          <a:xfrm>
            <a:off x="228600" y="1905000"/>
            <a:ext cx="4065587" cy="3124200"/>
          </a:xfrm>
          <a:prstGeom prst="rect">
            <a:avLst/>
          </a:prstGeom>
          <a:noFill/>
          <a:ln>
            <a:noFill/>
          </a:ln>
        </p:spPr>
      </p:pic>
      <p:pic>
        <p:nvPicPr>
          <p:cNvPr id="1763" name="Google Shape;1763;p140"/>
          <p:cNvPicPr preferRelativeResize="0"/>
          <p:nvPr>
            <p:ph idx="4294967295" type="body"/>
          </p:nvPr>
        </p:nvPicPr>
        <p:blipFill rotWithShape="1">
          <a:blip r:embed="rId4">
            <a:alphaModFix/>
          </a:blip>
          <a:srcRect b="0" l="0" r="0" t="0"/>
          <a:stretch/>
        </p:blipFill>
        <p:spPr>
          <a:xfrm>
            <a:off x="3352800" y="2895600"/>
            <a:ext cx="4070350" cy="3581400"/>
          </a:xfrm>
          <a:prstGeom prst="rect">
            <a:avLst/>
          </a:prstGeom>
          <a:noFill/>
          <a:ln>
            <a:noFill/>
          </a:ln>
        </p:spPr>
      </p:pic>
      <p:sp>
        <p:nvSpPr>
          <p:cNvPr id="1764" name="Google Shape;1764;p140"/>
          <p:cNvSpPr/>
          <p:nvPr/>
        </p:nvSpPr>
        <p:spPr>
          <a:xfrm>
            <a:off x="1981200" y="2057400"/>
            <a:ext cx="12954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765" name="Google Shape;1765;p140"/>
          <p:cNvCxnSpPr/>
          <p:nvPr/>
        </p:nvCxnSpPr>
        <p:spPr>
          <a:xfrm>
            <a:off x="2895600" y="2514600"/>
            <a:ext cx="1143000" cy="762000"/>
          </a:xfrm>
          <a:prstGeom prst="straightConnector1">
            <a:avLst/>
          </a:prstGeom>
          <a:noFill/>
          <a:ln cap="flat" cmpd="sng" w="25400">
            <a:solidFill>
              <a:srgbClr val="FF6600"/>
            </a:solidFill>
            <a:prstDash val="solid"/>
            <a:miter lim="8000"/>
            <a:headEnd len="sm" w="sm" type="none"/>
            <a:tailEnd len="med" w="med" type="triangle"/>
          </a:ln>
        </p:spPr>
      </p:cxnSp>
      <p:sp>
        <p:nvSpPr>
          <p:cNvPr id="1766" name="Google Shape;1766;p140"/>
          <p:cNvSpPr txBox="1"/>
          <p:nvPr/>
        </p:nvSpPr>
        <p:spPr>
          <a:xfrm>
            <a:off x="6629400" y="2149475"/>
            <a:ext cx="1981200"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Customize</a:t>
            </a:r>
            <a:endParaRPr/>
          </a:p>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Workflow name</a:t>
            </a:r>
            <a:endParaRPr/>
          </a:p>
        </p:txBody>
      </p:sp>
      <p:cxnSp>
        <p:nvCxnSpPr>
          <p:cNvPr id="1767" name="Google Shape;1767;p140"/>
          <p:cNvCxnSpPr/>
          <p:nvPr/>
        </p:nvCxnSpPr>
        <p:spPr>
          <a:xfrm flipH="1">
            <a:off x="4800600" y="2667000"/>
            <a:ext cx="1828800" cy="685800"/>
          </a:xfrm>
          <a:prstGeom prst="straightConnector1">
            <a:avLst/>
          </a:prstGeom>
          <a:noFill/>
          <a:ln cap="flat" cmpd="sng" w="28575">
            <a:solidFill>
              <a:srgbClr val="FF6600"/>
            </a:solidFill>
            <a:prstDash val="solid"/>
            <a:miter lim="8000"/>
            <a:headEnd len="sm" w="sm" type="none"/>
            <a:tailEnd len="med" w="med" type="triangle"/>
          </a:ln>
        </p:spPr>
      </p:cxnSp>
      <p:sp>
        <p:nvSpPr>
          <p:cNvPr id="1768" name="Google Shape;1768;p140"/>
          <p:cNvSpPr txBox="1"/>
          <p:nvPr/>
        </p:nvSpPr>
        <p:spPr>
          <a:xfrm>
            <a:off x="7924800" y="3733800"/>
            <a:ext cx="1219200" cy="730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Select an Integration Service</a:t>
            </a:r>
            <a:endParaRPr/>
          </a:p>
        </p:txBody>
      </p:sp>
      <p:cxnSp>
        <p:nvCxnSpPr>
          <p:cNvPr id="1769" name="Google Shape;1769;p140"/>
          <p:cNvCxnSpPr/>
          <p:nvPr/>
        </p:nvCxnSpPr>
        <p:spPr>
          <a:xfrm rot="10800000">
            <a:off x="6019800" y="4038600"/>
            <a:ext cx="1905000" cy="0"/>
          </a:xfrm>
          <a:prstGeom prst="straightConnector1">
            <a:avLst/>
          </a:prstGeom>
          <a:noFill/>
          <a:ln cap="flat" cmpd="sng" w="28575">
            <a:solidFill>
              <a:srgbClr val="FF6600"/>
            </a:solidFill>
            <a:prstDash val="solid"/>
            <a:miter lim="8000"/>
            <a:headEnd len="sm" w="sm" type="none"/>
            <a:tailEnd len="med" w="med" type="triangle"/>
          </a:ln>
        </p:spPr>
      </p:cxnSp>
      <p:sp>
        <p:nvSpPr>
          <p:cNvPr id="1770" name="Google Shape;1770;p140"/>
          <p:cNvSpPr txBox="1"/>
          <p:nvPr/>
        </p:nvSpPr>
        <p:spPr>
          <a:xfrm>
            <a:off x="7543800" y="4724400"/>
            <a:ext cx="1006475"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71" name="Google Shape;1771;p140"/>
          <p:cNvSpPr txBox="1"/>
          <p:nvPr/>
        </p:nvSpPr>
        <p:spPr>
          <a:xfrm>
            <a:off x="7412037" y="5105400"/>
            <a:ext cx="106997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Configure </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Workflow</a:t>
            </a:r>
            <a:endParaRPr/>
          </a:p>
        </p:txBody>
      </p:sp>
      <p:cxnSp>
        <p:nvCxnSpPr>
          <p:cNvPr id="1772" name="Google Shape;1772;p140"/>
          <p:cNvCxnSpPr/>
          <p:nvPr/>
        </p:nvCxnSpPr>
        <p:spPr>
          <a:xfrm rot="10800000">
            <a:off x="6400800" y="4572000"/>
            <a:ext cx="1219200" cy="533400"/>
          </a:xfrm>
          <a:prstGeom prst="straightConnector1">
            <a:avLst/>
          </a:prstGeom>
          <a:noFill/>
          <a:ln cap="flat" cmpd="sng" w="25400">
            <a:solidFill>
              <a:srgbClr val="FF6600"/>
            </a:solidFill>
            <a:prstDash val="solid"/>
            <a:miter lim="8000"/>
            <a:headEnd len="sm" w="sm" type="none"/>
            <a:tailEnd len="med" w="med" type="triangle"/>
          </a:ln>
        </p:spPr>
      </p:cxnSp>
      <p:cxnSp>
        <p:nvCxnSpPr>
          <p:cNvPr id="1773" name="Google Shape;1773;p140"/>
          <p:cNvCxnSpPr/>
          <p:nvPr/>
        </p:nvCxnSpPr>
        <p:spPr>
          <a:xfrm rot="10800000">
            <a:off x="4267200" y="4572000"/>
            <a:ext cx="3200400" cy="685800"/>
          </a:xfrm>
          <a:prstGeom prst="straightConnector1">
            <a:avLst/>
          </a:prstGeom>
          <a:noFill/>
          <a:ln cap="flat" cmpd="sng" w="25400">
            <a:solidFill>
              <a:srgbClr val="FF6600"/>
            </a:solidFill>
            <a:prstDash val="solid"/>
            <a:miter lim="8000"/>
            <a:headEnd len="sm" w="sm" type="none"/>
            <a:tailEnd len="med" w="med" type="triangle"/>
          </a:ln>
        </p:spPr>
      </p:cxnSp>
      <p:pic>
        <p:nvPicPr>
          <p:cNvPr id="1774" name="Google Shape;1774;p140"/>
          <p:cNvPicPr preferRelativeResize="0"/>
          <p:nvPr/>
        </p:nvPicPr>
        <p:blipFill rotWithShape="1">
          <a:blip r:embed="rId5">
            <a:alphaModFix/>
          </a:blip>
          <a:srcRect b="80364" l="48873" r="42663" t="14913"/>
          <a:stretch/>
        </p:blipFill>
        <p:spPr>
          <a:xfrm>
            <a:off x="7467600" y="304800"/>
            <a:ext cx="1295400"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4"/>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77" name="Google Shape;177;p2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Repository Connections</a:t>
            </a:r>
            <a:endParaRPr/>
          </a:p>
        </p:txBody>
      </p:sp>
      <p:sp>
        <p:nvSpPr>
          <p:cNvPr id="178" name="Google Shape;178;p24"/>
          <p:cNvSpPr txBox="1"/>
          <p:nvPr>
            <p:ph idx="4294967295" type="body"/>
          </p:nvPr>
        </p:nvSpPr>
        <p:spPr>
          <a:xfrm>
            <a:off x="304800" y="1066800"/>
            <a:ext cx="8332787" cy="609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SzPts val="1600"/>
              <a:buFont typeface="Noto Symbol"/>
              <a:buChar char="▪"/>
            </a:pPr>
            <a:r>
              <a:rPr b="0" i="0" lang="en-US" sz="1600" u="none" cap="none" strike="noStrike">
                <a:solidFill>
                  <a:schemeClr val="dk1"/>
                </a:solidFill>
                <a:latin typeface="Arial"/>
                <a:ea typeface="Arial"/>
                <a:cs typeface="Arial"/>
                <a:sym typeface="Arial"/>
              </a:rPr>
              <a:t>Each Repository has a repository service assigned for the management of the physical Repository tables </a:t>
            </a:r>
            <a:endParaRPr/>
          </a:p>
        </p:txBody>
      </p:sp>
      <p:sp>
        <p:nvSpPr>
          <p:cNvPr id="179" name="Google Shape;179;p24"/>
          <p:cNvSpPr txBox="1"/>
          <p:nvPr/>
        </p:nvSpPr>
        <p:spPr>
          <a:xfrm>
            <a:off x="3352800" y="1752600"/>
            <a:ext cx="304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1</a:t>
            </a:r>
            <a:endParaRPr/>
          </a:p>
        </p:txBody>
      </p:sp>
      <p:sp>
        <p:nvSpPr>
          <p:cNvPr id="180" name="Google Shape;180;p24"/>
          <p:cNvSpPr txBox="1"/>
          <p:nvPr/>
        </p:nvSpPr>
        <p:spPr>
          <a:xfrm>
            <a:off x="1176337" y="5638800"/>
            <a:ext cx="1185862"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 Repository     </a:t>
            </a:r>
            <a:endParaRPr/>
          </a:p>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  Manager        </a:t>
            </a:r>
            <a:endParaRPr/>
          </a:p>
        </p:txBody>
      </p:sp>
      <p:sp>
        <p:nvSpPr>
          <p:cNvPr id="181" name="Google Shape;181;p24"/>
          <p:cNvSpPr txBox="1"/>
          <p:nvPr/>
        </p:nvSpPr>
        <p:spPr>
          <a:xfrm>
            <a:off x="2286000" y="5638800"/>
            <a:ext cx="16002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 Administration Console</a:t>
            </a:r>
            <a:endParaRPr/>
          </a:p>
        </p:txBody>
      </p:sp>
      <p:pic>
        <p:nvPicPr>
          <p:cNvPr id="182" name="Google Shape;182;p24"/>
          <p:cNvPicPr preferRelativeResize="0"/>
          <p:nvPr>
            <p:ph idx="4294967295" type="body"/>
          </p:nvPr>
        </p:nvPicPr>
        <p:blipFill rotWithShape="1">
          <a:blip r:embed="rId3">
            <a:alphaModFix/>
          </a:blip>
          <a:srcRect b="89957" l="26315" r="70986" t="6321"/>
          <a:stretch/>
        </p:blipFill>
        <p:spPr>
          <a:xfrm>
            <a:off x="1219200" y="4572000"/>
            <a:ext cx="1066800" cy="1066800"/>
          </a:xfrm>
          <a:prstGeom prst="rect">
            <a:avLst/>
          </a:prstGeom>
          <a:noFill/>
          <a:ln>
            <a:noFill/>
          </a:ln>
        </p:spPr>
      </p:pic>
      <p:sp>
        <p:nvSpPr>
          <p:cNvPr id="183" name="Google Shape;183;p24"/>
          <p:cNvSpPr/>
          <p:nvPr/>
        </p:nvSpPr>
        <p:spPr>
          <a:xfrm>
            <a:off x="1600200" y="2438400"/>
            <a:ext cx="1295400" cy="533400"/>
          </a:xfrm>
          <a:prstGeom prst="flowChartProcess">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4" name="Google Shape;184;p24"/>
          <p:cNvSpPr/>
          <p:nvPr/>
        </p:nvSpPr>
        <p:spPr>
          <a:xfrm>
            <a:off x="1371600" y="1828800"/>
            <a:ext cx="1524000" cy="6858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5" name="Google Shape;185;p24"/>
          <p:cNvSpPr txBox="1"/>
          <p:nvPr/>
        </p:nvSpPr>
        <p:spPr>
          <a:xfrm>
            <a:off x="1295400" y="1905000"/>
            <a:ext cx="1600200" cy="5794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PowerCenter</a:t>
            </a:r>
            <a:r>
              <a:rPr b="0" i="0" lang="en-US" sz="1400" u="none" cap="none" strike="noStrike">
                <a:solidFill>
                  <a:schemeClr val="dk1"/>
                </a:solidFill>
                <a:latin typeface="Arial"/>
                <a:ea typeface="Arial"/>
                <a:cs typeface="Arial"/>
                <a:sym typeface="Arial"/>
              </a:rPr>
              <a:t> Client</a:t>
            </a:r>
            <a:endParaRPr/>
          </a:p>
        </p:txBody>
      </p:sp>
      <p:sp>
        <p:nvSpPr>
          <p:cNvPr id="186" name="Google Shape;186;p24"/>
          <p:cNvSpPr/>
          <p:nvPr/>
        </p:nvSpPr>
        <p:spPr>
          <a:xfrm>
            <a:off x="3962400" y="2133600"/>
            <a:ext cx="1676400" cy="2590800"/>
          </a:xfrm>
          <a:prstGeom prst="flowChartProcess">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87" name="Google Shape;187;p24"/>
          <p:cNvCxnSpPr/>
          <p:nvPr/>
        </p:nvCxnSpPr>
        <p:spPr>
          <a:xfrm>
            <a:off x="4191000" y="3352800"/>
            <a:ext cx="1295400" cy="0"/>
          </a:xfrm>
          <a:prstGeom prst="straightConnector1">
            <a:avLst/>
          </a:prstGeom>
          <a:noFill/>
          <a:ln cap="flat" cmpd="sng" w="25400">
            <a:solidFill>
              <a:srgbClr val="000000"/>
            </a:solidFill>
            <a:prstDash val="solid"/>
            <a:miter lim="8000"/>
            <a:headEnd len="sm" w="sm" type="none"/>
            <a:tailEnd len="sm" w="sm" type="none"/>
          </a:ln>
        </p:spPr>
      </p:cxnSp>
      <p:sp>
        <p:nvSpPr>
          <p:cNvPr id="188" name="Google Shape;188;p24"/>
          <p:cNvSpPr/>
          <p:nvPr/>
        </p:nvSpPr>
        <p:spPr>
          <a:xfrm>
            <a:off x="5943600" y="2057400"/>
            <a:ext cx="1676400" cy="2590800"/>
          </a:xfrm>
          <a:prstGeom prst="flowChartProcess">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9" name="Google Shape;189;p24"/>
          <p:cNvSpPr txBox="1"/>
          <p:nvPr/>
        </p:nvSpPr>
        <p:spPr>
          <a:xfrm>
            <a:off x="6324600" y="2590800"/>
            <a:ext cx="9906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Service Manager</a:t>
            </a:r>
            <a:endParaRPr/>
          </a:p>
        </p:txBody>
      </p:sp>
      <p:sp>
        <p:nvSpPr>
          <p:cNvPr id="190" name="Google Shape;190;p24"/>
          <p:cNvSpPr/>
          <p:nvPr/>
        </p:nvSpPr>
        <p:spPr>
          <a:xfrm>
            <a:off x="3990975" y="2101850"/>
            <a:ext cx="1676400" cy="23622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1" name="Google Shape;191;p24"/>
          <p:cNvSpPr/>
          <p:nvPr/>
        </p:nvSpPr>
        <p:spPr>
          <a:xfrm>
            <a:off x="4191000" y="2514600"/>
            <a:ext cx="1295400" cy="17526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2" name="Google Shape;192;p24"/>
          <p:cNvSpPr txBox="1"/>
          <p:nvPr/>
        </p:nvSpPr>
        <p:spPr>
          <a:xfrm>
            <a:off x="4191000" y="2133600"/>
            <a:ext cx="930275"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Node A</a:t>
            </a:r>
            <a:endParaRPr/>
          </a:p>
        </p:txBody>
      </p:sp>
      <p:sp>
        <p:nvSpPr>
          <p:cNvPr id="193" name="Google Shape;193;p24"/>
          <p:cNvSpPr txBox="1"/>
          <p:nvPr/>
        </p:nvSpPr>
        <p:spPr>
          <a:xfrm>
            <a:off x="4267200" y="2667000"/>
            <a:ext cx="11430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Service Manager</a:t>
            </a:r>
            <a:endParaRPr/>
          </a:p>
        </p:txBody>
      </p:sp>
      <p:grpSp>
        <p:nvGrpSpPr>
          <p:cNvPr id="194" name="Google Shape;194;p24"/>
          <p:cNvGrpSpPr/>
          <p:nvPr/>
        </p:nvGrpSpPr>
        <p:grpSpPr>
          <a:xfrm>
            <a:off x="5943600" y="2133600"/>
            <a:ext cx="2133600" cy="2362200"/>
            <a:chOff x="4876800" y="2438400"/>
            <a:chExt cx="2133600" cy="2362200"/>
          </a:xfrm>
        </p:grpSpPr>
        <p:sp>
          <p:nvSpPr>
            <p:cNvPr id="195" name="Google Shape;195;p24"/>
            <p:cNvSpPr/>
            <p:nvPr/>
          </p:nvSpPr>
          <p:spPr>
            <a:xfrm>
              <a:off x="5257800" y="2743200"/>
              <a:ext cx="1066800" cy="18288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96" name="Google Shape;196;p24"/>
            <p:cNvCxnSpPr/>
            <p:nvPr/>
          </p:nvCxnSpPr>
          <p:spPr>
            <a:xfrm>
              <a:off x="5257800" y="3657600"/>
              <a:ext cx="1066800" cy="0"/>
            </a:xfrm>
            <a:prstGeom prst="straightConnector1">
              <a:avLst/>
            </a:prstGeom>
            <a:noFill/>
            <a:ln cap="flat" cmpd="sng" w="25400">
              <a:solidFill>
                <a:srgbClr val="000000"/>
              </a:solidFill>
              <a:prstDash val="solid"/>
              <a:miter lim="8000"/>
              <a:headEnd len="sm" w="sm" type="none"/>
              <a:tailEnd len="sm" w="sm" type="none"/>
            </a:ln>
          </p:spPr>
        </p:cxnSp>
        <p:sp>
          <p:nvSpPr>
            <p:cNvPr id="197" name="Google Shape;197;p24"/>
            <p:cNvSpPr/>
            <p:nvPr/>
          </p:nvSpPr>
          <p:spPr>
            <a:xfrm>
              <a:off x="4953000" y="2438400"/>
              <a:ext cx="1752600" cy="23622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8" name="Google Shape;198;p24"/>
            <p:cNvSpPr txBox="1"/>
            <p:nvPr/>
          </p:nvSpPr>
          <p:spPr>
            <a:xfrm>
              <a:off x="4876800" y="2438400"/>
              <a:ext cx="21336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Node B (Gateway)</a:t>
              </a:r>
              <a:endParaRPr/>
            </a:p>
          </p:txBody>
        </p:sp>
        <p:sp>
          <p:nvSpPr>
            <p:cNvPr id="199" name="Google Shape;199;p24"/>
            <p:cNvSpPr txBox="1"/>
            <p:nvPr/>
          </p:nvSpPr>
          <p:spPr>
            <a:xfrm>
              <a:off x="5257800" y="3810000"/>
              <a:ext cx="10668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Application Service</a:t>
              </a:r>
              <a:endParaRPr/>
            </a:p>
          </p:txBody>
        </p:sp>
      </p:grpSp>
      <p:grpSp>
        <p:nvGrpSpPr>
          <p:cNvPr id="200" name="Google Shape;200;p24"/>
          <p:cNvGrpSpPr/>
          <p:nvPr/>
        </p:nvGrpSpPr>
        <p:grpSpPr>
          <a:xfrm>
            <a:off x="6477000" y="4953000"/>
            <a:ext cx="1447800" cy="685800"/>
            <a:chOff x="6096000" y="5257800"/>
            <a:chExt cx="1447800" cy="685800"/>
          </a:xfrm>
        </p:grpSpPr>
        <p:sp>
          <p:nvSpPr>
            <p:cNvPr id="201" name="Google Shape;201;p24"/>
            <p:cNvSpPr/>
            <p:nvPr/>
          </p:nvSpPr>
          <p:spPr>
            <a:xfrm>
              <a:off x="6096000" y="5257800"/>
              <a:ext cx="1447800" cy="6858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2" name="Google Shape;202;p24"/>
            <p:cNvSpPr txBox="1"/>
            <p:nvPr/>
          </p:nvSpPr>
          <p:spPr>
            <a:xfrm>
              <a:off x="6172200" y="5334000"/>
              <a:ext cx="1311275"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Repository Database</a:t>
              </a:r>
              <a:endParaRPr/>
            </a:p>
          </p:txBody>
        </p:sp>
      </p:grpSp>
      <p:cxnSp>
        <p:nvCxnSpPr>
          <p:cNvPr id="203" name="Google Shape;203;p24"/>
          <p:cNvCxnSpPr/>
          <p:nvPr/>
        </p:nvCxnSpPr>
        <p:spPr>
          <a:xfrm flipH="1" rot="10800000">
            <a:off x="3200400" y="2301900"/>
            <a:ext cx="2743200" cy="60300"/>
          </a:xfrm>
          <a:prstGeom prst="bentConnector3">
            <a:avLst>
              <a:gd fmla="val 50000" name="adj1"/>
            </a:avLst>
          </a:prstGeom>
          <a:noFill/>
          <a:ln>
            <a:noFill/>
          </a:ln>
        </p:spPr>
      </p:cxnSp>
      <p:cxnSp>
        <p:nvCxnSpPr>
          <p:cNvPr id="204" name="Google Shape;204;p24"/>
          <p:cNvCxnSpPr/>
          <p:nvPr/>
        </p:nvCxnSpPr>
        <p:spPr>
          <a:xfrm flipH="1" rot="10800000">
            <a:off x="3200400" y="2301900"/>
            <a:ext cx="2743200" cy="60300"/>
          </a:xfrm>
          <a:prstGeom prst="bentConnector3">
            <a:avLst>
              <a:gd fmla="val 50000" name="adj1"/>
            </a:avLst>
          </a:prstGeom>
          <a:noFill/>
          <a:ln>
            <a:noFill/>
          </a:ln>
        </p:spPr>
      </p:cxnSp>
      <p:cxnSp>
        <p:nvCxnSpPr>
          <p:cNvPr id="205" name="Google Shape;205;p24"/>
          <p:cNvCxnSpPr/>
          <p:nvPr/>
        </p:nvCxnSpPr>
        <p:spPr>
          <a:xfrm>
            <a:off x="2819400" y="1828800"/>
            <a:ext cx="3962400" cy="228600"/>
          </a:xfrm>
          <a:prstGeom prst="bentConnector2">
            <a:avLst/>
          </a:prstGeom>
          <a:noFill/>
          <a:ln cap="flat" cmpd="sng" w="12700">
            <a:solidFill>
              <a:srgbClr val="000000"/>
            </a:solidFill>
            <a:prstDash val="solid"/>
            <a:miter lim="8000"/>
            <a:headEnd len="sm" w="sm" type="none"/>
            <a:tailEnd len="med" w="med" type="triangle"/>
          </a:ln>
        </p:spPr>
      </p:cxnSp>
      <p:sp>
        <p:nvSpPr>
          <p:cNvPr id="206" name="Google Shape;206;p24"/>
          <p:cNvSpPr/>
          <p:nvPr/>
        </p:nvSpPr>
        <p:spPr>
          <a:xfrm>
            <a:off x="3990975" y="2101850"/>
            <a:ext cx="1676400" cy="23622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7" name="Google Shape;207;p24"/>
          <p:cNvSpPr txBox="1"/>
          <p:nvPr/>
        </p:nvSpPr>
        <p:spPr>
          <a:xfrm>
            <a:off x="4191000" y="2133600"/>
            <a:ext cx="930275"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Node A</a:t>
            </a:r>
            <a:endParaRPr/>
          </a:p>
        </p:txBody>
      </p:sp>
      <p:sp>
        <p:nvSpPr>
          <p:cNvPr id="208" name="Google Shape;208;p24"/>
          <p:cNvSpPr txBox="1"/>
          <p:nvPr/>
        </p:nvSpPr>
        <p:spPr>
          <a:xfrm>
            <a:off x="4267200" y="3352800"/>
            <a:ext cx="1066800" cy="942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Application Service</a:t>
            </a:r>
            <a:endParaRPr/>
          </a:p>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Repository Service</a:t>
            </a:r>
            <a:endParaRPr/>
          </a:p>
        </p:txBody>
      </p:sp>
      <p:cxnSp>
        <p:nvCxnSpPr>
          <p:cNvPr id="209" name="Google Shape;209;p24"/>
          <p:cNvCxnSpPr/>
          <p:nvPr/>
        </p:nvCxnSpPr>
        <p:spPr>
          <a:xfrm rot="10800000">
            <a:off x="2895599" y="2195500"/>
            <a:ext cx="4000500" cy="2313000"/>
          </a:xfrm>
          <a:prstGeom prst="bentConnector4">
            <a:avLst>
              <a:gd fmla="val 0" name="adj1"/>
              <a:gd fmla="val 0" name="adj2"/>
            </a:avLst>
          </a:prstGeom>
          <a:noFill/>
          <a:ln cap="flat" cmpd="sng" w="12700">
            <a:solidFill>
              <a:srgbClr val="000000"/>
            </a:solidFill>
            <a:prstDash val="solid"/>
            <a:miter lim="8000"/>
            <a:headEnd len="sm" w="sm" type="none"/>
            <a:tailEnd len="med" w="med" type="triangle"/>
          </a:ln>
        </p:spPr>
      </p:cxnSp>
      <p:sp>
        <p:nvSpPr>
          <p:cNvPr id="210" name="Google Shape;210;p24"/>
          <p:cNvSpPr txBox="1"/>
          <p:nvPr/>
        </p:nvSpPr>
        <p:spPr>
          <a:xfrm>
            <a:off x="5638800" y="4648200"/>
            <a:ext cx="2968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2</a:t>
            </a:r>
            <a:endParaRPr/>
          </a:p>
        </p:txBody>
      </p:sp>
      <p:cxnSp>
        <p:nvCxnSpPr>
          <p:cNvPr id="211" name="Google Shape;211;p24"/>
          <p:cNvCxnSpPr/>
          <p:nvPr/>
        </p:nvCxnSpPr>
        <p:spPr>
          <a:xfrm>
            <a:off x="2247900" y="2971800"/>
            <a:ext cx="571500" cy="228600"/>
          </a:xfrm>
          <a:prstGeom prst="straightConnector1">
            <a:avLst/>
          </a:prstGeom>
          <a:noFill/>
          <a:ln>
            <a:noFill/>
          </a:ln>
        </p:spPr>
      </p:cxnSp>
      <p:cxnSp>
        <p:nvCxnSpPr>
          <p:cNvPr id="212" name="Google Shape;212;p24"/>
          <p:cNvCxnSpPr/>
          <p:nvPr/>
        </p:nvCxnSpPr>
        <p:spPr>
          <a:xfrm>
            <a:off x="2095499" y="2484437"/>
            <a:ext cx="2159100" cy="1350900"/>
          </a:xfrm>
          <a:prstGeom prst="bentConnector2">
            <a:avLst/>
          </a:prstGeom>
          <a:noFill/>
          <a:ln cap="flat" cmpd="sng" w="12700">
            <a:solidFill>
              <a:srgbClr val="000000"/>
            </a:solidFill>
            <a:prstDash val="solid"/>
            <a:miter lim="8000"/>
            <a:headEnd len="sm" w="sm" type="none"/>
            <a:tailEnd len="med" w="med" type="triangle"/>
          </a:ln>
        </p:spPr>
      </p:cxnSp>
      <p:sp>
        <p:nvSpPr>
          <p:cNvPr id="213" name="Google Shape;213;p24"/>
          <p:cNvSpPr txBox="1"/>
          <p:nvPr/>
        </p:nvSpPr>
        <p:spPr>
          <a:xfrm>
            <a:off x="2438400" y="3581400"/>
            <a:ext cx="2968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3</a:t>
            </a:r>
            <a:endParaRPr/>
          </a:p>
        </p:txBody>
      </p:sp>
      <p:cxnSp>
        <p:nvCxnSpPr>
          <p:cNvPr id="214" name="Google Shape;214;p24"/>
          <p:cNvCxnSpPr/>
          <p:nvPr/>
        </p:nvCxnSpPr>
        <p:spPr>
          <a:xfrm>
            <a:off x="4572000" y="5105400"/>
            <a:ext cx="685800" cy="228600"/>
          </a:xfrm>
          <a:prstGeom prst="bentConnector3">
            <a:avLst>
              <a:gd fmla="val 50000" name="adj1"/>
            </a:avLst>
          </a:prstGeom>
          <a:noFill/>
          <a:ln>
            <a:noFill/>
          </a:ln>
        </p:spPr>
      </p:cxnSp>
      <p:cxnSp>
        <p:nvCxnSpPr>
          <p:cNvPr id="215" name="Google Shape;215;p24"/>
          <p:cNvCxnSpPr/>
          <p:nvPr/>
        </p:nvCxnSpPr>
        <p:spPr>
          <a:xfrm>
            <a:off x="4800600" y="4295775"/>
            <a:ext cx="1600200" cy="1114500"/>
          </a:xfrm>
          <a:prstGeom prst="bentConnector2">
            <a:avLst/>
          </a:prstGeom>
          <a:noFill/>
          <a:ln cap="flat" cmpd="sng" w="12700">
            <a:solidFill>
              <a:srgbClr val="000000"/>
            </a:solidFill>
            <a:prstDash val="solid"/>
            <a:miter lim="8000"/>
            <a:headEnd len="med" w="med" type="triangle"/>
            <a:tailEnd len="med" w="med" type="triangle"/>
          </a:ln>
        </p:spPr>
      </p:cxnSp>
      <p:sp>
        <p:nvSpPr>
          <p:cNvPr id="216" name="Google Shape;216;p24"/>
          <p:cNvSpPr txBox="1"/>
          <p:nvPr/>
        </p:nvSpPr>
        <p:spPr>
          <a:xfrm>
            <a:off x="5029200" y="5181600"/>
            <a:ext cx="2968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4</a:t>
            </a:r>
            <a:endParaRPr/>
          </a:p>
        </p:txBody>
      </p:sp>
      <p:sp>
        <p:nvSpPr>
          <p:cNvPr id="217" name="Google Shape;217;p24"/>
          <p:cNvSpPr txBox="1"/>
          <p:nvPr/>
        </p:nvSpPr>
        <p:spPr>
          <a:xfrm>
            <a:off x="2362200" y="3886200"/>
            <a:ext cx="75723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TCP/IP</a:t>
            </a:r>
            <a:endParaRPr/>
          </a:p>
        </p:txBody>
      </p:sp>
      <p:sp>
        <p:nvSpPr>
          <p:cNvPr id="218" name="Google Shape;218;p24"/>
          <p:cNvSpPr txBox="1"/>
          <p:nvPr/>
        </p:nvSpPr>
        <p:spPr>
          <a:xfrm>
            <a:off x="4572000" y="5562600"/>
            <a:ext cx="1676400"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Native Connectivity or ODBC Driver</a:t>
            </a:r>
            <a:endParaRPr/>
          </a:p>
        </p:txBody>
      </p:sp>
      <p:pic>
        <p:nvPicPr>
          <p:cNvPr id="219" name="Google Shape;219;p24"/>
          <p:cNvPicPr preferRelativeResize="0"/>
          <p:nvPr/>
        </p:nvPicPr>
        <p:blipFill rotWithShape="1">
          <a:blip r:embed="rId4">
            <a:alphaModFix/>
          </a:blip>
          <a:srcRect b="0" l="0" r="0" t="0"/>
          <a:stretch/>
        </p:blipFill>
        <p:spPr>
          <a:xfrm>
            <a:off x="2514600" y="4724400"/>
            <a:ext cx="739775" cy="7620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9" name="Shape 1779"/>
        <p:cNvGrpSpPr/>
        <p:nvPr/>
      </p:nvGrpSpPr>
      <p:grpSpPr>
        <a:xfrm>
          <a:off x="0" y="0"/>
          <a:ext cx="0" cy="0"/>
          <a:chOff x="0" y="0"/>
          <a:chExt cx="0" cy="0"/>
        </a:xfrm>
      </p:grpSpPr>
      <p:sp>
        <p:nvSpPr>
          <p:cNvPr id="1780" name="Google Shape;1780;p141"/>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781" name="Google Shape;1781;p14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Properties</a:t>
            </a:r>
            <a:endParaRPr/>
          </a:p>
        </p:txBody>
      </p:sp>
      <p:pic>
        <p:nvPicPr>
          <p:cNvPr id="1782" name="Google Shape;1782;p141"/>
          <p:cNvPicPr preferRelativeResize="0"/>
          <p:nvPr>
            <p:ph idx="4294967295" type="body"/>
          </p:nvPr>
        </p:nvPicPr>
        <p:blipFill rotWithShape="1">
          <a:blip r:embed="rId3">
            <a:alphaModFix/>
          </a:blip>
          <a:srcRect b="0" l="0" r="0" t="0"/>
          <a:stretch/>
        </p:blipFill>
        <p:spPr>
          <a:xfrm>
            <a:off x="304800" y="1371600"/>
            <a:ext cx="4070350" cy="3200400"/>
          </a:xfrm>
          <a:prstGeom prst="rect">
            <a:avLst/>
          </a:prstGeom>
          <a:noFill/>
          <a:ln>
            <a:noFill/>
          </a:ln>
        </p:spPr>
      </p:pic>
      <p:sp>
        <p:nvSpPr>
          <p:cNvPr id="1783" name="Google Shape;1783;p141"/>
          <p:cNvSpPr txBox="1"/>
          <p:nvPr/>
        </p:nvSpPr>
        <p:spPr>
          <a:xfrm>
            <a:off x="5334000" y="1219200"/>
            <a:ext cx="3200400" cy="12541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Customize Workflow Properties </a:t>
            </a:r>
            <a:endParaRPr/>
          </a:p>
          <a:p>
            <a:pPr indent="0" lvl="0" marL="0" marR="0" rtl="0" algn="l">
              <a:lnSpc>
                <a:spcPct val="100000"/>
              </a:lnSpc>
              <a:spcBef>
                <a:spcPts val="420"/>
              </a:spcBef>
              <a:spcAft>
                <a:spcPts val="0"/>
              </a:spcAft>
              <a:buClr>
                <a:schemeClr val="dk1"/>
              </a:buClr>
              <a:buFont typeface="Times New Roman"/>
              <a:buNone/>
            </a:pPr>
            <a:r>
              <a:t/>
            </a:r>
            <a:endParaRPr b="0" i="0" sz="1400" u="none" cap="none" strike="noStrike">
              <a:solidFill>
                <a:schemeClr val="accent1"/>
              </a:solidFill>
              <a:latin typeface="Arial"/>
              <a:ea typeface="Arial"/>
              <a:cs typeface="Arial"/>
              <a:sym typeface="Arial"/>
            </a:endParaRPr>
          </a:p>
          <a:p>
            <a:pPr indent="0" lvl="0" marL="0" marR="0" rtl="0" algn="l">
              <a:lnSpc>
                <a:spcPct val="100000"/>
              </a:lnSpc>
              <a:spcBef>
                <a:spcPts val="420"/>
              </a:spcBef>
              <a:spcAft>
                <a:spcPts val="0"/>
              </a:spcAft>
              <a:buClr>
                <a:schemeClr val="accent1"/>
              </a:buClr>
              <a:buFont typeface="Arial"/>
              <a:buNone/>
            </a:pPr>
            <a:r>
              <a:rPr b="1" i="0" lang="en-US" sz="1400" u="none" cap="none" strike="noStrike">
                <a:solidFill>
                  <a:schemeClr val="accent1"/>
                </a:solidFill>
                <a:latin typeface="Arial"/>
                <a:ea typeface="Arial"/>
                <a:cs typeface="Arial"/>
                <a:sym typeface="Arial"/>
              </a:rPr>
              <a:t>         </a:t>
            </a:r>
            <a:r>
              <a:rPr b="1" i="0" lang="en-US" sz="1400" u="none" cap="none" strike="noStrike">
                <a:solidFill>
                  <a:srgbClr val="0000CC"/>
                </a:solidFill>
                <a:latin typeface="Arial"/>
                <a:ea typeface="Arial"/>
                <a:cs typeface="Arial"/>
                <a:sym typeface="Arial"/>
              </a:rPr>
              <a:t>Workflow log displays</a:t>
            </a:r>
            <a:endParaRPr/>
          </a:p>
        </p:txBody>
      </p:sp>
      <p:pic>
        <p:nvPicPr>
          <p:cNvPr id="1784" name="Google Shape;1784;p141"/>
          <p:cNvPicPr preferRelativeResize="0"/>
          <p:nvPr>
            <p:ph idx="4294967295" type="body"/>
          </p:nvPr>
        </p:nvPicPr>
        <p:blipFill rotWithShape="1">
          <a:blip r:embed="rId4">
            <a:alphaModFix/>
          </a:blip>
          <a:srcRect b="0" l="0" r="0" t="0"/>
          <a:stretch/>
        </p:blipFill>
        <p:spPr>
          <a:xfrm>
            <a:off x="4724400" y="2971800"/>
            <a:ext cx="4070350" cy="3200400"/>
          </a:xfrm>
          <a:prstGeom prst="rect">
            <a:avLst/>
          </a:prstGeom>
          <a:noFill/>
          <a:ln>
            <a:noFill/>
          </a:ln>
        </p:spPr>
      </p:pic>
      <p:cxnSp>
        <p:nvCxnSpPr>
          <p:cNvPr id="1785" name="Google Shape;1785;p141"/>
          <p:cNvCxnSpPr/>
          <p:nvPr/>
        </p:nvCxnSpPr>
        <p:spPr>
          <a:xfrm rot="10800000">
            <a:off x="2895600" y="2362200"/>
            <a:ext cx="2895600" cy="0"/>
          </a:xfrm>
          <a:prstGeom prst="straightConnector1">
            <a:avLst/>
          </a:prstGeom>
          <a:noFill/>
          <a:ln cap="flat" cmpd="sng" w="25400">
            <a:solidFill>
              <a:srgbClr val="FF6600"/>
            </a:solidFill>
            <a:prstDash val="solid"/>
            <a:miter lim="8000"/>
            <a:headEnd len="sm" w="sm" type="none"/>
            <a:tailEnd len="med" w="med" type="triangle"/>
          </a:ln>
        </p:spPr>
      </p:cxnSp>
      <p:sp>
        <p:nvSpPr>
          <p:cNvPr id="1786" name="Google Shape;1786;p141"/>
          <p:cNvSpPr txBox="1"/>
          <p:nvPr/>
        </p:nvSpPr>
        <p:spPr>
          <a:xfrm>
            <a:off x="533400" y="5029200"/>
            <a:ext cx="3392487"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Select a Workflow Schedule (optional)</a:t>
            </a:r>
            <a:endParaRPr/>
          </a:p>
          <a:p>
            <a:pPr indent="0" lvl="0" marL="0" marR="0" rtl="0" algn="l">
              <a:lnSpc>
                <a:spcPct val="100000"/>
              </a:lnSpc>
              <a:spcBef>
                <a:spcPts val="0"/>
              </a:spcBef>
              <a:spcAft>
                <a:spcPts val="0"/>
              </a:spcAft>
              <a:buClr>
                <a:schemeClr val="dk1"/>
              </a:buClr>
              <a:buFont typeface="Times New Roman"/>
              <a:buNone/>
            </a:pPr>
            <a:r>
              <a:t/>
            </a:r>
            <a:endParaRPr b="1" i="0" sz="1400" u="none" cap="none" strike="noStrike">
              <a:solidFill>
                <a:srgbClr val="0000CC"/>
              </a:solidFill>
              <a:latin typeface="Arial"/>
              <a:ea typeface="Arial"/>
              <a:cs typeface="Arial"/>
              <a:sym typeface="Arial"/>
            </a:endParaRPr>
          </a:p>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May be reusable or non-reusable</a:t>
            </a:r>
            <a:endParaRPr/>
          </a:p>
        </p:txBody>
      </p:sp>
      <p:sp>
        <p:nvSpPr>
          <p:cNvPr id="1787" name="Google Shape;1787;p141"/>
          <p:cNvSpPr/>
          <p:nvPr/>
        </p:nvSpPr>
        <p:spPr>
          <a:xfrm>
            <a:off x="609600" y="1524000"/>
            <a:ext cx="685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88" name="Google Shape;1788;p141"/>
          <p:cNvSpPr/>
          <p:nvPr/>
        </p:nvSpPr>
        <p:spPr>
          <a:xfrm>
            <a:off x="5562600" y="3048000"/>
            <a:ext cx="609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789" name="Google Shape;1789;p141"/>
          <p:cNvPicPr preferRelativeResize="0"/>
          <p:nvPr/>
        </p:nvPicPr>
        <p:blipFill rotWithShape="1">
          <a:blip r:embed="rId5">
            <a:alphaModFix/>
          </a:blip>
          <a:srcRect b="80364" l="48873" r="42663" t="14913"/>
          <a:stretch/>
        </p:blipFill>
        <p:spPr>
          <a:xfrm>
            <a:off x="7467600" y="304800"/>
            <a:ext cx="1295400" cy="457200"/>
          </a:xfrm>
          <a:prstGeom prst="rect">
            <a:avLst/>
          </a:prstGeom>
          <a:noFill/>
          <a:ln>
            <a:noFill/>
          </a:ln>
        </p:spPr>
      </p:pic>
      <p:cxnSp>
        <p:nvCxnSpPr>
          <p:cNvPr id="1790" name="Google Shape;1790;p141"/>
          <p:cNvCxnSpPr/>
          <p:nvPr/>
        </p:nvCxnSpPr>
        <p:spPr>
          <a:xfrm flipH="1" rot="10800000">
            <a:off x="3581400" y="3352800"/>
            <a:ext cx="2133600" cy="2057400"/>
          </a:xfrm>
          <a:prstGeom prst="straightConnector1">
            <a:avLst/>
          </a:prstGeom>
          <a:noFill/>
          <a:ln cap="flat" cmpd="sng" w="25400">
            <a:solidFill>
              <a:srgbClr val="FF6600"/>
            </a:solidFill>
            <a:prstDash val="solid"/>
            <a:miter lim="8000"/>
            <a:headEnd len="sm" w="sm" type="none"/>
            <a:tailEnd len="med" w="med" type="triangl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5" name="Shape 1795"/>
        <p:cNvGrpSpPr/>
        <p:nvPr/>
      </p:nvGrpSpPr>
      <p:grpSpPr>
        <a:xfrm>
          <a:off x="0" y="0"/>
          <a:ext cx="0" cy="0"/>
          <a:chOff x="0" y="0"/>
          <a:chExt cx="0" cy="0"/>
        </a:xfrm>
      </p:grpSpPr>
      <p:sp>
        <p:nvSpPr>
          <p:cNvPr id="1796" name="Google Shape;1796;p142"/>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797" name="Google Shape;1797;p14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Workflows Properties</a:t>
            </a:r>
            <a:endParaRPr/>
          </a:p>
        </p:txBody>
      </p:sp>
      <p:pic>
        <p:nvPicPr>
          <p:cNvPr id="1798" name="Google Shape;1798;p142"/>
          <p:cNvPicPr preferRelativeResize="0"/>
          <p:nvPr>
            <p:ph idx="4294967295" type="body"/>
          </p:nvPr>
        </p:nvPicPr>
        <p:blipFill rotWithShape="1">
          <a:blip r:embed="rId3">
            <a:alphaModFix/>
          </a:blip>
          <a:srcRect b="0" l="0" r="0" t="0"/>
          <a:stretch/>
        </p:blipFill>
        <p:spPr>
          <a:xfrm>
            <a:off x="381000" y="1295400"/>
            <a:ext cx="4114800" cy="3657600"/>
          </a:xfrm>
          <a:prstGeom prst="rect">
            <a:avLst/>
          </a:prstGeom>
          <a:noFill/>
          <a:ln>
            <a:noFill/>
          </a:ln>
        </p:spPr>
      </p:pic>
      <p:sp>
        <p:nvSpPr>
          <p:cNvPr id="1799" name="Google Shape;1799;p142"/>
          <p:cNvSpPr txBox="1"/>
          <p:nvPr/>
        </p:nvSpPr>
        <p:spPr>
          <a:xfrm>
            <a:off x="609600" y="5137150"/>
            <a:ext cx="3138487" cy="730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Define Workflow Variables that can</a:t>
            </a:r>
            <a:endParaRPr/>
          </a:p>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be used in later Task objects</a:t>
            </a:r>
            <a:endParaRPr/>
          </a:p>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(example:  Decision Task)</a:t>
            </a:r>
            <a:endParaRPr/>
          </a:p>
        </p:txBody>
      </p:sp>
      <p:sp>
        <p:nvSpPr>
          <p:cNvPr id="1800" name="Google Shape;1800;p142"/>
          <p:cNvSpPr txBox="1"/>
          <p:nvPr/>
        </p:nvSpPr>
        <p:spPr>
          <a:xfrm>
            <a:off x="5562600" y="1752600"/>
            <a:ext cx="2895600" cy="730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Create a User-defined Event which can later be used </a:t>
            </a:r>
            <a:endParaRPr/>
          </a:p>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with the Raise Event Task</a:t>
            </a:r>
            <a:endParaRPr/>
          </a:p>
        </p:txBody>
      </p:sp>
      <p:pic>
        <p:nvPicPr>
          <p:cNvPr id="1801" name="Google Shape;1801;p142"/>
          <p:cNvPicPr preferRelativeResize="0"/>
          <p:nvPr>
            <p:ph idx="4294967295" type="body"/>
          </p:nvPr>
        </p:nvPicPr>
        <p:blipFill rotWithShape="1">
          <a:blip r:embed="rId4">
            <a:alphaModFix/>
          </a:blip>
          <a:srcRect b="0" l="0" r="0" t="0"/>
          <a:stretch/>
        </p:blipFill>
        <p:spPr>
          <a:xfrm>
            <a:off x="4648200" y="2819400"/>
            <a:ext cx="4070350" cy="3505200"/>
          </a:xfrm>
          <a:prstGeom prst="rect">
            <a:avLst/>
          </a:prstGeom>
          <a:noFill/>
          <a:ln>
            <a:noFill/>
          </a:ln>
        </p:spPr>
      </p:pic>
      <p:sp>
        <p:nvSpPr>
          <p:cNvPr id="1802" name="Google Shape;1802;p142"/>
          <p:cNvSpPr/>
          <p:nvPr/>
        </p:nvSpPr>
        <p:spPr>
          <a:xfrm>
            <a:off x="1676400" y="1524000"/>
            <a:ext cx="5334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03" name="Google Shape;1803;p142"/>
          <p:cNvSpPr/>
          <p:nvPr/>
        </p:nvSpPr>
        <p:spPr>
          <a:xfrm>
            <a:off x="6324600" y="29718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804" name="Google Shape;1804;p142"/>
          <p:cNvCxnSpPr/>
          <p:nvPr/>
        </p:nvCxnSpPr>
        <p:spPr>
          <a:xfrm flipH="1" rot="10800000">
            <a:off x="1600200" y="1752600"/>
            <a:ext cx="304800" cy="3429000"/>
          </a:xfrm>
          <a:prstGeom prst="straightConnector1">
            <a:avLst/>
          </a:prstGeom>
          <a:noFill/>
          <a:ln cap="flat" cmpd="sng" w="25400">
            <a:solidFill>
              <a:srgbClr val="FF6600"/>
            </a:solidFill>
            <a:prstDash val="solid"/>
            <a:miter lim="8000"/>
            <a:headEnd len="sm" w="sm" type="none"/>
            <a:tailEnd len="med" w="med" type="triangle"/>
          </a:ln>
        </p:spPr>
      </p:cxnSp>
      <p:cxnSp>
        <p:nvCxnSpPr>
          <p:cNvPr id="1805" name="Google Shape;1805;p142"/>
          <p:cNvCxnSpPr/>
          <p:nvPr/>
        </p:nvCxnSpPr>
        <p:spPr>
          <a:xfrm flipH="1">
            <a:off x="5334000" y="2438400"/>
            <a:ext cx="1295400" cy="1295400"/>
          </a:xfrm>
          <a:prstGeom prst="straightConnector1">
            <a:avLst/>
          </a:prstGeom>
          <a:noFill/>
          <a:ln cap="flat" cmpd="sng" w="25400">
            <a:solidFill>
              <a:srgbClr val="FF6600"/>
            </a:solidFill>
            <a:prstDash val="solid"/>
            <a:miter lim="8000"/>
            <a:headEnd len="sm" w="sm" type="none"/>
            <a:tailEnd len="med" w="med" type="triangle"/>
          </a:ln>
        </p:spPr>
      </p:cxnSp>
      <p:pic>
        <p:nvPicPr>
          <p:cNvPr id="1806" name="Google Shape;1806;p142"/>
          <p:cNvPicPr preferRelativeResize="0"/>
          <p:nvPr/>
        </p:nvPicPr>
        <p:blipFill rotWithShape="1">
          <a:blip r:embed="rId5">
            <a:alphaModFix/>
          </a:blip>
          <a:srcRect b="80364" l="48873" r="42663" t="14913"/>
          <a:stretch/>
        </p:blipFill>
        <p:spPr>
          <a:xfrm>
            <a:off x="7467600" y="304800"/>
            <a:ext cx="1295400" cy="4572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0" name="Shape 1810"/>
        <p:cNvGrpSpPr/>
        <p:nvPr/>
      </p:nvGrpSpPr>
      <p:grpSpPr>
        <a:xfrm>
          <a:off x="0" y="0"/>
          <a:ext cx="0" cy="0"/>
          <a:chOff x="0" y="0"/>
          <a:chExt cx="0" cy="0"/>
        </a:xfrm>
      </p:grpSpPr>
      <p:sp>
        <p:nvSpPr>
          <p:cNvPr id="1811" name="Google Shape;1811;p143"/>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812" name="Google Shape;1812;p143"/>
          <p:cNvSpPr txBox="1"/>
          <p:nvPr>
            <p:ph idx="4294967295" type="title"/>
          </p:nvPr>
        </p:nvSpPr>
        <p:spPr>
          <a:xfrm>
            <a:off x="342900" y="274637"/>
            <a:ext cx="8442325" cy="595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Assigning Workflow to Integration Service</a:t>
            </a:r>
            <a:endParaRPr/>
          </a:p>
        </p:txBody>
      </p:sp>
      <p:pic>
        <p:nvPicPr>
          <p:cNvPr id="1813" name="Google Shape;1813;p143"/>
          <p:cNvPicPr preferRelativeResize="0"/>
          <p:nvPr>
            <p:ph idx="4294967295" type="body"/>
          </p:nvPr>
        </p:nvPicPr>
        <p:blipFill rotWithShape="1">
          <a:blip r:embed="rId3">
            <a:alphaModFix/>
          </a:blip>
          <a:srcRect b="0" l="0" r="0" t="0"/>
          <a:stretch/>
        </p:blipFill>
        <p:spPr>
          <a:xfrm>
            <a:off x="8229600" y="76200"/>
            <a:ext cx="685800" cy="762000"/>
          </a:xfrm>
          <a:prstGeom prst="rect">
            <a:avLst/>
          </a:prstGeom>
          <a:noFill/>
          <a:ln>
            <a:noFill/>
          </a:ln>
        </p:spPr>
      </p:pic>
      <p:pic>
        <p:nvPicPr>
          <p:cNvPr id="1814" name="Google Shape;1814;p143"/>
          <p:cNvPicPr preferRelativeResize="0"/>
          <p:nvPr/>
        </p:nvPicPr>
        <p:blipFill rotWithShape="1">
          <a:blip r:embed="rId4">
            <a:alphaModFix/>
          </a:blip>
          <a:srcRect b="0" l="0" r="0" t="0"/>
          <a:stretch/>
        </p:blipFill>
        <p:spPr>
          <a:xfrm>
            <a:off x="228600" y="1143000"/>
            <a:ext cx="4572000" cy="1447800"/>
          </a:xfrm>
          <a:prstGeom prst="rect">
            <a:avLst/>
          </a:prstGeom>
          <a:noFill/>
          <a:ln>
            <a:noFill/>
          </a:ln>
        </p:spPr>
      </p:pic>
      <p:pic>
        <p:nvPicPr>
          <p:cNvPr id="1815" name="Google Shape;1815;p143"/>
          <p:cNvPicPr preferRelativeResize="0"/>
          <p:nvPr/>
        </p:nvPicPr>
        <p:blipFill rotWithShape="1">
          <a:blip r:embed="rId5">
            <a:alphaModFix/>
          </a:blip>
          <a:srcRect b="0" l="0" r="0" t="0"/>
          <a:stretch/>
        </p:blipFill>
        <p:spPr>
          <a:xfrm>
            <a:off x="4343400" y="1752600"/>
            <a:ext cx="4410075" cy="3733800"/>
          </a:xfrm>
          <a:prstGeom prst="rect">
            <a:avLst/>
          </a:prstGeom>
          <a:noFill/>
          <a:ln>
            <a:noFill/>
          </a:ln>
        </p:spPr>
      </p:pic>
      <p:sp>
        <p:nvSpPr>
          <p:cNvPr id="1816" name="Google Shape;1816;p143"/>
          <p:cNvSpPr txBox="1"/>
          <p:nvPr/>
        </p:nvSpPr>
        <p:spPr>
          <a:xfrm>
            <a:off x="609600" y="4800600"/>
            <a:ext cx="3200400"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17" name="Google Shape;1817;p143"/>
          <p:cNvSpPr txBox="1"/>
          <p:nvPr/>
        </p:nvSpPr>
        <p:spPr>
          <a:xfrm>
            <a:off x="228600" y="3657600"/>
            <a:ext cx="38100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Choose the integration Service and select the folder</a:t>
            </a:r>
            <a:endParaRPr/>
          </a:p>
        </p:txBody>
      </p:sp>
      <p:sp>
        <p:nvSpPr>
          <p:cNvPr id="1818" name="Google Shape;1818;p143"/>
          <p:cNvSpPr/>
          <p:nvPr/>
        </p:nvSpPr>
        <p:spPr>
          <a:xfrm>
            <a:off x="5334000" y="2209800"/>
            <a:ext cx="3505200" cy="7620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19" name="Google Shape;1819;p143"/>
          <p:cNvSpPr/>
          <p:nvPr/>
        </p:nvSpPr>
        <p:spPr>
          <a:xfrm>
            <a:off x="4495800" y="2819400"/>
            <a:ext cx="304800" cy="16764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820" name="Google Shape;1820;p143"/>
          <p:cNvCxnSpPr/>
          <p:nvPr/>
        </p:nvCxnSpPr>
        <p:spPr>
          <a:xfrm flipH="1" rot="10800000">
            <a:off x="2667000" y="2438400"/>
            <a:ext cx="2590800" cy="1143000"/>
          </a:xfrm>
          <a:prstGeom prst="straightConnector1">
            <a:avLst/>
          </a:prstGeom>
          <a:noFill/>
          <a:ln cap="flat" cmpd="sng" w="25400">
            <a:solidFill>
              <a:srgbClr val="FF6600"/>
            </a:solidFill>
            <a:prstDash val="solid"/>
            <a:miter lim="8000"/>
            <a:headEnd len="sm" w="sm" type="none"/>
            <a:tailEnd len="med" w="med" type="triangle"/>
          </a:ln>
        </p:spPr>
      </p:cxnSp>
      <p:sp>
        <p:nvSpPr>
          <p:cNvPr id="1821" name="Google Shape;1821;p143"/>
          <p:cNvSpPr txBox="1"/>
          <p:nvPr/>
        </p:nvSpPr>
        <p:spPr>
          <a:xfrm>
            <a:off x="914400" y="4899025"/>
            <a:ext cx="24987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Select the workflows</a:t>
            </a:r>
            <a:endParaRPr/>
          </a:p>
        </p:txBody>
      </p:sp>
      <p:cxnSp>
        <p:nvCxnSpPr>
          <p:cNvPr id="1822" name="Google Shape;1822;p143"/>
          <p:cNvCxnSpPr/>
          <p:nvPr/>
        </p:nvCxnSpPr>
        <p:spPr>
          <a:xfrm flipH="1" rot="10800000">
            <a:off x="3352800" y="4114800"/>
            <a:ext cx="1143000" cy="914400"/>
          </a:xfrm>
          <a:prstGeom prst="straightConnector1">
            <a:avLst/>
          </a:prstGeom>
          <a:noFill/>
          <a:ln cap="flat" cmpd="sng" w="25400">
            <a:solidFill>
              <a:srgbClr val="FF6600"/>
            </a:solidFill>
            <a:prstDash val="solid"/>
            <a:miter lim="8000"/>
            <a:headEnd len="sm" w="sm" type="none"/>
            <a:tailEnd len="med" w="med" type="triangle"/>
          </a:ln>
        </p:spPr>
      </p:cxnSp>
      <p:sp>
        <p:nvSpPr>
          <p:cNvPr id="1823" name="Google Shape;1823;p143"/>
          <p:cNvSpPr/>
          <p:nvPr/>
        </p:nvSpPr>
        <p:spPr>
          <a:xfrm>
            <a:off x="6248400" y="5029200"/>
            <a:ext cx="9906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24" name="Google Shape;1824;p143"/>
          <p:cNvSpPr txBox="1"/>
          <p:nvPr/>
        </p:nvSpPr>
        <p:spPr>
          <a:xfrm>
            <a:off x="1066800" y="5638800"/>
            <a:ext cx="80772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Note: All the folders should be closed for assigning workflows to Integration Service</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9" name="Shape 1829"/>
        <p:cNvGrpSpPr/>
        <p:nvPr/>
      </p:nvGrpSpPr>
      <p:grpSpPr>
        <a:xfrm>
          <a:off x="0" y="0"/>
          <a:ext cx="0" cy="0"/>
          <a:chOff x="0" y="0"/>
          <a:chExt cx="0" cy="0"/>
        </a:xfrm>
      </p:grpSpPr>
      <p:sp>
        <p:nvSpPr>
          <p:cNvPr id="1830" name="Google Shape;1830;p144"/>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831" name="Google Shape;1831;p144"/>
          <p:cNvPicPr preferRelativeResize="0"/>
          <p:nvPr>
            <p:ph idx="4294967295" type="body"/>
          </p:nvPr>
        </p:nvPicPr>
        <p:blipFill rotWithShape="1">
          <a:blip r:embed="rId3">
            <a:alphaModFix/>
          </a:blip>
          <a:srcRect b="0" l="0" r="0" t="0"/>
          <a:stretch/>
        </p:blipFill>
        <p:spPr>
          <a:xfrm>
            <a:off x="5334000" y="1219200"/>
            <a:ext cx="2590800" cy="2236787"/>
          </a:xfrm>
          <a:prstGeom prst="rect">
            <a:avLst/>
          </a:prstGeom>
          <a:noFill/>
          <a:ln>
            <a:noFill/>
          </a:ln>
        </p:spPr>
      </p:pic>
      <p:pic>
        <p:nvPicPr>
          <p:cNvPr id="1832" name="Google Shape;1832;p144"/>
          <p:cNvPicPr preferRelativeResize="0"/>
          <p:nvPr/>
        </p:nvPicPr>
        <p:blipFill rotWithShape="1">
          <a:blip r:embed="rId4">
            <a:alphaModFix/>
          </a:blip>
          <a:srcRect b="0" l="0" r="0" t="0"/>
          <a:stretch/>
        </p:blipFill>
        <p:spPr>
          <a:xfrm>
            <a:off x="457200" y="3429000"/>
            <a:ext cx="4214812" cy="2895600"/>
          </a:xfrm>
          <a:prstGeom prst="rect">
            <a:avLst/>
          </a:prstGeom>
          <a:noFill/>
          <a:ln>
            <a:noFill/>
          </a:ln>
        </p:spPr>
      </p:pic>
      <p:sp>
        <p:nvSpPr>
          <p:cNvPr id="1833" name="Google Shape;1833;p14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Scheduler Objects</a:t>
            </a:r>
            <a:endParaRPr/>
          </a:p>
        </p:txBody>
      </p:sp>
      <p:sp>
        <p:nvSpPr>
          <p:cNvPr id="1834" name="Google Shape;1834;p144"/>
          <p:cNvSpPr txBox="1"/>
          <p:nvPr>
            <p:ph idx="4294967295" type="body"/>
          </p:nvPr>
        </p:nvSpPr>
        <p:spPr>
          <a:xfrm>
            <a:off x="582612" y="1524000"/>
            <a:ext cx="4070350" cy="1595437"/>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Setup reusable schedules to associate with multiple Workflows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Used in Workflows and Session Tasks </a:t>
            </a:r>
            <a:endParaRPr/>
          </a:p>
        </p:txBody>
      </p:sp>
      <p:pic>
        <p:nvPicPr>
          <p:cNvPr id="1835" name="Google Shape;1835;p144"/>
          <p:cNvPicPr preferRelativeResize="0"/>
          <p:nvPr>
            <p:ph idx="4294967295" type="body"/>
          </p:nvPr>
        </p:nvPicPr>
        <p:blipFill rotWithShape="1">
          <a:blip r:embed="rId5">
            <a:alphaModFix/>
          </a:blip>
          <a:srcRect b="0" l="0" r="0" t="0"/>
          <a:stretch/>
        </p:blipFill>
        <p:spPr>
          <a:xfrm>
            <a:off x="5334000" y="3581400"/>
            <a:ext cx="3429000" cy="2743200"/>
          </a:xfrm>
          <a:prstGeom prst="rect">
            <a:avLst/>
          </a:prstGeom>
          <a:noFill/>
          <a:ln>
            <a:noFill/>
          </a:ln>
        </p:spPr>
      </p:pic>
      <p:cxnSp>
        <p:nvCxnSpPr>
          <p:cNvPr id="1836" name="Google Shape;1836;p144"/>
          <p:cNvCxnSpPr/>
          <p:nvPr/>
        </p:nvCxnSpPr>
        <p:spPr>
          <a:xfrm flipH="1" rot="10800000">
            <a:off x="3352800" y="2819400"/>
            <a:ext cx="1905000" cy="1600200"/>
          </a:xfrm>
          <a:prstGeom prst="straightConnector1">
            <a:avLst/>
          </a:prstGeom>
          <a:noFill/>
          <a:ln cap="flat" cmpd="sng" w="28575">
            <a:solidFill>
              <a:srgbClr val="FF6600"/>
            </a:solidFill>
            <a:prstDash val="solid"/>
            <a:miter lim="8000"/>
            <a:headEnd len="sm" w="sm" type="none"/>
            <a:tailEnd len="med" w="med" type="triangle"/>
          </a:ln>
        </p:spPr>
      </p:cxnSp>
      <p:cxnSp>
        <p:nvCxnSpPr>
          <p:cNvPr id="1837" name="Google Shape;1837;p144"/>
          <p:cNvCxnSpPr/>
          <p:nvPr/>
        </p:nvCxnSpPr>
        <p:spPr>
          <a:xfrm>
            <a:off x="5943600" y="3276600"/>
            <a:ext cx="381000" cy="685800"/>
          </a:xfrm>
          <a:prstGeom prst="straightConnector1">
            <a:avLst/>
          </a:prstGeom>
          <a:noFill/>
          <a:ln cap="flat" cmpd="sng" w="28575">
            <a:solidFill>
              <a:srgbClr val="FF6600"/>
            </a:solidFill>
            <a:prstDash val="solid"/>
            <a:miter lim="8000"/>
            <a:headEnd len="sm" w="sm" type="none"/>
            <a:tailEnd len="med" w="med" type="triangle"/>
          </a:ln>
        </p:spPr>
      </p:cxnSp>
      <p:pic>
        <p:nvPicPr>
          <p:cNvPr id="1838" name="Google Shape;1838;p144"/>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1842" name="Shape 1842"/>
        <p:cNvGrpSpPr/>
        <p:nvPr/>
      </p:nvGrpSpPr>
      <p:grpSpPr>
        <a:xfrm>
          <a:off x="0" y="0"/>
          <a:ext cx="0" cy="0"/>
          <a:chOff x="0" y="0"/>
          <a:chExt cx="0" cy="0"/>
        </a:xfrm>
      </p:grpSpPr>
      <p:sp>
        <p:nvSpPr>
          <p:cNvPr id="1843" name="Google Shape;1843;p145"/>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Workflows Administration</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8" name="Shape 1848"/>
        <p:cNvGrpSpPr/>
        <p:nvPr/>
      </p:nvGrpSpPr>
      <p:grpSpPr>
        <a:xfrm>
          <a:off x="0" y="0"/>
          <a:ext cx="0" cy="0"/>
          <a:chOff x="0" y="0"/>
          <a:chExt cx="0" cy="0"/>
        </a:xfrm>
      </p:grpSpPr>
      <p:sp>
        <p:nvSpPr>
          <p:cNvPr id="1849" name="Google Shape;1849;p146"/>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850" name="Google Shape;1850;p14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details - </a:t>
            </a:r>
            <a:endParaRPr/>
          </a:p>
        </p:txBody>
      </p:sp>
      <p:sp>
        <p:nvSpPr>
          <p:cNvPr id="1851" name="Google Shape;1851;p146"/>
          <p:cNvSpPr txBox="1"/>
          <p:nvPr/>
        </p:nvSpPr>
        <p:spPr>
          <a:xfrm>
            <a:off x="609600" y="1143000"/>
            <a:ext cx="799465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The Workflow Monitor GUI interface</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Monitoring views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Server monitoring modes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Filtering displayed items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Actions initiated from the Workflow Monitor</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5" name="Shape 1855"/>
        <p:cNvGrpSpPr/>
        <p:nvPr/>
      </p:nvGrpSpPr>
      <p:grpSpPr>
        <a:xfrm>
          <a:off x="0" y="0"/>
          <a:ext cx="0" cy="0"/>
          <a:chOff x="0" y="0"/>
          <a:chExt cx="0" cy="0"/>
        </a:xfrm>
      </p:grpSpPr>
      <p:sp>
        <p:nvSpPr>
          <p:cNvPr id="1856" name="Google Shape;1856;p147"/>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857" name="Google Shape;1857;p14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Monitor Interface</a:t>
            </a:r>
            <a:endParaRPr/>
          </a:p>
        </p:txBody>
      </p:sp>
      <p:pic>
        <p:nvPicPr>
          <p:cNvPr id="1858" name="Google Shape;1858;p147"/>
          <p:cNvPicPr preferRelativeResize="0"/>
          <p:nvPr>
            <p:ph idx="4294967295" type="body"/>
          </p:nvPr>
        </p:nvPicPr>
        <p:blipFill rotWithShape="1">
          <a:blip r:embed="rId3">
            <a:alphaModFix/>
          </a:blip>
          <a:srcRect b="0" l="0" r="0" t="0"/>
          <a:stretch/>
        </p:blipFill>
        <p:spPr>
          <a:xfrm>
            <a:off x="381000" y="1371600"/>
            <a:ext cx="8293100" cy="4438650"/>
          </a:xfrm>
          <a:prstGeom prst="rect">
            <a:avLst/>
          </a:prstGeom>
          <a:noFill/>
          <a:ln>
            <a:noFill/>
          </a:ln>
        </p:spPr>
      </p:pic>
      <p:sp>
        <p:nvSpPr>
          <p:cNvPr id="1859" name="Google Shape;1859;p147"/>
          <p:cNvSpPr/>
          <p:nvPr/>
        </p:nvSpPr>
        <p:spPr>
          <a:xfrm>
            <a:off x="838200" y="2438400"/>
            <a:ext cx="12954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860" name="Google Shape;1860;p147"/>
          <p:cNvCxnSpPr/>
          <p:nvPr/>
        </p:nvCxnSpPr>
        <p:spPr>
          <a:xfrm rot="10800000">
            <a:off x="1905000" y="2819400"/>
            <a:ext cx="1752600" cy="3200400"/>
          </a:xfrm>
          <a:prstGeom prst="straightConnector1">
            <a:avLst/>
          </a:prstGeom>
          <a:noFill/>
          <a:ln cap="flat" cmpd="sng" w="25400">
            <a:solidFill>
              <a:srgbClr val="FF6600"/>
            </a:solidFill>
            <a:prstDash val="solid"/>
            <a:miter lim="8000"/>
            <a:headEnd len="sm" w="sm" type="none"/>
            <a:tailEnd len="med" w="med" type="triangle"/>
          </a:ln>
        </p:spPr>
      </p:cxnSp>
      <p:sp>
        <p:nvSpPr>
          <p:cNvPr id="1861" name="Google Shape;1861;p147"/>
          <p:cNvSpPr txBox="1"/>
          <p:nvPr/>
        </p:nvSpPr>
        <p:spPr>
          <a:xfrm>
            <a:off x="3276600" y="6019800"/>
            <a:ext cx="2520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Available Integration Services</a:t>
            </a:r>
            <a:endParaRPr/>
          </a:p>
        </p:txBody>
      </p:sp>
      <p:pic>
        <p:nvPicPr>
          <p:cNvPr id="1862" name="Google Shape;1862;p147"/>
          <p:cNvPicPr preferRelativeResize="0"/>
          <p:nvPr/>
        </p:nvPicPr>
        <p:blipFill rotWithShape="1">
          <a:blip r:embed="rId4">
            <a:alphaModFix/>
          </a:blip>
          <a:srcRect b="0" l="0" r="0" t="0"/>
          <a:stretch/>
        </p:blipFill>
        <p:spPr>
          <a:xfrm>
            <a:off x="8101012" y="95250"/>
            <a:ext cx="685800" cy="6858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7" name="Shape 1867"/>
        <p:cNvGrpSpPr/>
        <p:nvPr/>
      </p:nvGrpSpPr>
      <p:grpSpPr>
        <a:xfrm>
          <a:off x="0" y="0"/>
          <a:ext cx="0" cy="0"/>
          <a:chOff x="0" y="0"/>
          <a:chExt cx="0" cy="0"/>
        </a:xfrm>
      </p:grpSpPr>
      <p:sp>
        <p:nvSpPr>
          <p:cNvPr id="1868" name="Google Shape;1868;p148"/>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869" name="Google Shape;1869;p14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Monitoring Workflows</a:t>
            </a:r>
            <a:endParaRPr/>
          </a:p>
        </p:txBody>
      </p:sp>
      <p:sp>
        <p:nvSpPr>
          <p:cNvPr id="1870" name="Google Shape;1870;p148"/>
          <p:cNvSpPr txBox="1"/>
          <p:nvPr>
            <p:ph idx="4294967295" type="body"/>
          </p:nvPr>
        </p:nvSpPr>
        <p:spPr>
          <a:xfrm>
            <a:off x="533400" y="1371600"/>
            <a:ext cx="77724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Perform operations in the Workflow Monitor</a:t>
            </a:r>
            <a:endParaRPr/>
          </a:p>
          <a:p>
            <a:pPr indent="-228600" lvl="1" marL="5715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Restart -- restart a Task, Workflow or Worklet</a:t>
            </a:r>
            <a:endParaRPr/>
          </a:p>
          <a:p>
            <a:pPr indent="-228600" lvl="1" marL="5715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Stop -- stop a Task, Workflow, or Worklet</a:t>
            </a:r>
            <a:endParaRPr/>
          </a:p>
          <a:p>
            <a:pPr indent="-228600" lvl="1" marL="5715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Abort -- abort a Task, Workflow, or Worklet</a:t>
            </a:r>
            <a:endParaRPr/>
          </a:p>
          <a:p>
            <a:pPr indent="-228600" lvl="1" marL="5715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Recover -- recovers a suspended Workflow after a failed Task is corrected from the point of failure</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View Session and Workflow logs</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Abort has a 60 second timeout</a:t>
            </a:r>
            <a:endParaRPr/>
          </a:p>
          <a:p>
            <a:pPr indent="-228600" lvl="1" marL="5715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If the Integration Service has not completed processing and committing data during the timeout period, the threads and processes associated with the Session are killed</a:t>
            </a:r>
            <a:endParaRPr/>
          </a:p>
        </p:txBody>
      </p:sp>
      <p:sp>
        <p:nvSpPr>
          <p:cNvPr id="1871" name="Google Shape;1871;p148"/>
          <p:cNvSpPr txBox="1"/>
          <p:nvPr/>
        </p:nvSpPr>
        <p:spPr>
          <a:xfrm>
            <a:off x="762000" y="5943600"/>
            <a:ext cx="5113337" cy="317500"/>
          </a:xfrm>
          <a:prstGeom prst="rect">
            <a:avLst/>
          </a:prstGeom>
          <a:noFill/>
          <a:ln cap="flat" cmpd="sng" w="12700">
            <a:solidFill>
              <a:schemeClr val="accen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Stopping a Session Task means the Server stops reading data</a:t>
            </a:r>
            <a:endParaRPr/>
          </a:p>
        </p:txBody>
      </p:sp>
      <p:pic>
        <p:nvPicPr>
          <p:cNvPr id="1872" name="Google Shape;1872;p148"/>
          <p:cNvPicPr preferRelativeResize="0"/>
          <p:nvPr/>
        </p:nvPicPr>
        <p:blipFill rotWithShape="1">
          <a:blip r:embed="rId3">
            <a:alphaModFix/>
          </a:blip>
          <a:srcRect b="0" l="0" r="0" t="0"/>
          <a:stretch/>
        </p:blipFill>
        <p:spPr>
          <a:xfrm>
            <a:off x="457200" y="1981200"/>
            <a:ext cx="609600" cy="1447800"/>
          </a:xfrm>
          <a:prstGeom prst="rect">
            <a:avLst/>
          </a:prstGeom>
          <a:noFill/>
          <a:ln>
            <a:noFill/>
          </a:ln>
        </p:spPr>
      </p:pic>
      <p:pic>
        <p:nvPicPr>
          <p:cNvPr id="1873" name="Google Shape;1873;p148"/>
          <p:cNvPicPr preferRelativeResize="0"/>
          <p:nvPr/>
        </p:nvPicPr>
        <p:blipFill rotWithShape="1">
          <a:blip r:embed="rId4">
            <a:alphaModFix/>
          </a:blip>
          <a:srcRect b="0" l="0" r="0" t="0"/>
          <a:stretch/>
        </p:blipFill>
        <p:spPr>
          <a:xfrm>
            <a:off x="8101012" y="95250"/>
            <a:ext cx="685800" cy="6858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8" name="Shape 1878"/>
        <p:cNvGrpSpPr/>
        <p:nvPr/>
      </p:nvGrpSpPr>
      <p:grpSpPr>
        <a:xfrm>
          <a:off x="0" y="0"/>
          <a:ext cx="0" cy="0"/>
          <a:chOff x="0" y="0"/>
          <a:chExt cx="0" cy="0"/>
        </a:xfrm>
      </p:grpSpPr>
      <p:sp>
        <p:nvSpPr>
          <p:cNvPr id="1879" name="Google Shape;1879;p149"/>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880" name="Google Shape;1880;p14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Monitor Workflows</a:t>
            </a:r>
            <a:endParaRPr/>
          </a:p>
        </p:txBody>
      </p:sp>
      <p:sp>
        <p:nvSpPr>
          <p:cNvPr id="1881" name="Google Shape;1881;p149"/>
          <p:cNvSpPr txBox="1"/>
          <p:nvPr>
            <p:ph idx="4294967295" type="body"/>
          </p:nvPr>
        </p:nvSpPr>
        <p:spPr>
          <a:xfrm>
            <a:off x="533400" y="1143000"/>
            <a:ext cx="8293100" cy="2057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 Workflow Monitor is the tool for monitoring Workflows and Tasks</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Review details about a Workflow or Task in two views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Gantt Chart view</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Task view</a:t>
            </a:r>
            <a:endParaRPr/>
          </a:p>
        </p:txBody>
      </p:sp>
      <p:pic>
        <p:nvPicPr>
          <p:cNvPr id="1882" name="Google Shape;1882;p149"/>
          <p:cNvPicPr preferRelativeResize="0"/>
          <p:nvPr/>
        </p:nvPicPr>
        <p:blipFill rotWithShape="1">
          <a:blip r:embed="rId3">
            <a:alphaModFix/>
          </a:blip>
          <a:srcRect b="0" l="0" r="0" t="0"/>
          <a:stretch/>
        </p:blipFill>
        <p:spPr>
          <a:xfrm>
            <a:off x="533400" y="3200400"/>
            <a:ext cx="3657600" cy="2743200"/>
          </a:xfrm>
          <a:prstGeom prst="rect">
            <a:avLst/>
          </a:prstGeom>
          <a:noFill/>
          <a:ln>
            <a:noFill/>
          </a:ln>
        </p:spPr>
      </p:pic>
      <p:pic>
        <p:nvPicPr>
          <p:cNvPr id="1883" name="Google Shape;1883;p149"/>
          <p:cNvPicPr preferRelativeResize="0"/>
          <p:nvPr/>
        </p:nvPicPr>
        <p:blipFill rotWithShape="1">
          <a:blip r:embed="rId4">
            <a:alphaModFix/>
          </a:blip>
          <a:srcRect b="0" l="0" r="0" t="0"/>
          <a:stretch/>
        </p:blipFill>
        <p:spPr>
          <a:xfrm>
            <a:off x="4572000" y="3276600"/>
            <a:ext cx="3810000" cy="2590800"/>
          </a:xfrm>
          <a:prstGeom prst="rect">
            <a:avLst/>
          </a:prstGeom>
          <a:noFill/>
          <a:ln>
            <a:noFill/>
          </a:ln>
        </p:spPr>
      </p:pic>
      <p:sp>
        <p:nvSpPr>
          <p:cNvPr id="1884" name="Google Shape;1884;p149"/>
          <p:cNvSpPr/>
          <p:nvPr/>
        </p:nvSpPr>
        <p:spPr>
          <a:xfrm>
            <a:off x="533400" y="5105400"/>
            <a:ext cx="4572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85" name="Google Shape;1885;p149"/>
          <p:cNvSpPr/>
          <p:nvPr/>
        </p:nvSpPr>
        <p:spPr>
          <a:xfrm>
            <a:off x="4953000" y="5029200"/>
            <a:ext cx="381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886" name="Google Shape;1886;p149"/>
          <p:cNvPicPr preferRelativeResize="0"/>
          <p:nvPr/>
        </p:nvPicPr>
        <p:blipFill rotWithShape="1">
          <a:blip r:embed="rId5">
            <a:alphaModFix/>
          </a:blip>
          <a:srcRect b="0" l="0" r="0" t="0"/>
          <a:stretch/>
        </p:blipFill>
        <p:spPr>
          <a:xfrm>
            <a:off x="8101012" y="95250"/>
            <a:ext cx="685800" cy="6858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1" name="Shape 1891"/>
        <p:cNvGrpSpPr/>
        <p:nvPr/>
      </p:nvGrpSpPr>
      <p:grpSpPr>
        <a:xfrm>
          <a:off x="0" y="0"/>
          <a:ext cx="0" cy="0"/>
          <a:chOff x="0" y="0"/>
          <a:chExt cx="0" cy="0"/>
        </a:xfrm>
      </p:grpSpPr>
      <p:sp>
        <p:nvSpPr>
          <p:cNvPr id="1892" name="Google Shape;1892;p150"/>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893" name="Google Shape;1893;p15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Monitoring Workflows</a:t>
            </a:r>
            <a:endParaRPr/>
          </a:p>
        </p:txBody>
      </p:sp>
      <p:sp>
        <p:nvSpPr>
          <p:cNvPr id="1894" name="Google Shape;1894;p150"/>
          <p:cNvSpPr txBox="1"/>
          <p:nvPr>
            <p:ph idx="4294967295" type="body"/>
          </p:nvPr>
        </p:nvSpPr>
        <p:spPr>
          <a:xfrm>
            <a:off x="533400" y="1371600"/>
            <a:ext cx="8293100" cy="457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600" u="none" cap="none" strike="noStrike">
                <a:solidFill>
                  <a:schemeClr val="dk1"/>
                </a:solidFill>
                <a:latin typeface="Arial"/>
                <a:ea typeface="Arial"/>
                <a:cs typeface="Arial"/>
                <a:sym typeface="Arial"/>
              </a:rPr>
              <a:t>Task View</a:t>
            </a:r>
            <a:endParaRPr/>
          </a:p>
        </p:txBody>
      </p:sp>
      <p:pic>
        <p:nvPicPr>
          <p:cNvPr id="1895" name="Google Shape;1895;p150"/>
          <p:cNvPicPr preferRelativeResize="0"/>
          <p:nvPr/>
        </p:nvPicPr>
        <p:blipFill rotWithShape="1">
          <a:blip r:embed="rId3">
            <a:alphaModFix/>
          </a:blip>
          <a:srcRect b="0" l="0" r="0" t="0"/>
          <a:stretch/>
        </p:blipFill>
        <p:spPr>
          <a:xfrm>
            <a:off x="1524000" y="2133600"/>
            <a:ext cx="6400800" cy="3376612"/>
          </a:xfrm>
          <a:prstGeom prst="rect">
            <a:avLst/>
          </a:prstGeom>
          <a:noFill/>
          <a:ln>
            <a:noFill/>
          </a:ln>
        </p:spPr>
      </p:pic>
      <p:cxnSp>
        <p:nvCxnSpPr>
          <p:cNvPr id="1896" name="Google Shape;1896;p150"/>
          <p:cNvCxnSpPr/>
          <p:nvPr/>
        </p:nvCxnSpPr>
        <p:spPr>
          <a:xfrm>
            <a:off x="3276600" y="1752600"/>
            <a:ext cx="0" cy="685800"/>
          </a:xfrm>
          <a:prstGeom prst="straightConnector1">
            <a:avLst/>
          </a:prstGeom>
          <a:noFill/>
          <a:ln cap="flat" cmpd="sng" w="25400">
            <a:solidFill>
              <a:srgbClr val="FF6600"/>
            </a:solidFill>
            <a:prstDash val="solid"/>
            <a:miter lim="8000"/>
            <a:headEnd len="sm" w="sm" type="none"/>
            <a:tailEnd len="med" w="med" type="triangle"/>
          </a:ln>
        </p:spPr>
      </p:cxnSp>
      <p:sp>
        <p:nvSpPr>
          <p:cNvPr id="1897" name="Google Shape;1897;p150"/>
          <p:cNvSpPr txBox="1"/>
          <p:nvPr/>
        </p:nvSpPr>
        <p:spPr>
          <a:xfrm>
            <a:off x="2803525" y="1524000"/>
            <a:ext cx="914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Workflow</a:t>
            </a:r>
            <a:endParaRPr/>
          </a:p>
        </p:txBody>
      </p:sp>
      <p:cxnSp>
        <p:nvCxnSpPr>
          <p:cNvPr id="1898" name="Google Shape;1898;p150"/>
          <p:cNvCxnSpPr/>
          <p:nvPr/>
        </p:nvCxnSpPr>
        <p:spPr>
          <a:xfrm>
            <a:off x="4724400" y="1828800"/>
            <a:ext cx="0" cy="762000"/>
          </a:xfrm>
          <a:prstGeom prst="straightConnector1">
            <a:avLst/>
          </a:prstGeom>
          <a:noFill/>
          <a:ln cap="flat" cmpd="sng" w="25400">
            <a:solidFill>
              <a:srgbClr val="FF6600"/>
            </a:solidFill>
            <a:prstDash val="solid"/>
            <a:miter lim="8000"/>
            <a:headEnd len="sm" w="sm" type="none"/>
            <a:tailEnd len="med" w="med" type="triangle"/>
          </a:ln>
        </p:spPr>
      </p:cxnSp>
      <p:sp>
        <p:nvSpPr>
          <p:cNvPr id="1899" name="Google Shape;1899;p150"/>
          <p:cNvSpPr txBox="1"/>
          <p:nvPr/>
        </p:nvSpPr>
        <p:spPr>
          <a:xfrm>
            <a:off x="4419600" y="1600200"/>
            <a:ext cx="10017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Start Time</a:t>
            </a:r>
            <a:endParaRPr/>
          </a:p>
        </p:txBody>
      </p:sp>
      <p:cxnSp>
        <p:nvCxnSpPr>
          <p:cNvPr id="1900" name="Google Shape;1900;p150"/>
          <p:cNvCxnSpPr/>
          <p:nvPr/>
        </p:nvCxnSpPr>
        <p:spPr>
          <a:xfrm>
            <a:off x="6019800" y="1524000"/>
            <a:ext cx="0" cy="990600"/>
          </a:xfrm>
          <a:prstGeom prst="straightConnector1">
            <a:avLst/>
          </a:prstGeom>
          <a:noFill/>
          <a:ln cap="flat" cmpd="sng" w="25400">
            <a:solidFill>
              <a:srgbClr val="FF6600"/>
            </a:solidFill>
            <a:prstDash val="solid"/>
            <a:miter lim="8000"/>
            <a:headEnd len="sm" w="sm" type="none"/>
            <a:tailEnd len="med" w="med" type="triangle"/>
          </a:ln>
        </p:spPr>
      </p:cxnSp>
      <p:sp>
        <p:nvSpPr>
          <p:cNvPr id="1901" name="Google Shape;1901;p150"/>
          <p:cNvSpPr txBox="1"/>
          <p:nvPr/>
        </p:nvSpPr>
        <p:spPr>
          <a:xfrm>
            <a:off x="5562600" y="1295400"/>
            <a:ext cx="15240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Completion Time</a:t>
            </a:r>
            <a:endParaRPr/>
          </a:p>
        </p:txBody>
      </p:sp>
      <p:cxnSp>
        <p:nvCxnSpPr>
          <p:cNvPr id="1902" name="Google Shape;1902;p150"/>
          <p:cNvCxnSpPr/>
          <p:nvPr/>
        </p:nvCxnSpPr>
        <p:spPr>
          <a:xfrm>
            <a:off x="7086600" y="1981200"/>
            <a:ext cx="0" cy="533400"/>
          </a:xfrm>
          <a:prstGeom prst="straightConnector1">
            <a:avLst/>
          </a:prstGeom>
          <a:noFill/>
          <a:ln cap="flat" cmpd="sng" w="25400">
            <a:solidFill>
              <a:srgbClr val="FF6600"/>
            </a:solidFill>
            <a:prstDash val="solid"/>
            <a:miter lim="8000"/>
            <a:headEnd len="sm" w="sm" type="none"/>
            <a:tailEnd len="med" w="med" type="triangle"/>
          </a:ln>
        </p:spPr>
      </p:cxnSp>
      <p:sp>
        <p:nvSpPr>
          <p:cNvPr id="1903" name="Google Shape;1903;p150"/>
          <p:cNvSpPr txBox="1"/>
          <p:nvPr/>
        </p:nvSpPr>
        <p:spPr>
          <a:xfrm>
            <a:off x="6705600" y="1676400"/>
            <a:ext cx="6873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Status</a:t>
            </a:r>
            <a:endParaRPr/>
          </a:p>
        </p:txBody>
      </p:sp>
      <p:sp>
        <p:nvSpPr>
          <p:cNvPr id="1904" name="Google Shape;1904;p150"/>
          <p:cNvSpPr txBox="1"/>
          <p:nvPr/>
        </p:nvSpPr>
        <p:spPr>
          <a:xfrm>
            <a:off x="685800" y="5562600"/>
            <a:ext cx="10128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Status Bar</a:t>
            </a:r>
            <a:endParaRPr/>
          </a:p>
        </p:txBody>
      </p:sp>
      <p:cxnSp>
        <p:nvCxnSpPr>
          <p:cNvPr id="1905" name="Google Shape;1905;p150"/>
          <p:cNvCxnSpPr/>
          <p:nvPr/>
        </p:nvCxnSpPr>
        <p:spPr>
          <a:xfrm flipH="1" rot="10800000">
            <a:off x="1295400" y="5257800"/>
            <a:ext cx="762000" cy="381000"/>
          </a:xfrm>
          <a:prstGeom prst="straightConnector1">
            <a:avLst/>
          </a:prstGeom>
          <a:noFill/>
          <a:ln cap="flat" cmpd="sng" w="25400">
            <a:solidFill>
              <a:srgbClr val="FF6600"/>
            </a:solidFill>
            <a:prstDash val="solid"/>
            <a:miter lim="8000"/>
            <a:headEnd len="sm" w="sm" type="none"/>
            <a:tailEnd len="med" w="med" type="triangle"/>
          </a:ln>
        </p:spPr>
      </p:cxnSp>
      <p:pic>
        <p:nvPicPr>
          <p:cNvPr id="1906" name="Google Shape;1906;p150"/>
          <p:cNvPicPr preferRelativeResize="0"/>
          <p:nvPr/>
        </p:nvPicPr>
        <p:blipFill rotWithShape="1">
          <a:blip r:embed="rId4">
            <a:alphaModFix/>
          </a:blip>
          <a:srcRect b="0" l="0" r="0" t="0"/>
          <a:stretch/>
        </p:blipFill>
        <p:spPr>
          <a:xfrm>
            <a:off x="8101012" y="95250"/>
            <a:ext cx="685800" cy="685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sp>
        <p:nvSpPr>
          <p:cNvPr id="225" name="Google Shape;225;p25"/>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26" name="Google Shape;226;p2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Administration Console</a:t>
            </a:r>
            <a:endParaRPr/>
          </a:p>
        </p:txBody>
      </p:sp>
      <p:sp>
        <p:nvSpPr>
          <p:cNvPr id="227" name="Google Shape;227;p25"/>
          <p:cNvSpPr txBox="1"/>
          <p:nvPr>
            <p:ph idx="4294967295" type="body"/>
          </p:nvPr>
        </p:nvSpPr>
        <p:spPr>
          <a:xfrm>
            <a:off x="304800" y="1066800"/>
            <a:ext cx="8610600" cy="5334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1600" u="none" cap="none" strike="noStrike">
                <a:solidFill>
                  <a:schemeClr val="dk1"/>
                </a:solidFill>
                <a:latin typeface="Arial"/>
                <a:ea typeface="Arial"/>
                <a:cs typeface="Arial"/>
                <a:sym typeface="Arial"/>
              </a:rPr>
              <a:t>A web-based interface used to administer the PowerCenter domain. </a:t>
            </a:r>
            <a:endParaRPr/>
          </a:p>
          <a:p>
            <a:pPr indent="-122237" lvl="0" marL="122237" marR="0" rtl="0" algn="l">
              <a:lnSpc>
                <a:spcPct val="85000"/>
              </a:lnSpc>
              <a:spcBef>
                <a:spcPts val="1040"/>
              </a:spcBef>
              <a:spcAft>
                <a:spcPts val="0"/>
              </a:spcAft>
              <a:buClr>
                <a:srgbClr val="4E84C4"/>
              </a:buClr>
              <a:buFont typeface="Arial"/>
              <a:buNone/>
            </a:pPr>
            <a:r>
              <a:rPr b="0" i="0" lang="en-US" sz="1600" u="none" cap="none" strike="noStrike">
                <a:solidFill>
                  <a:schemeClr val="dk1"/>
                </a:solidFill>
                <a:latin typeface="Arial"/>
                <a:ea typeface="Arial"/>
                <a:cs typeface="Arial"/>
                <a:sym typeface="Arial"/>
              </a:rPr>
              <a:t>Following tasks can be performed:</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Manage the  domain</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Shutdown and restart domain and Nodes</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Manage objects within a domain</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Create and Manage Folders, Grid, Integration Service, Node, Repository Service, Web Service and Licenses</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Enable/ Disable various services like the Integration Services, Repository Services etc.</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Upgrade Repositories and Integration Services</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View log events for the domain and the services</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View locks </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Add and Manage Users and their profile</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Monitor User Activity</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Manage Application Services</a:t>
            </a:r>
            <a:endParaRPr/>
          </a:p>
          <a:p>
            <a:pPr indent="-122237" lvl="0" marL="122237"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Default URL &lt;&gt; http://&lt;hostname&gt;:6001/adminconsole</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1" name="Shape 1911"/>
        <p:cNvGrpSpPr/>
        <p:nvPr/>
      </p:nvGrpSpPr>
      <p:grpSpPr>
        <a:xfrm>
          <a:off x="0" y="0"/>
          <a:ext cx="0" cy="0"/>
          <a:chOff x="0" y="0"/>
          <a:chExt cx="0" cy="0"/>
        </a:xfrm>
      </p:grpSpPr>
      <p:sp>
        <p:nvSpPr>
          <p:cNvPr id="1912" name="Google Shape;1912;p151"/>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913" name="Google Shape;1913;p15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Monitor Window Filtering</a:t>
            </a:r>
            <a:endParaRPr/>
          </a:p>
        </p:txBody>
      </p:sp>
      <p:sp>
        <p:nvSpPr>
          <p:cNvPr id="1914" name="Google Shape;1914;p151"/>
          <p:cNvSpPr txBox="1"/>
          <p:nvPr>
            <p:ph idx="4294967295" type="body"/>
          </p:nvPr>
        </p:nvSpPr>
        <p:spPr>
          <a:xfrm>
            <a:off x="609600" y="1371600"/>
            <a:ext cx="4070350" cy="528637"/>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600" u="none" cap="none" strike="noStrike">
                <a:solidFill>
                  <a:schemeClr val="dk1"/>
                </a:solidFill>
                <a:latin typeface="Arial"/>
                <a:ea typeface="Arial"/>
                <a:cs typeface="Arial"/>
                <a:sym typeface="Arial"/>
              </a:rPr>
              <a:t>Task View provides filtering</a:t>
            </a:r>
            <a:endParaRPr/>
          </a:p>
        </p:txBody>
      </p:sp>
      <p:pic>
        <p:nvPicPr>
          <p:cNvPr id="1915" name="Google Shape;1915;p151"/>
          <p:cNvPicPr preferRelativeResize="0"/>
          <p:nvPr>
            <p:ph idx="4294967295" type="body"/>
          </p:nvPr>
        </p:nvPicPr>
        <p:blipFill rotWithShape="1">
          <a:blip r:embed="rId3">
            <a:alphaModFix/>
          </a:blip>
          <a:srcRect b="55471" l="0" r="0" t="0"/>
          <a:stretch/>
        </p:blipFill>
        <p:spPr>
          <a:xfrm>
            <a:off x="381000" y="1752600"/>
            <a:ext cx="4267200" cy="2143125"/>
          </a:xfrm>
          <a:prstGeom prst="rect">
            <a:avLst/>
          </a:prstGeom>
          <a:noFill/>
          <a:ln>
            <a:noFill/>
          </a:ln>
        </p:spPr>
      </p:pic>
      <p:sp>
        <p:nvSpPr>
          <p:cNvPr id="1916" name="Google Shape;1916;p151"/>
          <p:cNvSpPr txBox="1"/>
          <p:nvPr/>
        </p:nvSpPr>
        <p:spPr>
          <a:xfrm>
            <a:off x="7162800" y="1295400"/>
            <a:ext cx="1752600" cy="15811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Monitoring filters can be set using drop down menus</a:t>
            </a:r>
            <a:endParaRPr/>
          </a:p>
          <a:p>
            <a:pPr indent="0" lvl="0" marL="0" marR="0" rtl="0" algn="l">
              <a:lnSpc>
                <a:spcPct val="100000"/>
              </a:lnSpc>
              <a:spcBef>
                <a:spcPts val="0"/>
              </a:spcBef>
              <a:spcAft>
                <a:spcPts val="0"/>
              </a:spcAft>
              <a:buClr>
                <a:schemeClr val="dk1"/>
              </a:buClr>
              <a:buFont typeface="Times New Roman"/>
              <a:buNone/>
            </a:pPr>
            <a:r>
              <a:t/>
            </a:r>
            <a:endParaRPr b="1" i="0" sz="1400" u="none" cap="none" strike="noStrike">
              <a:solidFill>
                <a:srgbClr val="0000CC"/>
              </a:solidFill>
              <a:latin typeface="Arial"/>
              <a:ea typeface="Arial"/>
              <a:cs typeface="Arial"/>
              <a:sym typeface="Arial"/>
            </a:endParaRPr>
          </a:p>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Minimizes items displayed in        Task View</a:t>
            </a:r>
            <a:endParaRPr/>
          </a:p>
        </p:txBody>
      </p:sp>
      <p:sp>
        <p:nvSpPr>
          <p:cNvPr id="1917" name="Google Shape;1917;p151"/>
          <p:cNvSpPr txBox="1"/>
          <p:nvPr/>
        </p:nvSpPr>
        <p:spPr>
          <a:xfrm>
            <a:off x="4038600" y="1009650"/>
            <a:ext cx="2057400"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Get Session Logs (right click on Task)</a:t>
            </a:r>
            <a:endParaRPr/>
          </a:p>
        </p:txBody>
      </p:sp>
      <p:pic>
        <p:nvPicPr>
          <p:cNvPr id="1918" name="Google Shape;1918;p151"/>
          <p:cNvPicPr preferRelativeResize="0"/>
          <p:nvPr/>
        </p:nvPicPr>
        <p:blipFill rotWithShape="1">
          <a:blip r:embed="rId4">
            <a:alphaModFix/>
          </a:blip>
          <a:srcRect b="0" l="0" r="0" t="0"/>
          <a:stretch/>
        </p:blipFill>
        <p:spPr>
          <a:xfrm>
            <a:off x="4724400" y="1600200"/>
            <a:ext cx="2438400" cy="762000"/>
          </a:xfrm>
          <a:prstGeom prst="rect">
            <a:avLst/>
          </a:prstGeom>
          <a:noFill/>
          <a:ln>
            <a:noFill/>
          </a:ln>
        </p:spPr>
      </p:pic>
      <p:pic>
        <p:nvPicPr>
          <p:cNvPr id="1919" name="Google Shape;1919;p151"/>
          <p:cNvPicPr preferRelativeResize="0"/>
          <p:nvPr/>
        </p:nvPicPr>
        <p:blipFill rotWithShape="1">
          <a:blip r:embed="rId5">
            <a:alphaModFix/>
          </a:blip>
          <a:srcRect b="0" l="0" r="0" t="0"/>
          <a:stretch/>
        </p:blipFill>
        <p:spPr>
          <a:xfrm>
            <a:off x="304800" y="4191000"/>
            <a:ext cx="3886200" cy="2076450"/>
          </a:xfrm>
          <a:prstGeom prst="rect">
            <a:avLst/>
          </a:prstGeom>
          <a:noFill/>
          <a:ln>
            <a:noFill/>
          </a:ln>
        </p:spPr>
      </p:pic>
      <p:pic>
        <p:nvPicPr>
          <p:cNvPr id="1920" name="Google Shape;1920;p151"/>
          <p:cNvPicPr preferRelativeResize="0"/>
          <p:nvPr>
            <p:ph idx="4294967295" type="body"/>
          </p:nvPr>
        </p:nvPicPr>
        <p:blipFill rotWithShape="1">
          <a:blip r:embed="rId6">
            <a:alphaModFix/>
          </a:blip>
          <a:srcRect b="0" l="0" r="0" t="0"/>
          <a:stretch/>
        </p:blipFill>
        <p:spPr>
          <a:xfrm>
            <a:off x="4648200" y="2971800"/>
            <a:ext cx="4114800" cy="2438400"/>
          </a:xfrm>
          <a:prstGeom prst="rect">
            <a:avLst/>
          </a:prstGeom>
          <a:noFill/>
          <a:ln>
            <a:noFill/>
          </a:ln>
        </p:spPr>
      </p:pic>
      <p:sp>
        <p:nvSpPr>
          <p:cNvPr id="1921" name="Google Shape;1921;p151"/>
          <p:cNvSpPr/>
          <p:nvPr/>
        </p:nvSpPr>
        <p:spPr>
          <a:xfrm>
            <a:off x="2209800" y="1981200"/>
            <a:ext cx="152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922" name="Google Shape;1922;p151"/>
          <p:cNvCxnSpPr/>
          <p:nvPr/>
        </p:nvCxnSpPr>
        <p:spPr>
          <a:xfrm flipH="1" rot="10800000">
            <a:off x="2438400" y="1752600"/>
            <a:ext cx="2590800" cy="304800"/>
          </a:xfrm>
          <a:prstGeom prst="straightConnector1">
            <a:avLst/>
          </a:prstGeom>
          <a:noFill/>
          <a:ln cap="flat" cmpd="sng" w="25400">
            <a:solidFill>
              <a:srgbClr val="FF6600"/>
            </a:solidFill>
            <a:prstDash val="solid"/>
            <a:miter lim="8000"/>
            <a:headEnd len="sm" w="sm" type="none"/>
            <a:tailEnd len="med" w="med" type="triangle"/>
          </a:ln>
        </p:spPr>
      </p:cxnSp>
      <p:cxnSp>
        <p:nvCxnSpPr>
          <p:cNvPr id="1923" name="Google Shape;1923;p151"/>
          <p:cNvCxnSpPr/>
          <p:nvPr/>
        </p:nvCxnSpPr>
        <p:spPr>
          <a:xfrm flipH="1" rot="10800000">
            <a:off x="2057400" y="3276600"/>
            <a:ext cx="3200400" cy="1905000"/>
          </a:xfrm>
          <a:prstGeom prst="straightConnector1">
            <a:avLst/>
          </a:prstGeom>
          <a:noFill/>
          <a:ln cap="flat" cmpd="sng" w="25400">
            <a:solidFill>
              <a:srgbClr val="FF6600"/>
            </a:solidFill>
            <a:prstDash val="solid"/>
            <a:miter lim="8000"/>
            <a:headEnd len="sm" w="sm" type="none"/>
            <a:tailEnd len="med" w="med" type="triangle"/>
          </a:ln>
        </p:spPr>
      </p:cxnSp>
      <p:sp>
        <p:nvSpPr>
          <p:cNvPr id="1924" name="Google Shape;1924;p151"/>
          <p:cNvSpPr txBox="1"/>
          <p:nvPr/>
        </p:nvSpPr>
        <p:spPr>
          <a:xfrm>
            <a:off x="4343400" y="5638800"/>
            <a:ext cx="4525962"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Right-click on Session to retrieve the Session Log</a:t>
            </a:r>
            <a:endParaRPr/>
          </a:p>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 (from the Integration Service to the local PC Client)</a:t>
            </a:r>
            <a:endParaRPr/>
          </a:p>
          <a:p>
            <a:pPr indent="0" lvl="0" marL="0" marR="0" rtl="0" algn="l">
              <a:lnSpc>
                <a:spcPct val="100000"/>
              </a:lnSpc>
              <a:spcBef>
                <a:spcPts val="0"/>
              </a:spcBef>
              <a:spcAft>
                <a:spcPts val="0"/>
              </a:spcAft>
              <a:buNone/>
            </a:pPr>
            <a:r>
              <a:t/>
            </a:r>
            <a:endParaRPr b="1" i="0" sz="1400" u="none" cap="none" strike="noStrike">
              <a:solidFill>
                <a:srgbClr val="0000CC"/>
              </a:solidFill>
              <a:latin typeface="Arial"/>
              <a:ea typeface="Arial"/>
              <a:cs typeface="Arial"/>
              <a:sym typeface="Arial"/>
            </a:endParaRPr>
          </a:p>
        </p:txBody>
      </p:sp>
      <p:pic>
        <p:nvPicPr>
          <p:cNvPr id="1925" name="Google Shape;1925;p151"/>
          <p:cNvPicPr preferRelativeResize="0"/>
          <p:nvPr/>
        </p:nvPicPr>
        <p:blipFill rotWithShape="1">
          <a:blip r:embed="rId7">
            <a:alphaModFix/>
          </a:blip>
          <a:srcRect b="0" l="0" r="0" t="0"/>
          <a:stretch/>
        </p:blipFill>
        <p:spPr>
          <a:xfrm>
            <a:off x="8101012" y="95250"/>
            <a:ext cx="685800" cy="6858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0" name="Shape 1930"/>
        <p:cNvGrpSpPr/>
        <p:nvPr/>
      </p:nvGrpSpPr>
      <p:grpSpPr>
        <a:xfrm>
          <a:off x="0" y="0"/>
          <a:ext cx="0" cy="0"/>
          <a:chOff x="0" y="0"/>
          <a:chExt cx="0" cy="0"/>
        </a:xfrm>
      </p:grpSpPr>
      <p:sp>
        <p:nvSpPr>
          <p:cNvPr id="1931" name="Google Shape;1931;p152"/>
          <p:cNvSpPr txBox="1"/>
          <p:nvPr>
            <p:ph idx="4294967295" type="title"/>
          </p:nvPr>
        </p:nvSpPr>
        <p:spPr>
          <a:xfrm>
            <a:off x="609600" y="304800"/>
            <a:ext cx="80772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Debugger Features</a:t>
            </a:r>
            <a:endParaRPr/>
          </a:p>
        </p:txBody>
      </p:sp>
      <p:sp>
        <p:nvSpPr>
          <p:cNvPr id="1932" name="Google Shape;1932;p152"/>
          <p:cNvSpPr txBox="1"/>
          <p:nvPr>
            <p:ph idx="4294967295" type="body"/>
          </p:nvPr>
        </p:nvSpPr>
        <p:spPr>
          <a:xfrm>
            <a:off x="582612" y="1295400"/>
            <a:ext cx="8293100" cy="46720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Debugger is a Wizard driven tool </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View source / target data</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View transformation data</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Set break points and evaluate expressions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Initialize variables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Manually change variable values</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Debugger is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Session Driven</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Data can be loaded or discarded </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Debug environment can be saved for later use</a:t>
            </a:r>
            <a:endParaRPr/>
          </a:p>
        </p:txBody>
      </p:sp>
      <p:pic>
        <p:nvPicPr>
          <p:cNvPr id="1933" name="Google Shape;1933;p152"/>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7" name="Shape 1937"/>
        <p:cNvGrpSpPr/>
        <p:nvPr/>
      </p:nvGrpSpPr>
      <p:grpSpPr>
        <a:xfrm>
          <a:off x="0" y="0"/>
          <a:ext cx="0" cy="0"/>
          <a:chOff x="0" y="0"/>
          <a:chExt cx="0" cy="0"/>
        </a:xfrm>
      </p:grpSpPr>
      <p:sp>
        <p:nvSpPr>
          <p:cNvPr id="1938" name="Google Shape;1938;p153"/>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939" name="Google Shape;1939;p15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Debugger Port Setting</a:t>
            </a:r>
            <a:endParaRPr/>
          </a:p>
        </p:txBody>
      </p:sp>
      <p:pic>
        <p:nvPicPr>
          <p:cNvPr id="1940" name="Google Shape;1940;p153"/>
          <p:cNvPicPr preferRelativeResize="0"/>
          <p:nvPr>
            <p:ph idx="4294967295" type="body"/>
          </p:nvPr>
        </p:nvPicPr>
        <p:blipFill rotWithShape="1">
          <a:blip r:embed="rId3">
            <a:alphaModFix/>
          </a:blip>
          <a:srcRect b="0" l="0" r="0" t="0"/>
          <a:stretch/>
        </p:blipFill>
        <p:spPr>
          <a:xfrm>
            <a:off x="914400" y="1371600"/>
            <a:ext cx="3227387" cy="2433637"/>
          </a:xfrm>
          <a:prstGeom prst="rect">
            <a:avLst/>
          </a:prstGeom>
          <a:noFill/>
          <a:ln>
            <a:noFill/>
          </a:ln>
        </p:spPr>
      </p:pic>
      <p:pic>
        <p:nvPicPr>
          <p:cNvPr id="1941" name="Google Shape;1941;p153"/>
          <p:cNvPicPr preferRelativeResize="0"/>
          <p:nvPr>
            <p:ph idx="4294967295" type="body"/>
          </p:nvPr>
        </p:nvPicPr>
        <p:blipFill rotWithShape="1">
          <a:blip r:embed="rId4">
            <a:alphaModFix/>
          </a:blip>
          <a:srcRect b="0" l="0" r="0" t="0"/>
          <a:stretch/>
        </p:blipFill>
        <p:spPr>
          <a:xfrm>
            <a:off x="4953000" y="1295400"/>
            <a:ext cx="3402012" cy="4438650"/>
          </a:xfrm>
          <a:prstGeom prst="rect">
            <a:avLst/>
          </a:prstGeom>
          <a:noFill/>
          <a:ln>
            <a:noFill/>
          </a:ln>
        </p:spPr>
      </p:pic>
      <p:sp>
        <p:nvSpPr>
          <p:cNvPr id="1942" name="Google Shape;1942;p153"/>
          <p:cNvSpPr/>
          <p:nvPr/>
        </p:nvSpPr>
        <p:spPr>
          <a:xfrm>
            <a:off x="6096000" y="1524000"/>
            <a:ext cx="609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43" name="Google Shape;1943;p153"/>
          <p:cNvSpPr/>
          <p:nvPr/>
        </p:nvSpPr>
        <p:spPr>
          <a:xfrm>
            <a:off x="5029200" y="3733800"/>
            <a:ext cx="1066800" cy="5334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44" name="Google Shape;1944;p153"/>
          <p:cNvSpPr txBox="1"/>
          <p:nvPr/>
        </p:nvSpPr>
        <p:spPr>
          <a:xfrm>
            <a:off x="228600" y="4724400"/>
            <a:ext cx="4675187"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Configure the Debugger Port to 6010 as that’s the default</a:t>
            </a:r>
            <a:endParaRPr/>
          </a:p>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port configured by the Integration Service for the Debugger</a:t>
            </a:r>
            <a:endParaRPr/>
          </a:p>
        </p:txBody>
      </p:sp>
      <p:pic>
        <p:nvPicPr>
          <p:cNvPr id="1945" name="Google Shape;1945;p153"/>
          <p:cNvPicPr preferRelativeResize="0"/>
          <p:nvPr/>
        </p:nvPicPr>
        <p:blipFill rotWithShape="1">
          <a:blip r:embed="rId5">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0" name="Shape 1950"/>
        <p:cNvGrpSpPr/>
        <p:nvPr/>
      </p:nvGrpSpPr>
      <p:grpSpPr>
        <a:xfrm>
          <a:off x="0" y="0"/>
          <a:ext cx="0" cy="0"/>
          <a:chOff x="0" y="0"/>
          <a:chExt cx="0" cy="0"/>
        </a:xfrm>
      </p:grpSpPr>
      <p:sp>
        <p:nvSpPr>
          <p:cNvPr id="1951" name="Google Shape;1951;p15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Debugger Interface</a:t>
            </a:r>
            <a:endParaRPr/>
          </a:p>
        </p:txBody>
      </p:sp>
      <p:sp>
        <p:nvSpPr>
          <p:cNvPr id="1952" name="Google Shape;1952;p154"/>
          <p:cNvSpPr txBox="1"/>
          <p:nvPr>
            <p:ph idx="4294967295" type="body"/>
          </p:nvPr>
        </p:nvSpPr>
        <p:spPr>
          <a:xfrm>
            <a:off x="533400" y="1371600"/>
            <a:ext cx="8293100" cy="533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600" u="none" cap="none" strike="noStrike">
                <a:solidFill>
                  <a:schemeClr val="dk1"/>
                </a:solidFill>
                <a:latin typeface="Arial"/>
                <a:ea typeface="Arial"/>
                <a:cs typeface="Arial"/>
                <a:sym typeface="Arial"/>
              </a:rPr>
              <a:t>Debugger windows &amp; indicators</a:t>
            </a:r>
            <a:endParaRPr/>
          </a:p>
        </p:txBody>
      </p:sp>
      <p:grpSp>
        <p:nvGrpSpPr>
          <p:cNvPr id="1953" name="Google Shape;1953;p154"/>
          <p:cNvGrpSpPr/>
          <p:nvPr/>
        </p:nvGrpSpPr>
        <p:grpSpPr>
          <a:xfrm>
            <a:off x="228600" y="1447800"/>
            <a:ext cx="8761412" cy="5029200"/>
            <a:chOff x="228600" y="1447800"/>
            <a:chExt cx="8761412" cy="5029200"/>
          </a:xfrm>
        </p:grpSpPr>
        <p:pic>
          <p:nvPicPr>
            <p:cNvPr id="1954" name="Google Shape;1954;p154"/>
            <p:cNvPicPr preferRelativeResize="0"/>
            <p:nvPr/>
          </p:nvPicPr>
          <p:blipFill rotWithShape="1">
            <a:blip r:embed="rId3">
              <a:alphaModFix/>
            </a:blip>
            <a:srcRect b="0" l="0" r="0" t="0"/>
            <a:stretch/>
          </p:blipFill>
          <p:spPr>
            <a:xfrm>
              <a:off x="1652587" y="1905000"/>
              <a:ext cx="5613400" cy="4116387"/>
            </a:xfrm>
            <a:prstGeom prst="rect">
              <a:avLst/>
            </a:prstGeom>
            <a:noFill/>
            <a:ln>
              <a:noFill/>
            </a:ln>
          </p:spPr>
        </p:pic>
        <p:sp>
          <p:nvSpPr>
            <p:cNvPr id="1955" name="Google Shape;1955;p154"/>
            <p:cNvSpPr txBox="1"/>
            <p:nvPr/>
          </p:nvSpPr>
          <p:spPr>
            <a:xfrm>
              <a:off x="1295400" y="6172200"/>
              <a:ext cx="1550987" cy="30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Session Log tab</a:t>
              </a:r>
              <a:endParaRPr/>
            </a:p>
          </p:txBody>
        </p:sp>
        <p:cxnSp>
          <p:nvCxnSpPr>
            <p:cNvPr id="1956" name="Google Shape;1956;p154"/>
            <p:cNvCxnSpPr/>
            <p:nvPr/>
          </p:nvCxnSpPr>
          <p:spPr>
            <a:xfrm>
              <a:off x="1219200" y="5791200"/>
              <a:ext cx="1066800" cy="0"/>
            </a:xfrm>
            <a:prstGeom prst="straightConnector1">
              <a:avLst/>
            </a:prstGeom>
            <a:noFill/>
            <a:ln cap="flat" cmpd="sng" w="28575">
              <a:solidFill>
                <a:schemeClr val="dk2"/>
              </a:solidFill>
              <a:prstDash val="solid"/>
              <a:miter lim="8000"/>
              <a:headEnd len="sm" w="sm" type="none"/>
              <a:tailEnd len="med" w="med" type="triangle"/>
            </a:ln>
          </p:spPr>
        </p:cxnSp>
        <p:cxnSp>
          <p:nvCxnSpPr>
            <p:cNvPr id="1957" name="Google Shape;1957;p154"/>
            <p:cNvCxnSpPr/>
            <p:nvPr/>
          </p:nvCxnSpPr>
          <p:spPr>
            <a:xfrm rot="10800000">
              <a:off x="2871787" y="5867400"/>
              <a:ext cx="23812" cy="457200"/>
            </a:xfrm>
            <a:prstGeom prst="straightConnector1">
              <a:avLst/>
            </a:prstGeom>
            <a:noFill/>
            <a:ln cap="flat" cmpd="sng" w="28575">
              <a:solidFill>
                <a:schemeClr val="dk2"/>
              </a:solidFill>
              <a:prstDash val="solid"/>
              <a:miter lim="8000"/>
              <a:headEnd len="sm" w="sm" type="none"/>
              <a:tailEnd len="med" w="med" type="triangle"/>
            </a:ln>
          </p:spPr>
        </p:cxnSp>
        <p:sp>
          <p:nvSpPr>
            <p:cNvPr id="1958" name="Google Shape;1958;p154"/>
            <p:cNvSpPr txBox="1"/>
            <p:nvPr/>
          </p:nvSpPr>
          <p:spPr>
            <a:xfrm>
              <a:off x="3733800" y="6096000"/>
              <a:ext cx="1905000" cy="304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Target Data window</a:t>
              </a:r>
              <a:endParaRPr/>
            </a:p>
          </p:txBody>
        </p:sp>
        <p:cxnSp>
          <p:nvCxnSpPr>
            <p:cNvPr id="1959" name="Google Shape;1959;p154"/>
            <p:cNvCxnSpPr/>
            <p:nvPr/>
          </p:nvCxnSpPr>
          <p:spPr>
            <a:xfrm rot="10800000">
              <a:off x="4648200" y="5638800"/>
              <a:ext cx="0" cy="457200"/>
            </a:xfrm>
            <a:prstGeom prst="straightConnector1">
              <a:avLst/>
            </a:prstGeom>
            <a:noFill/>
            <a:ln cap="flat" cmpd="sng" w="28575">
              <a:solidFill>
                <a:schemeClr val="dk2"/>
              </a:solidFill>
              <a:prstDash val="solid"/>
              <a:miter lim="8000"/>
              <a:headEnd len="sm" w="sm" type="none"/>
              <a:tailEnd len="med" w="med" type="triangle"/>
            </a:ln>
          </p:spPr>
        </p:cxnSp>
        <p:sp>
          <p:nvSpPr>
            <p:cNvPr id="1960" name="Google Shape;1960;p154"/>
            <p:cNvSpPr txBox="1"/>
            <p:nvPr/>
          </p:nvSpPr>
          <p:spPr>
            <a:xfrm>
              <a:off x="7466012" y="5105400"/>
              <a:ext cx="1484312" cy="73025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Transformation</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Instance </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Data window</a:t>
              </a:r>
              <a:endParaRPr/>
            </a:p>
          </p:txBody>
        </p:sp>
        <p:cxnSp>
          <p:nvCxnSpPr>
            <p:cNvPr id="1961" name="Google Shape;1961;p154"/>
            <p:cNvCxnSpPr/>
            <p:nvPr/>
          </p:nvCxnSpPr>
          <p:spPr>
            <a:xfrm rot="10800000">
              <a:off x="6757987" y="5562600"/>
              <a:ext cx="785812" cy="0"/>
            </a:xfrm>
            <a:prstGeom prst="straightConnector1">
              <a:avLst/>
            </a:prstGeom>
            <a:noFill/>
            <a:ln cap="flat" cmpd="sng" w="28575">
              <a:solidFill>
                <a:schemeClr val="dk2"/>
              </a:solidFill>
              <a:prstDash val="solid"/>
              <a:miter lim="8000"/>
              <a:headEnd len="sm" w="sm" type="none"/>
              <a:tailEnd len="med" w="med" type="triangle"/>
            </a:ln>
          </p:spPr>
        </p:cxnSp>
        <p:sp>
          <p:nvSpPr>
            <p:cNvPr id="1962" name="Google Shape;1962;p154"/>
            <p:cNvSpPr txBox="1"/>
            <p:nvPr/>
          </p:nvSpPr>
          <p:spPr>
            <a:xfrm>
              <a:off x="381000" y="3657600"/>
              <a:ext cx="931862" cy="9429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Flashing</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yellow </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SQL</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indicator</a:t>
              </a:r>
              <a:endParaRPr/>
            </a:p>
          </p:txBody>
        </p:sp>
        <p:cxnSp>
          <p:nvCxnSpPr>
            <p:cNvPr id="1963" name="Google Shape;1963;p154"/>
            <p:cNvCxnSpPr/>
            <p:nvPr/>
          </p:nvCxnSpPr>
          <p:spPr>
            <a:xfrm>
              <a:off x="1371600" y="3352800"/>
              <a:ext cx="1371600" cy="0"/>
            </a:xfrm>
            <a:prstGeom prst="straightConnector1">
              <a:avLst/>
            </a:prstGeom>
            <a:noFill/>
            <a:ln cap="flat" cmpd="sng" w="28575">
              <a:solidFill>
                <a:schemeClr val="dk2"/>
              </a:solidFill>
              <a:prstDash val="solid"/>
              <a:miter lim="8000"/>
              <a:headEnd len="sm" w="sm" type="none"/>
              <a:tailEnd len="med" w="med" type="triangle"/>
            </a:ln>
          </p:spPr>
        </p:cxnSp>
        <p:sp>
          <p:nvSpPr>
            <p:cNvPr id="1964" name="Google Shape;1964;p154"/>
            <p:cNvSpPr txBox="1"/>
            <p:nvPr/>
          </p:nvSpPr>
          <p:spPr>
            <a:xfrm>
              <a:off x="7467600" y="1447800"/>
              <a:ext cx="1522412" cy="517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Debugger Mode</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indicator</a:t>
              </a:r>
              <a:endParaRPr/>
            </a:p>
          </p:txBody>
        </p:sp>
        <p:cxnSp>
          <p:nvCxnSpPr>
            <p:cNvPr id="1965" name="Google Shape;1965;p154"/>
            <p:cNvCxnSpPr/>
            <p:nvPr/>
          </p:nvCxnSpPr>
          <p:spPr>
            <a:xfrm flipH="1">
              <a:off x="7162800" y="1905000"/>
              <a:ext cx="609600" cy="609600"/>
            </a:xfrm>
            <a:prstGeom prst="straightConnector1">
              <a:avLst/>
            </a:prstGeom>
            <a:noFill/>
            <a:ln cap="flat" cmpd="sng" w="28575">
              <a:solidFill>
                <a:schemeClr val="dk2"/>
              </a:solidFill>
              <a:prstDash val="solid"/>
              <a:miter lim="8000"/>
              <a:headEnd len="sm" w="sm" type="none"/>
              <a:tailEnd len="med" w="med" type="triangle"/>
            </a:ln>
          </p:spPr>
        </p:cxnSp>
        <p:sp>
          <p:nvSpPr>
            <p:cNvPr id="1966" name="Google Shape;1966;p154"/>
            <p:cNvSpPr txBox="1"/>
            <p:nvPr/>
          </p:nvSpPr>
          <p:spPr>
            <a:xfrm>
              <a:off x="7467600" y="2743200"/>
              <a:ext cx="1484312" cy="9429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Solid yellow</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 arrow Current </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Transformation</a:t>
              </a:r>
              <a:endParaRPr/>
            </a:p>
            <a:p>
              <a:pPr indent="0" lvl="0" marL="0" marR="0" rtl="0" algn="ctr">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indicator</a:t>
              </a:r>
              <a:endParaRPr/>
            </a:p>
          </p:txBody>
        </p:sp>
        <p:cxnSp>
          <p:nvCxnSpPr>
            <p:cNvPr id="1967" name="Google Shape;1967;p154"/>
            <p:cNvCxnSpPr/>
            <p:nvPr/>
          </p:nvCxnSpPr>
          <p:spPr>
            <a:xfrm rot="10800000">
              <a:off x="5181600" y="4114800"/>
              <a:ext cx="2590800" cy="0"/>
            </a:xfrm>
            <a:prstGeom prst="straightConnector1">
              <a:avLst/>
            </a:prstGeom>
            <a:noFill/>
            <a:ln cap="flat" cmpd="sng" w="28575">
              <a:solidFill>
                <a:schemeClr val="dk2"/>
              </a:solidFill>
              <a:prstDash val="solid"/>
              <a:miter lim="8000"/>
              <a:headEnd len="sm" w="sm" type="none"/>
              <a:tailEnd len="med" w="med" type="triangle"/>
            </a:ln>
          </p:spPr>
        </p:cxnSp>
        <p:sp>
          <p:nvSpPr>
            <p:cNvPr id="1968" name="Google Shape;1968;p154"/>
            <p:cNvSpPr/>
            <p:nvPr/>
          </p:nvSpPr>
          <p:spPr>
            <a:xfrm>
              <a:off x="7620000" y="2514600"/>
              <a:ext cx="9144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69" name="Google Shape;1969;p154"/>
            <p:cNvSpPr txBox="1"/>
            <p:nvPr/>
          </p:nvSpPr>
          <p:spPr>
            <a:xfrm>
              <a:off x="228600" y="5341937"/>
              <a:ext cx="1295400" cy="5175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cap="none" strike="noStrike">
                  <a:solidFill>
                    <a:srgbClr val="0000CC"/>
                  </a:solidFill>
                  <a:latin typeface="Arial"/>
                  <a:ea typeface="Arial"/>
                  <a:cs typeface="Arial"/>
                  <a:sym typeface="Arial"/>
                </a:rPr>
                <a:t>Debugger Log tab</a:t>
              </a:r>
              <a:endParaRPr/>
            </a:p>
          </p:txBody>
        </p:sp>
        <p:grpSp>
          <p:nvGrpSpPr>
            <p:cNvPr id="1970" name="Google Shape;1970;p154"/>
            <p:cNvGrpSpPr/>
            <p:nvPr/>
          </p:nvGrpSpPr>
          <p:grpSpPr>
            <a:xfrm>
              <a:off x="533400" y="3048000"/>
              <a:ext cx="685800" cy="533400"/>
              <a:chOff x="533400" y="2057400"/>
              <a:chExt cx="762000" cy="609600"/>
            </a:xfrm>
          </p:grpSpPr>
          <p:pic>
            <p:nvPicPr>
              <p:cNvPr id="1971" name="Google Shape;1971;p154"/>
              <p:cNvPicPr preferRelativeResize="0"/>
              <p:nvPr/>
            </p:nvPicPr>
            <p:blipFill rotWithShape="1">
              <a:blip r:embed="rId4">
                <a:alphaModFix/>
              </a:blip>
              <a:srcRect b="0" l="0" r="0" t="0"/>
              <a:stretch/>
            </p:blipFill>
            <p:spPr>
              <a:xfrm>
                <a:off x="533400" y="2057400"/>
                <a:ext cx="762000" cy="609600"/>
              </a:xfrm>
              <a:prstGeom prst="rect">
                <a:avLst/>
              </a:prstGeom>
              <a:noFill/>
              <a:ln>
                <a:noFill/>
              </a:ln>
            </p:spPr>
          </p:pic>
          <p:pic>
            <p:nvPicPr>
              <p:cNvPr id="1972" name="Google Shape;1972;p154"/>
              <p:cNvPicPr preferRelativeResize="0"/>
              <p:nvPr/>
            </p:nvPicPr>
            <p:blipFill rotWithShape="1">
              <a:blip r:embed="rId5">
                <a:alphaModFix/>
              </a:blip>
              <a:srcRect b="0" l="0" r="0" t="0"/>
              <a:stretch/>
            </p:blipFill>
            <p:spPr>
              <a:xfrm>
                <a:off x="685800" y="2209800"/>
                <a:ext cx="457200" cy="280987"/>
              </a:xfrm>
              <a:prstGeom prst="rect">
                <a:avLst/>
              </a:prstGeom>
              <a:noFill/>
              <a:ln>
                <a:noFill/>
              </a:ln>
            </p:spPr>
          </p:pic>
        </p:grpSp>
        <p:grpSp>
          <p:nvGrpSpPr>
            <p:cNvPr id="1973" name="Google Shape;1973;p154"/>
            <p:cNvGrpSpPr/>
            <p:nvPr/>
          </p:nvGrpSpPr>
          <p:grpSpPr>
            <a:xfrm>
              <a:off x="7924800" y="3733800"/>
              <a:ext cx="609600" cy="609600"/>
              <a:chOff x="7924800" y="3733800"/>
              <a:chExt cx="838200" cy="762000"/>
            </a:xfrm>
          </p:grpSpPr>
          <p:sp>
            <p:nvSpPr>
              <p:cNvPr id="1974" name="Google Shape;1974;p154"/>
              <p:cNvSpPr/>
              <p:nvPr/>
            </p:nvSpPr>
            <p:spPr>
              <a:xfrm>
                <a:off x="7924800" y="3733800"/>
                <a:ext cx="838200" cy="762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975" name="Google Shape;1975;p154"/>
              <p:cNvCxnSpPr/>
              <p:nvPr/>
            </p:nvCxnSpPr>
            <p:spPr>
              <a:xfrm>
                <a:off x="8077200" y="4114800"/>
                <a:ext cx="533400" cy="0"/>
              </a:xfrm>
              <a:prstGeom prst="straightConnector1">
                <a:avLst/>
              </a:prstGeom>
              <a:noFill/>
              <a:ln cap="flat" cmpd="sng" w="114300">
                <a:solidFill>
                  <a:srgbClr val="FFFF00"/>
                </a:solidFill>
                <a:prstDash val="solid"/>
                <a:miter lim="8000"/>
                <a:headEnd len="sm" w="sm" type="none"/>
                <a:tailEnd len="med" w="med" type="triangle"/>
              </a:ln>
            </p:spPr>
          </p:cxnSp>
          <p:cxnSp>
            <p:nvCxnSpPr>
              <p:cNvPr id="1976" name="Google Shape;1976;p154"/>
              <p:cNvCxnSpPr/>
              <p:nvPr/>
            </p:nvCxnSpPr>
            <p:spPr>
              <a:xfrm>
                <a:off x="8077200" y="4191000"/>
                <a:ext cx="457200" cy="0"/>
              </a:xfrm>
              <a:prstGeom prst="straightConnector1">
                <a:avLst/>
              </a:prstGeom>
              <a:noFill/>
              <a:ln cap="flat" cmpd="sng" w="50800">
                <a:solidFill>
                  <a:srgbClr val="FFFF00"/>
                </a:solidFill>
                <a:prstDash val="solid"/>
                <a:miter lim="8000"/>
                <a:headEnd len="sm" w="sm" type="none"/>
                <a:tailEnd len="sm" w="sm" type="none"/>
              </a:ln>
            </p:spPr>
          </p:cxnSp>
          <p:cxnSp>
            <p:nvCxnSpPr>
              <p:cNvPr id="1977" name="Google Shape;1977;p154"/>
              <p:cNvCxnSpPr/>
              <p:nvPr/>
            </p:nvCxnSpPr>
            <p:spPr>
              <a:xfrm>
                <a:off x="8077200" y="4038600"/>
                <a:ext cx="457200" cy="0"/>
              </a:xfrm>
              <a:prstGeom prst="straightConnector1">
                <a:avLst/>
              </a:prstGeom>
              <a:noFill/>
              <a:ln cap="flat" cmpd="sng" w="50800">
                <a:solidFill>
                  <a:srgbClr val="FFFF00"/>
                </a:solidFill>
                <a:prstDash val="solid"/>
                <a:miter lim="8000"/>
                <a:headEnd len="sm" w="sm" type="none"/>
                <a:tailEnd len="sm" w="sm" type="none"/>
              </a:ln>
            </p:spPr>
          </p:cxnSp>
          <p:cxnSp>
            <p:nvCxnSpPr>
              <p:cNvPr id="1978" name="Google Shape;1978;p154"/>
              <p:cNvCxnSpPr/>
              <p:nvPr/>
            </p:nvCxnSpPr>
            <p:spPr>
              <a:xfrm>
                <a:off x="8077200" y="4038600"/>
                <a:ext cx="457200" cy="0"/>
              </a:xfrm>
              <a:prstGeom prst="straightConnector1">
                <a:avLst/>
              </a:prstGeom>
              <a:noFill/>
              <a:ln cap="flat" cmpd="sng" w="101600">
                <a:solidFill>
                  <a:srgbClr val="FFFF00"/>
                </a:solidFill>
                <a:prstDash val="solid"/>
                <a:miter lim="8000"/>
                <a:headEnd len="sm" w="sm" type="none"/>
                <a:tailEnd len="sm" w="sm" type="none"/>
              </a:ln>
            </p:spPr>
          </p:cxnSp>
          <p:cxnSp>
            <p:nvCxnSpPr>
              <p:cNvPr id="1979" name="Google Shape;1979;p154"/>
              <p:cNvCxnSpPr/>
              <p:nvPr/>
            </p:nvCxnSpPr>
            <p:spPr>
              <a:xfrm>
                <a:off x="8077200" y="4191000"/>
                <a:ext cx="457200" cy="0"/>
              </a:xfrm>
              <a:prstGeom prst="straightConnector1">
                <a:avLst/>
              </a:prstGeom>
              <a:noFill/>
              <a:ln cap="flat" cmpd="sng" w="101600">
                <a:solidFill>
                  <a:srgbClr val="FFFF00"/>
                </a:solidFill>
                <a:prstDash val="solid"/>
                <a:miter lim="8000"/>
                <a:headEnd len="sm" w="sm" type="none"/>
                <a:tailEnd len="sm" w="sm" type="none"/>
              </a:ln>
            </p:spPr>
          </p:cxnSp>
        </p:grpSp>
      </p:grpSp>
      <p:pic>
        <p:nvPicPr>
          <p:cNvPr id="1980" name="Google Shape;1980;p154"/>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1984" name="Shape 1984"/>
        <p:cNvGrpSpPr/>
        <p:nvPr/>
      </p:nvGrpSpPr>
      <p:grpSpPr>
        <a:xfrm>
          <a:off x="0" y="0"/>
          <a:ext cx="0" cy="0"/>
          <a:chOff x="0" y="0"/>
          <a:chExt cx="0" cy="0"/>
        </a:xfrm>
      </p:grpSpPr>
      <p:sp>
        <p:nvSpPr>
          <p:cNvPr id="1985" name="Google Shape;1985;p155"/>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PowerCenter Designer</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Other Transformations</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0" name="Shape 1990"/>
        <p:cNvGrpSpPr/>
        <p:nvPr/>
      </p:nvGrpSpPr>
      <p:grpSpPr>
        <a:xfrm>
          <a:off x="0" y="0"/>
          <a:ext cx="0" cy="0"/>
          <a:chOff x="0" y="0"/>
          <a:chExt cx="0" cy="0"/>
        </a:xfrm>
      </p:grpSpPr>
      <p:sp>
        <p:nvSpPr>
          <p:cNvPr id="1991" name="Google Shape;1991;p156"/>
          <p:cNvSpPr txBox="1"/>
          <p:nvPr>
            <p:ph idx="4294967295"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992" name="Google Shape;1992;p15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introduces to - </a:t>
            </a:r>
            <a:endParaRPr/>
          </a:p>
        </p:txBody>
      </p:sp>
      <p:sp>
        <p:nvSpPr>
          <p:cNvPr id="1993" name="Google Shape;1993;p156"/>
          <p:cNvSpPr txBox="1"/>
          <p:nvPr/>
        </p:nvSpPr>
        <p:spPr>
          <a:xfrm>
            <a:off x="609600" y="1143000"/>
            <a:ext cx="7994650" cy="5257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Router</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Sorter</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Aggregator</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Lookup</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Update Strategy</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Sequence Generator</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Rank</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Normalizer</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Stored Procedure</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External Procedure</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Custom Transformation</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Transaction Control</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8" name="Shape 1998"/>
        <p:cNvGrpSpPr/>
        <p:nvPr/>
      </p:nvGrpSpPr>
      <p:grpSpPr>
        <a:xfrm>
          <a:off x="0" y="0"/>
          <a:ext cx="0" cy="0"/>
          <a:chOff x="0" y="0"/>
          <a:chExt cx="0" cy="0"/>
        </a:xfrm>
      </p:grpSpPr>
      <p:sp>
        <p:nvSpPr>
          <p:cNvPr id="1999" name="Google Shape;1999;p157"/>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000" name="Google Shape;2000;p157"/>
          <p:cNvPicPr preferRelativeResize="0"/>
          <p:nvPr/>
        </p:nvPicPr>
        <p:blipFill rotWithShape="1">
          <a:blip r:embed="rId3">
            <a:alphaModFix/>
          </a:blip>
          <a:srcRect b="0" l="0" r="0" t="0"/>
          <a:stretch/>
        </p:blipFill>
        <p:spPr>
          <a:xfrm>
            <a:off x="3352800" y="1905000"/>
            <a:ext cx="5629275" cy="4438650"/>
          </a:xfrm>
          <a:prstGeom prst="rect">
            <a:avLst/>
          </a:prstGeom>
          <a:noFill/>
          <a:ln>
            <a:noFill/>
          </a:ln>
        </p:spPr>
      </p:pic>
      <p:sp>
        <p:nvSpPr>
          <p:cNvPr id="2001" name="Google Shape;2001;p15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Router Transformation</a:t>
            </a:r>
            <a:endParaRPr/>
          </a:p>
        </p:txBody>
      </p:sp>
      <p:sp>
        <p:nvSpPr>
          <p:cNvPr id="2002" name="Google Shape;2002;p157"/>
          <p:cNvSpPr txBox="1"/>
          <p:nvPr/>
        </p:nvSpPr>
        <p:spPr>
          <a:xfrm>
            <a:off x="2051050" y="1447800"/>
            <a:ext cx="4859337"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Multiple filters in single transformation</a:t>
            </a:r>
            <a:endParaRPr/>
          </a:p>
        </p:txBody>
      </p:sp>
      <p:sp>
        <p:nvSpPr>
          <p:cNvPr id="2003" name="Google Shape;2003;p157"/>
          <p:cNvSpPr txBox="1"/>
          <p:nvPr/>
        </p:nvSpPr>
        <p:spPr>
          <a:xfrm>
            <a:off x="304800" y="2590800"/>
            <a:ext cx="2895600" cy="3505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Active Transformation</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Connected</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Ports</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All input/output</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Specify filter conditions for each Group</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Usage</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Link source data in   one pass to multiple filter conditions</a:t>
            </a:r>
            <a:endParaRPr/>
          </a:p>
        </p:txBody>
      </p:sp>
      <p:cxnSp>
        <p:nvCxnSpPr>
          <p:cNvPr id="2004" name="Google Shape;2004;p157"/>
          <p:cNvCxnSpPr/>
          <p:nvPr/>
        </p:nvCxnSpPr>
        <p:spPr>
          <a:xfrm flipH="1" rot="10800000">
            <a:off x="3048000" y="3276600"/>
            <a:ext cx="2590800" cy="914400"/>
          </a:xfrm>
          <a:prstGeom prst="straightConnector1">
            <a:avLst/>
          </a:prstGeom>
          <a:noFill/>
          <a:ln cap="flat" cmpd="sng" w="28575">
            <a:solidFill>
              <a:srgbClr val="FF6600"/>
            </a:solidFill>
            <a:prstDash val="solid"/>
            <a:miter lim="8000"/>
            <a:headEnd len="sm" w="sm" type="none"/>
            <a:tailEnd len="med" w="med" type="triangle"/>
          </a:ln>
        </p:spPr>
      </p:cxnSp>
      <p:sp>
        <p:nvSpPr>
          <p:cNvPr id="2005" name="Google Shape;2005;p157"/>
          <p:cNvSpPr/>
          <p:nvPr/>
        </p:nvSpPr>
        <p:spPr>
          <a:xfrm>
            <a:off x="5181600" y="2209800"/>
            <a:ext cx="554037" cy="319087"/>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2006" name="Google Shape;2006;p157"/>
          <p:cNvPicPr preferRelativeResize="0"/>
          <p:nvPr/>
        </p:nvPicPr>
        <p:blipFill rotWithShape="1">
          <a:blip r:embed="rId4">
            <a:alphaModFix/>
          </a:blip>
          <a:srcRect b="72531" l="35731" r="61061" t="23045"/>
          <a:stretch/>
        </p:blipFill>
        <p:spPr>
          <a:xfrm>
            <a:off x="685800" y="1371600"/>
            <a:ext cx="914400" cy="914400"/>
          </a:xfrm>
          <a:prstGeom prst="rect">
            <a:avLst/>
          </a:prstGeom>
          <a:noFill/>
          <a:ln>
            <a:noFill/>
          </a:ln>
        </p:spPr>
      </p:pic>
      <p:cxnSp>
        <p:nvCxnSpPr>
          <p:cNvPr id="2007" name="Google Shape;2007;p157"/>
          <p:cNvCxnSpPr/>
          <p:nvPr/>
        </p:nvCxnSpPr>
        <p:spPr>
          <a:xfrm>
            <a:off x="7391400" y="1752600"/>
            <a:ext cx="0" cy="990600"/>
          </a:xfrm>
          <a:prstGeom prst="straightConnector1">
            <a:avLst/>
          </a:prstGeom>
          <a:noFill/>
          <a:ln cap="flat" cmpd="sng" w="25400">
            <a:solidFill>
              <a:srgbClr val="FF6600"/>
            </a:solidFill>
            <a:prstDash val="solid"/>
            <a:miter lim="8000"/>
            <a:headEnd len="sm" w="sm" type="none"/>
            <a:tailEnd len="med" w="med" type="triangle"/>
          </a:ln>
        </p:spPr>
      </p:cxnSp>
      <p:sp>
        <p:nvSpPr>
          <p:cNvPr id="2008" name="Google Shape;2008;p157"/>
          <p:cNvSpPr txBox="1"/>
          <p:nvPr/>
        </p:nvSpPr>
        <p:spPr>
          <a:xfrm>
            <a:off x="7086600" y="1524000"/>
            <a:ext cx="13922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Adds a group</a:t>
            </a:r>
            <a:endParaRPr/>
          </a:p>
        </p:txBody>
      </p:sp>
      <p:pic>
        <p:nvPicPr>
          <p:cNvPr id="2009" name="Google Shape;2009;p157"/>
          <p:cNvPicPr preferRelativeResize="0"/>
          <p:nvPr/>
        </p:nvPicPr>
        <p:blipFill rotWithShape="1">
          <a:blip r:embed="rId4">
            <a:alphaModFix/>
          </a:blip>
          <a:srcRect b="72531" l="35731" r="61061" t="23045"/>
          <a:stretch/>
        </p:blipFill>
        <p:spPr>
          <a:xfrm>
            <a:off x="7858125" y="14287"/>
            <a:ext cx="857250" cy="8572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4" name="Shape 2014"/>
        <p:cNvGrpSpPr/>
        <p:nvPr/>
      </p:nvGrpSpPr>
      <p:grpSpPr>
        <a:xfrm>
          <a:off x="0" y="0"/>
          <a:ext cx="0" cy="0"/>
          <a:chOff x="0" y="0"/>
          <a:chExt cx="0" cy="0"/>
        </a:xfrm>
      </p:grpSpPr>
      <p:sp>
        <p:nvSpPr>
          <p:cNvPr id="2015" name="Google Shape;2015;p158"/>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016" name="Google Shape;2016;p15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Router Transformation in a Mapping</a:t>
            </a:r>
            <a:endParaRPr/>
          </a:p>
        </p:txBody>
      </p:sp>
      <p:pic>
        <p:nvPicPr>
          <p:cNvPr id="2017" name="Google Shape;2017;p158"/>
          <p:cNvPicPr preferRelativeResize="0"/>
          <p:nvPr/>
        </p:nvPicPr>
        <p:blipFill rotWithShape="1">
          <a:blip r:embed="rId3">
            <a:alphaModFix/>
          </a:blip>
          <a:srcRect b="72531" l="35731" r="61061" t="23045"/>
          <a:stretch/>
        </p:blipFill>
        <p:spPr>
          <a:xfrm>
            <a:off x="7858125" y="14287"/>
            <a:ext cx="857250" cy="857250"/>
          </a:xfrm>
          <a:prstGeom prst="rect">
            <a:avLst/>
          </a:prstGeom>
          <a:noFill/>
          <a:ln>
            <a:noFill/>
          </a:ln>
        </p:spPr>
      </p:pic>
      <p:pic>
        <p:nvPicPr>
          <p:cNvPr id="2018" name="Google Shape;2018;p158"/>
          <p:cNvPicPr preferRelativeResize="0"/>
          <p:nvPr/>
        </p:nvPicPr>
        <p:blipFill rotWithShape="1">
          <a:blip r:embed="rId4">
            <a:alphaModFix/>
          </a:blip>
          <a:srcRect b="0" l="0" r="0" t="0"/>
          <a:stretch/>
        </p:blipFill>
        <p:spPr>
          <a:xfrm>
            <a:off x="1066800" y="1828800"/>
            <a:ext cx="7086600" cy="28956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2" name="Shape 2022"/>
        <p:cNvGrpSpPr/>
        <p:nvPr/>
      </p:nvGrpSpPr>
      <p:grpSpPr>
        <a:xfrm>
          <a:off x="0" y="0"/>
          <a:ext cx="0" cy="0"/>
          <a:chOff x="0" y="0"/>
          <a:chExt cx="0" cy="0"/>
        </a:xfrm>
      </p:grpSpPr>
      <p:sp>
        <p:nvSpPr>
          <p:cNvPr id="2023" name="Google Shape;2023;p159"/>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024" name="Google Shape;2024;p15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Comparison – Filter and Router</a:t>
            </a:r>
            <a:endParaRPr/>
          </a:p>
        </p:txBody>
      </p:sp>
      <p:grpSp>
        <p:nvGrpSpPr>
          <p:cNvPr id="2025" name="Google Shape;2025;p159"/>
          <p:cNvGrpSpPr/>
          <p:nvPr/>
        </p:nvGrpSpPr>
        <p:grpSpPr>
          <a:xfrm>
            <a:off x="304800" y="1524000"/>
            <a:ext cx="8382000" cy="1797050"/>
            <a:chOff x="304800" y="1828800"/>
            <a:chExt cx="8382000" cy="1797050"/>
          </a:xfrm>
        </p:grpSpPr>
        <p:sp>
          <p:nvSpPr>
            <p:cNvPr id="2026" name="Google Shape;2026;p159"/>
            <p:cNvSpPr txBox="1"/>
            <p:nvPr/>
          </p:nvSpPr>
          <p:spPr>
            <a:xfrm>
              <a:off x="4495800" y="3087687"/>
              <a:ext cx="4191000" cy="538162"/>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Routes the rows not meeting the filter condition to default group</a:t>
              </a:r>
              <a:endParaRPr/>
            </a:p>
          </p:txBody>
        </p:sp>
        <p:sp>
          <p:nvSpPr>
            <p:cNvPr id="2027" name="Google Shape;2027;p159"/>
            <p:cNvSpPr txBox="1"/>
            <p:nvPr/>
          </p:nvSpPr>
          <p:spPr>
            <a:xfrm>
              <a:off x="304800" y="3087687"/>
              <a:ext cx="4191000" cy="538162"/>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Drops the rows which don’t meet the filter condition</a:t>
              </a:r>
              <a:endParaRPr/>
            </a:p>
          </p:txBody>
        </p:sp>
        <p:sp>
          <p:nvSpPr>
            <p:cNvPr id="2028" name="Google Shape;2028;p159"/>
            <p:cNvSpPr txBox="1"/>
            <p:nvPr/>
          </p:nvSpPr>
          <p:spPr>
            <a:xfrm>
              <a:off x="4495800" y="2322512"/>
              <a:ext cx="4191000" cy="765175"/>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Tests rows for one or more condition</a:t>
              </a:r>
              <a:endParaRPr/>
            </a:p>
          </p:txBody>
        </p:sp>
        <p:sp>
          <p:nvSpPr>
            <p:cNvPr id="2029" name="Google Shape;2029;p159"/>
            <p:cNvSpPr txBox="1"/>
            <p:nvPr/>
          </p:nvSpPr>
          <p:spPr>
            <a:xfrm>
              <a:off x="304800" y="2322512"/>
              <a:ext cx="4191000" cy="765175"/>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Tests rows for only one condition</a:t>
              </a:r>
              <a:endParaRPr/>
            </a:p>
          </p:txBody>
        </p:sp>
        <p:sp>
          <p:nvSpPr>
            <p:cNvPr id="2030" name="Google Shape;2030;p159"/>
            <p:cNvSpPr txBox="1"/>
            <p:nvPr/>
          </p:nvSpPr>
          <p:spPr>
            <a:xfrm>
              <a:off x="4495800" y="1828800"/>
              <a:ext cx="4191000" cy="493712"/>
            </a:xfrm>
            <a:prstGeom prst="rect">
              <a:avLst/>
            </a:prstGeom>
            <a:noFill/>
            <a:ln>
              <a:noFill/>
            </a:ln>
          </p:spPr>
          <p:txBody>
            <a:bodyPr anchorCtr="0" anchor="t" bIns="45700" lIns="91425" spcFirstLastPara="1" rIns="91425" wrap="square" tIns="45700">
              <a:noAutofit/>
            </a:bodyPr>
            <a:lstStyle/>
            <a:p>
              <a:pPr indent="0" lvl="0" marL="0" marR="0" rtl="0" algn="ctr">
                <a:lnSpc>
                  <a:spcPct val="105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Router</a:t>
              </a:r>
              <a:endParaRPr/>
            </a:p>
          </p:txBody>
        </p:sp>
        <p:sp>
          <p:nvSpPr>
            <p:cNvPr id="2031" name="Google Shape;2031;p159"/>
            <p:cNvSpPr txBox="1"/>
            <p:nvPr/>
          </p:nvSpPr>
          <p:spPr>
            <a:xfrm>
              <a:off x="304800" y="1828800"/>
              <a:ext cx="4191000" cy="493712"/>
            </a:xfrm>
            <a:prstGeom prst="rect">
              <a:avLst/>
            </a:prstGeom>
            <a:noFill/>
            <a:ln>
              <a:noFill/>
            </a:ln>
          </p:spPr>
          <p:txBody>
            <a:bodyPr anchorCtr="0" anchor="t" bIns="45700" lIns="91425" spcFirstLastPara="1" rIns="91425" wrap="square" tIns="45700">
              <a:noAutofit/>
            </a:bodyPr>
            <a:lstStyle/>
            <a:p>
              <a:pPr indent="0" lvl="0" marL="0" marR="0" rtl="0" algn="ctr">
                <a:lnSpc>
                  <a:spcPct val="105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Filter</a:t>
              </a:r>
              <a:endParaRPr/>
            </a:p>
          </p:txBody>
        </p:sp>
        <p:cxnSp>
          <p:nvCxnSpPr>
            <p:cNvPr id="2032" name="Google Shape;2032;p159"/>
            <p:cNvCxnSpPr/>
            <p:nvPr/>
          </p:nvCxnSpPr>
          <p:spPr>
            <a:xfrm>
              <a:off x="304800" y="1828800"/>
              <a:ext cx="8382000" cy="0"/>
            </a:xfrm>
            <a:prstGeom prst="straightConnector1">
              <a:avLst/>
            </a:prstGeom>
            <a:noFill/>
            <a:ln cap="sq" cmpd="sng" w="28575">
              <a:solidFill>
                <a:schemeClr val="dk1"/>
              </a:solidFill>
              <a:prstDash val="solid"/>
              <a:miter lim="8000"/>
              <a:headEnd len="sm" w="sm" type="none"/>
              <a:tailEnd len="sm" w="sm" type="none"/>
            </a:ln>
          </p:spPr>
        </p:cxnSp>
        <p:cxnSp>
          <p:nvCxnSpPr>
            <p:cNvPr id="2033" name="Google Shape;2033;p159"/>
            <p:cNvCxnSpPr/>
            <p:nvPr/>
          </p:nvCxnSpPr>
          <p:spPr>
            <a:xfrm>
              <a:off x="304800" y="2322512"/>
              <a:ext cx="8382000" cy="0"/>
            </a:xfrm>
            <a:prstGeom prst="straightConnector1">
              <a:avLst/>
            </a:prstGeom>
            <a:noFill/>
            <a:ln cap="flat" cmpd="sng" w="12700">
              <a:solidFill>
                <a:schemeClr val="dk1"/>
              </a:solidFill>
              <a:prstDash val="solid"/>
              <a:miter lim="8000"/>
              <a:headEnd len="sm" w="sm" type="none"/>
              <a:tailEnd len="sm" w="sm" type="none"/>
            </a:ln>
          </p:spPr>
        </p:cxnSp>
        <p:cxnSp>
          <p:nvCxnSpPr>
            <p:cNvPr id="2034" name="Google Shape;2034;p159"/>
            <p:cNvCxnSpPr/>
            <p:nvPr/>
          </p:nvCxnSpPr>
          <p:spPr>
            <a:xfrm>
              <a:off x="304800" y="3625850"/>
              <a:ext cx="8382000" cy="0"/>
            </a:xfrm>
            <a:prstGeom prst="straightConnector1">
              <a:avLst/>
            </a:prstGeom>
            <a:noFill/>
            <a:ln cap="sq" cmpd="sng" w="28575">
              <a:solidFill>
                <a:schemeClr val="dk1"/>
              </a:solidFill>
              <a:prstDash val="solid"/>
              <a:miter lim="8000"/>
              <a:headEnd len="sm" w="sm" type="none"/>
              <a:tailEnd len="sm" w="sm" type="none"/>
            </a:ln>
          </p:spPr>
        </p:cxnSp>
        <p:cxnSp>
          <p:nvCxnSpPr>
            <p:cNvPr id="2035" name="Google Shape;2035;p159"/>
            <p:cNvCxnSpPr/>
            <p:nvPr/>
          </p:nvCxnSpPr>
          <p:spPr>
            <a:xfrm>
              <a:off x="304800" y="1828800"/>
              <a:ext cx="0" cy="1797050"/>
            </a:xfrm>
            <a:prstGeom prst="straightConnector1">
              <a:avLst/>
            </a:prstGeom>
            <a:noFill/>
            <a:ln cap="sq" cmpd="sng" w="28575">
              <a:solidFill>
                <a:schemeClr val="dk1"/>
              </a:solidFill>
              <a:prstDash val="solid"/>
              <a:miter lim="8000"/>
              <a:headEnd len="sm" w="sm" type="none"/>
              <a:tailEnd len="sm" w="sm" type="none"/>
            </a:ln>
          </p:spPr>
        </p:cxnSp>
        <p:cxnSp>
          <p:nvCxnSpPr>
            <p:cNvPr id="2036" name="Google Shape;2036;p159"/>
            <p:cNvCxnSpPr/>
            <p:nvPr/>
          </p:nvCxnSpPr>
          <p:spPr>
            <a:xfrm>
              <a:off x="4495800" y="1828800"/>
              <a:ext cx="0" cy="1797050"/>
            </a:xfrm>
            <a:prstGeom prst="straightConnector1">
              <a:avLst/>
            </a:prstGeom>
            <a:noFill/>
            <a:ln cap="flat" cmpd="sng" w="12700">
              <a:solidFill>
                <a:schemeClr val="dk1"/>
              </a:solidFill>
              <a:prstDash val="solid"/>
              <a:miter lim="8000"/>
              <a:headEnd len="sm" w="sm" type="none"/>
              <a:tailEnd len="sm" w="sm" type="none"/>
            </a:ln>
          </p:spPr>
        </p:cxnSp>
        <p:cxnSp>
          <p:nvCxnSpPr>
            <p:cNvPr id="2037" name="Google Shape;2037;p159"/>
            <p:cNvCxnSpPr/>
            <p:nvPr/>
          </p:nvCxnSpPr>
          <p:spPr>
            <a:xfrm>
              <a:off x="8686800" y="1828800"/>
              <a:ext cx="0" cy="1797050"/>
            </a:xfrm>
            <a:prstGeom prst="straightConnector1">
              <a:avLst/>
            </a:prstGeom>
            <a:noFill/>
            <a:ln cap="sq" cmpd="sng" w="28575">
              <a:solidFill>
                <a:schemeClr val="dk1"/>
              </a:solidFill>
              <a:prstDash val="solid"/>
              <a:miter lim="8000"/>
              <a:headEnd len="sm" w="sm" type="none"/>
              <a:tailEnd len="sm" w="sm" type="none"/>
            </a:ln>
          </p:spPr>
        </p:cxnSp>
        <p:cxnSp>
          <p:nvCxnSpPr>
            <p:cNvPr id="2038" name="Google Shape;2038;p159"/>
            <p:cNvCxnSpPr/>
            <p:nvPr/>
          </p:nvCxnSpPr>
          <p:spPr>
            <a:xfrm>
              <a:off x="304800" y="3087687"/>
              <a:ext cx="8382000" cy="0"/>
            </a:xfrm>
            <a:prstGeom prst="straightConnector1">
              <a:avLst/>
            </a:prstGeom>
            <a:noFill/>
            <a:ln cap="flat" cmpd="sng" w="12700">
              <a:solidFill>
                <a:schemeClr val="dk1"/>
              </a:solidFill>
              <a:prstDash val="solid"/>
              <a:miter lim="8000"/>
              <a:headEnd len="sm" w="sm" type="none"/>
              <a:tailEnd len="sm" w="sm" type="none"/>
            </a:ln>
          </p:spPr>
        </p:cxnSp>
      </p:grpSp>
      <p:sp>
        <p:nvSpPr>
          <p:cNvPr id="2039" name="Google Shape;2039;p159"/>
          <p:cNvSpPr txBox="1"/>
          <p:nvPr/>
        </p:nvSpPr>
        <p:spPr>
          <a:xfrm>
            <a:off x="609600" y="3733800"/>
            <a:ext cx="7772400" cy="13112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In case of multiple filter transformation the Integration service processes rows for each transformation but in case of router the incoming rows are processed only once.</a:t>
            </a:r>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Arial"/>
              <a:ea typeface="Arial"/>
              <a:cs typeface="Arial"/>
              <a:sym typeface="Arial"/>
            </a:endParaRPr>
          </a:p>
        </p:txBody>
      </p:sp>
      <p:pic>
        <p:nvPicPr>
          <p:cNvPr id="2040" name="Google Shape;2040;p159"/>
          <p:cNvPicPr preferRelativeResize="0"/>
          <p:nvPr/>
        </p:nvPicPr>
        <p:blipFill rotWithShape="1">
          <a:blip r:embed="rId3">
            <a:alphaModFix/>
          </a:blip>
          <a:srcRect b="72531" l="35731" r="61061" t="23045"/>
          <a:stretch/>
        </p:blipFill>
        <p:spPr>
          <a:xfrm>
            <a:off x="7858125" y="14287"/>
            <a:ext cx="857250" cy="85725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5" name="Shape 2045"/>
        <p:cNvGrpSpPr/>
        <p:nvPr/>
      </p:nvGrpSpPr>
      <p:grpSpPr>
        <a:xfrm>
          <a:off x="0" y="0"/>
          <a:ext cx="0" cy="0"/>
          <a:chOff x="0" y="0"/>
          <a:chExt cx="0" cy="0"/>
        </a:xfrm>
      </p:grpSpPr>
      <p:sp>
        <p:nvSpPr>
          <p:cNvPr id="2046" name="Google Shape;2046;p160"/>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047" name="Google Shape;2047;p16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Sorter Transformation</a:t>
            </a:r>
            <a:endParaRPr/>
          </a:p>
        </p:txBody>
      </p:sp>
      <p:sp>
        <p:nvSpPr>
          <p:cNvPr id="2048" name="Google Shape;2048;p160"/>
          <p:cNvSpPr txBox="1"/>
          <p:nvPr/>
        </p:nvSpPr>
        <p:spPr>
          <a:xfrm>
            <a:off x="381000" y="2706687"/>
            <a:ext cx="7848600" cy="34655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Active transformation</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Is always connected</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Can sort data from relational tables or flat files both in ascending or descending order</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Only Input/Output/Key ports are there</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Sort takes place on the Integration Service machine</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Multiple sort keys are supported. The Integration Service sorts each port sequentially</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The Sorter transformation is often more efficient than a sort performed on a database with an ORDER BY clause</a:t>
            </a:r>
            <a:endParaRPr/>
          </a:p>
        </p:txBody>
      </p:sp>
      <p:pic>
        <p:nvPicPr>
          <p:cNvPr id="2049" name="Google Shape;2049;p160"/>
          <p:cNvPicPr preferRelativeResize="0"/>
          <p:nvPr/>
        </p:nvPicPr>
        <p:blipFill rotWithShape="1">
          <a:blip r:embed="rId3">
            <a:alphaModFix/>
          </a:blip>
          <a:srcRect b="66401" l="42146" r="54398" t="29229"/>
          <a:stretch/>
        </p:blipFill>
        <p:spPr>
          <a:xfrm>
            <a:off x="762000" y="1524000"/>
            <a:ext cx="914400" cy="838200"/>
          </a:xfrm>
          <a:prstGeom prst="rect">
            <a:avLst/>
          </a:prstGeom>
          <a:noFill/>
          <a:ln>
            <a:noFill/>
          </a:ln>
        </p:spPr>
      </p:pic>
      <p:sp>
        <p:nvSpPr>
          <p:cNvPr id="2050" name="Google Shape;2050;p160"/>
          <p:cNvSpPr txBox="1"/>
          <p:nvPr/>
        </p:nvSpPr>
        <p:spPr>
          <a:xfrm>
            <a:off x="1752600" y="1676400"/>
            <a:ext cx="4911725"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800" u="none" cap="none" strike="noStrike">
                <a:solidFill>
                  <a:schemeClr val="dk1"/>
                </a:solidFill>
                <a:latin typeface="Arial"/>
                <a:ea typeface="Arial"/>
                <a:cs typeface="Arial"/>
                <a:sym typeface="Arial"/>
              </a:rPr>
              <a:t>Sorts the data, selects distinct</a:t>
            </a:r>
            <a:endParaRPr/>
          </a:p>
        </p:txBody>
      </p:sp>
      <p:pic>
        <p:nvPicPr>
          <p:cNvPr id="2051" name="Google Shape;2051;p160"/>
          <p:cNvPicPr preferRelativeResize="0"/>
          <p:nvPr/>
        </p:nvPicPr>
        <p:blipFill rotWithShape="1">
          <a:blip r:embed="rId3">
            <a:alphaModFix/>
          </a:blip>
          <a:srcRect b="66401" l="42146" r="54398" t="29229"/>
          <a:stretch/>
        </p:blipFill>
        <p:spPr>
          <a:xfrm>
            <a:off x="7862887" y="28575"/>
            <a:ext cx="914400" cy="838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sp>
        <p:nvSpPr>
          <p:cNvPr id="232" name="Google Shape;232;p26"/>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3" name="Google Shape;233;p26"/>
          <p:cNvSpPr txBox="1"/>
          <p:nvPr/>
        </p:nvSpPr>
        <p:spPr>
          <a:xfrm>
            <a:off x="304800" y="3962400"/>
            <a:ext cx="4038600" cy="20145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Other Important Task Include</a:t>
            </a:r>
            <a:endParaRPr/>
          </a:p>
          <a:p>
            <a:pPr indent="0" lvl="0" marL="0" marR="0" rtl="0" algn="l">
              <a:lnSpc>
                <a:spcPct val="100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 Managing Objects like services, nodes, grids, licenses etc. and security within a domain</a:t>
            </a:r>
            <a:endParaRPr/>
          </a:p>
          <a:p>
            <a:pPr indent="0" lvl="0" marL="0" marR="0" rtl="0" algn="l">
              <a:lnSpc>
                <a:spcPct val="100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 Managing Logs</a:t>
            </a:r>
            <a:endParaRPr/>
          </a:p>
          <a:p>
            <a:pPr indent="0" lvl="0" marL="0" marR="0" rtl="0" algn="l">
              <a:lnSpc>
                <a:spcPct val="100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 Create &amp;Manage Users</a:t>
            </a:r>
            <a:endParaRPr/>
          </a:p>
          <a:p>
            <a:pPr indent="0" lvl="0" marL="0" marR="0" rtl="0" algn="l">
              <a:lnSpc>
                <a:spcPct val="100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 Upgrading Repository &amp; Server</a:t>
            </a:r>
            <a:endParaRPr/>
          </a:p>
        </p:txBody>
      </p:sp>
      <p:sp>
        <p:nvSpPr>
          <p:cNvPr id="234" name="Google Shape;234;p2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Administration Console</a:t>
            </a:r>
            <a:endParaRPr/>
          </a:p>
        </p:txBody>
      </p:sp>
      <p:sp>
        <p:nvSpPr>
          <p:cNvPr id="235" name="Google Shape;235;p26"/>
          <p:cNvSpPr/>
          <p:nvPr/>
        </p:nvSpPr>
        <p:spPr>
          <a:xfrm>
            <a:off x="685800" y="1600200"/>
            <a:ext cx="609600" cy="762000"/>
          </a:xfrm>
          <a:prstGeom prst="wedgeEllipseCallout">
            <a:avLst>
              <a:gd fmla="val -20833" name="adj1"/>
              <a:gd fmla="val 62500" name="adj2"/>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6" name="Google Shape;236;p26"/>
          <p:cNvSpPr txBox="1"/>
          <p:nvPr/>
        </p:nvSpPr>
        <p:spPr>
          <a:xfrm>
            <a:off x="533400" y="6096000"/>
            <a:ext cx="805338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**Upgrading Repository means updating configuration file and also the repository tables</a:t>
            </a:r>
            <a:endParaRPr/>
          </a:p>
        </p:txBody>
      </p:sp>
      <p:grpSp>
        <p:nvGrpSpPr>
          <p:cNvPr id="237" name="Google Shape;237;p26"/>
          <p:cNvGrpSpPr/>
          <p:nvPr/>
        </p:nvGrpSpPr>
        <p:grpSpPr>
          <a:xfrm>
            <a:off x="228600" y="990600"/>
            <a:ext cx="8610600" cy="3865562"/>
            <a:chOff x="228600" y="990600"/>
            <a:chExt cx="8610600" cy="3865562"/>
          </a:xfrm>
        </p:grpSpPr>
        <p:sp>
          <p:nvSpPr>
            <p:cNvPr id="238" name="Google Shape;238;p26"/>
            <p:cNvSpPr txBox="1"/>
            <p:nvPr/>
          </p:nvSpPr>
          <p:spPr>
            <a:xfrm>
              <a:off x="228600" y="1828800"/>
              <a:ext cx="2057400" cy="1069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For Creating Folder, Grid, Integration Service, Repository Service</a:t>
              </a:r>
              <a:endParaRPr/>
            </a:p>
          </p:txBody>
        </p:sp>
        <p:pic>
          <p:nvPicPr>
            <p:cNvPr id="239" name="Google Shape;239;p26"/>
            <p:cNvPicPr preferRelativeResize="0"/>
            <p:nvPr>
              <p:ph idx="1" type="body"/>
            </p:nvPr>
          </p:nvPicPr>
          <p:blipFill rotWithShape="1">
            <a:blip r:embed="rId3">
              <a:alphaModFix/>
            </a:blip>
            <a:srcRect b="0" l="0" r="0" t="0"/>
            <a:stretch/>
          </p:blipFill>
          <p:spPr>
            <a:xfrm>
              <a:off x="2819400" y="990600"/>
              <a:ext cx="6019800" cy="2971800"/>
            </a:xfrm>
            <a:prstGeom prst="rect">
              <a:avLst/>
            </a:prstGeom>
            <a:noFill/>
            <a:ln>
              <a:noFill/>
            </a:ln>
          </p:spPr>
        </p:pic>
        <p:cxnSp>
          <p:nvCxnSpPr>
            <p:cNvPr id="240" name="Google Shape;240;p26"/>
            <p:cNvCxnSpPr/>
            <p:nvPr/>
          </p:nvCxnSpPr>
          <p:spPr>
            <a:xfrm>
              <a:off x="1828800" y="3733800"/>
              <a:ext cx="1828800" cy="0"/>
            </a:xfrm>
            <a:prstGeom prst="straightConnector1">
              <a:avLst/>
            </a:prstGeom>
            <a:noFill/>
            <a:ln cap="flat" cmpd="sng" w="25400">
              <a:solidFill>
                <a:srgbClr val="FF6600"/>
              </a:solidFill>
              <a:prstDash val="solid"/>
              <a:miter lim="8000"/>
              <a:headEnd len="sm" w="sm" type="none"/>
              <a:tailEnd len="med" w="med" type="triangle"/>
            </a:ln>
          </p:spPr>
        </p:cxnSp>
        <p:sp>
          <p:nvSpPr>
            <p:cNvPr id="241" name="Google Shape;241;p26"/>
            <p:cNvSpPr txBox="1"/>
            <p:nvPr/>
          </p:nvSpPr>
          <p:spPr>
            <a:xfrm>
              <a:off x="533400" y="3276600"/>
              <a:ext cx="12954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Navigation Window</a:t>
              </a:r>
              <a:endParaRPr/>
            </a:p>
          </p:txBody>
        </p:sp>
        <p:cxnSp>
          <p:nvCxnSpPr>
            <p:cNvPr id="242" name="Google Shape;242;p26"/>
            <p:cNvCxnSpPr/>
            <p:nvPr/>
          </p:nvCxnSpPr>
          <p:spPr>
            <a:xfrm flipH="1" rot="10800000">
              <a:off x="5405437" y="1981200"/>
              <a:ext cx="1147762" cy="2146300"/>
            </a:xfrm>
            <a:prstGeom prst="straightConnector1">
              <a:avLst/>
            </a:prstGeom>
            <a:noFill/>
            <a:ln cap="flat" cmpd="sng" w="25400">
              <a:solidFill>
                <a:srgbClr val="FF6600"/>
              </a:solidFill>
              <a:prstDash val="solid"/>
              <a:miter lim="8000"/>
              <a:headEnd len="sm" w="sm" type="none"/>
              <a:tailEnd len="med" w="med" type="triangle"/>
            </a:ln>
          </p:spPr>
        </p:cxnSp>
        <p:sp>
          <p:nvSpPr>
            <p:cNvPr id="243" name="Google Shape;243;p26"/>
            <p:cNvSpPr txBox="1"/>
            <p:nvPr/>
          </p:nvSpPr>
          <p:spPr>
            <a:xfrm flipH="1">
              <a:off x="5027612" y="4214812"/>
              <a:ext cx="1525587"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Shutdown Domain</a:t>
              </a:r>
              <a:endParaRPr/>
            </a:p>
          </p:txBody>
        </p:sp>
        <p:grpSp>
          <p:nvGrpSpPr>
            <p:cNvPr id="244" name="Google Shape;244;p26"/>
            <p:cNvGrpSpPr/>
            <p:nvPr/>
          </p:nvGrpSpPr>
          <p:grpSpPr>
            <a:xfrm>
              <a:off x="7239000" y="3505200"/>
              <a:ext cx="1555750" cy="1281112"/>
              <a:chOff x="6477000" y="3657600"/>
              <a:chExt cx="1555750" cy="1281112"/>
            </a:xfrm>
          </p:grpSpPr>
          <p:cxnSp>
            <p:nvCxnSpPr>
              <p:cNvPr id="245" name="Google Shape;245;p26"/>
              <p:cNvCxnSpPr/>
              <p:nvPr/>
            </p:nvCxnSpPr>
            <p:spPr>
              <a:xfrm rot="10800000">
                <a:off x="7086600" y="3657600"/>
                <a:ext cx="0" cy="914400"/>
              </a:xfrm>
              <a:prstGeom prst="straightConnector1">
                <a:avLst/>
              </a:prstGeom>
              <a:noFill/>
              <a:ln cap="flat" cmpd="sng" w="25400">
                <a:solidFill>
                  <a:srgbClr val="FF6600"/>
                </a:solidFill>
                <a:prstDash val="solid"/>
                <a:miter lim="8000"/>
                <a:headEnd len="sm" w="sm" type="none"/>
                <a:tailEnd len="med" w="med" type="triangle"/>
              </a:ln>
            </p:spPr>
          </p:cxnSp>
          <p:sp>
            <p:nvSpPr>
              <p:cNvPr id="246" name="Google Shape;246;p26"/>
              <p:cNvSpPr txBox="1"/>
              <p:nvPr/>
            </p:nvSpPr>
            <p:spPr>
              <a:xfrm>
                <a:off x="6477000" y="4572000"/>
                <a:ext cx="15557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Main Window</a:t>
                </a:r>
                <a:endParaRPr/>
              </a:p>
            </p:txBody>
          </p:sp>
        </p:grpSp>
        <p:cxnSp>
          <p:nvCxnSpPr>
            <p:cNvPr id="247" name="Google Shape;247;p26"/>
            <p:cNvCxnSpPr/>
            <p:nvPr/>
          </p:nvCxnSpPr>
          <p:spPr>
            <a:xfrm>
              <a:off x="2209800" y="2209800"/>
              <a:ext cx="838200" cy="0"/>
            </a:xfrm>
            <a:prstGeom prst="straightConnector1">
              <a:avLst/>
            </a:prstGeom>
            <a:noFill/>
            <a:ln cap="flat" cmpd="sng" w="25400">
              <a:solidFill>
                <a:srgbClr val="FF6600"/>
              </a:solidFill>
              <a:prstDash val="solid"/>
              <a:miter lim="8000"/>
              <a:headEnd len="sm" w="sm" type="none"/>
              <a:tailEnd len="med" w="med" type="triangle"/>
            </a:ln>
          </p:spPr>
        </p:cxnSp>
      </p:gr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5" name="Shape 2055"/>
        <p:cNvGrpSpPr/>
        <p:nvPr/>
      </p:nvGrpSpPr>
      <p:grpSpPr>
        <a:xfrm>
          <a:off x="0" y="0"/>
          <a:ext cx="0" cy="0"/>
          <a:chOff x="0" y="0"/>
          <a:chExt cx="0" cy="0"/>
        </a:xfrm>
      </p:grpSpPr>
      <p:sp>
        <p:nvSpPr>
          <p:cNvPr id="2056" name="Google Shape;2056;p161"/>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057" name="Google Shape;2057;p16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Sorter Transformation</a:t>
            </a:r>
            <a:endParaRPr/>
          </a:p>
        </p:txBody>
      </p:sp>
      <p:sp>
        <p:nvSpPr>
          <p:cNvPr id="2058" name="Google Shape;2058;p161"/>
          <p:cNvSpPr txBox="1"/>
          <p:nvPr>
            <p:ph idx="4294967295" type="body"/>
          </p:nvPr>
        </p:nvSpPr>
        <p:spPr>
          <a:xfrm>
            <a:off x="582612" y="1371600"/>
            <a:ext cx="7570787" cy="604837"/>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Discard duplicate rows by selecting ‘Distinct’ option</a:t>
            </a:r>
            <a:endParaRPr/>
          </a:p>
        </p:txBody>
      </p:sp>
      <p:pic>
        <p:nvPicPr>
          <p:cNvPr id="2059" name="Google Shape;2059;p161"/>
          <p:cNvPicPr preferRelativeResize="0"/>
          <p:nvPr>
            <p:ph idx="4294967295" type="body"/>
          </p:nvPr>
        </p:nvPicPr>
        <p:blipFill rotWithShape="1">
          <a:blip r:embed="rId3">
            <a:alphaModFix/>
          </a:blip>
          <a:srcRect b="0" l="0" r="0" t="0"/>
          <a:stretch/>
        </p:blipFill>
        <p:spPr>
          <a:xfrm>
            <a:off x="1981200" y="1905000"/>
            <a:ext cx="5029200" cy="3590925"/>
          </a:xfrm>
          <a:prstGeom prst="rect">
            <a:avLst/>
          </a:prstGeom>
          <a:noFill/>
          <a:ln>
            <a:noFill/>
          </a:ln>
        </p:spPr>
      </p:pic>
      <p:cxnSp>
        <p:nvCxnSpPr>
          <p:cNvPr id="2060" name="Google Shape;2060;p161"/>
          <p:cNvCxnSpPr/>
          <p:nvPr/>
        </p:nvCxnSpPr>
        <p:spPr>
          <a:xfrm flipH="1">
            <a:off x="2590800" y="1752600"/>
            <a:ext cx="2057400" cy="1600200"/>
          </a:xfrm>
          <a:prstGeom prst="straightConnector1">
            <a:avLst/>
          </a:prstGeom>
          <a:noFill/>
          <a:ln cap="flat" cmpd="sng" w="25400">
            <a:solidFill>
              <a:srgbClr val="FF6600"/>
            </a:solidFill>
            <a:prstDash val="solid"/>
            <a:miter lim="8000"/>
            <a:headEnd len="sm" w="sm" type="none"/>
            <a:tailEnd len="med" w="med" type="triangle"/>
          </a:ln>
        </p:spPr>
      </p:cxnSp>
      <p:sp>
        <p:nvSpPr>
          <p:cNvPr id="2061" name="Google Shape;2061;p161"/>
          <p:cNvSpPr txBox="1"/>
          <p:nvPr/>
        </p:nvSpPr>
        <p:spPr>
          <a:xfrm>
            <a:off x="609600" y="5715000"/>
            <a:ext cx="7743825" cy="60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Acts as an active transformation with distinct option else as passive</a:t>
            </a:r>
            <a:endParaRPr/>
          </a:p>
        </p:txBody>
      </p:sp>
      <p:pic>
        <p:nvPicPr>
          <p:cNvPr id="2062" name="Google Shape;2062;p161"/>
          <p:cNvPicPr preferRelativeResize="0"/>
          <p:nvPr/>
        </p:nvPicPr>
        <p:blipFill rotWithShape="1">
          <a:blip r:embed="rId4">
            <a:alphaModFix/>
          </a:blip>
          <a:srcRect b="66401" l="42146" r="54398" t="29229"/>
          <a:stretch/>
        </p:blipFill>
        <p:spPr>
          <a:xfrm>
            <a:off x="7862887" y="28575"/>
            <a:ext cx="914400" cy="8382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7" name="Shape 2067"/>
        <p:cNvGrpSpPr/>
        <p:nvPr/>
      </p:nvGrpSpPr>
      <p:grpSpPr>
        <a:xfrm>
          <a:off x="0" y="0"/>
          <a:ext cx="0" cy="0"/>
          <a:chOff x="0" y="0"/>
          <a:chExt cx="0" cy="0"/>
        </a:xfrm>
      </p:grpSpPr>
      <p:sp>
        <p:nvSpPr>
          <p:cNvPr id="2068" name="Google Shape;2068;p162"/>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069" name="Google Shape;2069;p162"/>
          <p:cNvPicPr preferRelativeResize="0"/>
          <p:nvPr>
            <p:ph idx="4294967295" type="body"/>
          </p:nvPr>
        </p:nvPicPr>
        <p:blipFill rotWithShape="1">
          <a:blip r:embed="rId3">
            <a:alphaModFix/>
          </a:blip>
          <a:srcRect b="0" l="0" r="0" t="0"/>
          <a:stretch/>
        </p:blipFill>
        <p:spPr>
          <a:xfrm>
            <a:off x="3429000" y="1905000"/>
            <a:ext cx="5486400" cy="4302125"/>
          </a:xfrm>
          <a:prstGeom prst="rect">
            <a:avLst/>
          </a:prstGeom>
          <a:noFill/>
          <a:ln>
            <a:noFill/>
          </a:ln>
        </p:spPr>
      </p:pic>
      <p:sp>
        <p:nvSpPr>
          <p:cNvPr id="2070" name="Google Shape;2070;p16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Aggregator Transformation</a:t>
            </a:r>
            <a:endParaRPr/>
          </a:p>
        </p:txBody>
      </p:sp>
      <p:sp>
        <p:nvSpPr>
          <p:cNvPr id="2071" name="Google Shape;2071;p162"/>
          <p:cNvSpPr txBox="1"/>
          <p:nvPr/>
        </p:nvSpPr>
        <p:spPr>
          <a:xfrm>
            <a:off x="381000" y="2590800"/>
            <a:ext cx="2819400" cy="3505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Active Transformation</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Connected </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Ports</a:t>
            </a:r>
            <a:endParaRPr/>
          </a:p>
          <a:p>
            <a:pPr indent="-285750" lvl="1" marL="742950" marR="0" rtl="0" algn="l">
              <a:lnSpc>
                <a:spcPct val="85000"/>
              </a:lnSpc>
              <a:spcBef>
                <a:spcPts val="910"/>
              </a:spcBef>
              <a:spcAft>
                <a:spcPts val="0"/>
              </a:spcAft>
              <a:buClr>
                <a:srgbClr val="5555C7"/>
              </a:buClr>
              <a:buSzPts val="1400"/>
              <a:buFont typeface="Arial"/>
              <a:buChar char="•"/>
            </a:pPr>
            <a:r>
              <a:rPr b="0" i="0" lang="en-US" sz="1400" u="none" cap="none" strike="noStrike">
                <a:solidFill>
                  <a:schemeClr val="dk1"/>
                </a:solidFill>
                <a:latin typeface="Arial"/>
                <a:ea typeface="Arial"/>
                <a:cs typeface="Arial"/>
                <a:sym typeface="Arial"/>
              </a:rPr>
              <a:t>Mixed</a:t>
            </a:r>
            <a:endParaRPr/>
          </a:p>
          <a:p>
            <a:pPr indent="-285750" lvl="1" marL="742950" marR="0" rtl="0" algn="l">
              <a:lnSpc>
                <a:spcPct val="85000"/>
              </a:lnSpc>
              <a:spcBef>
                <a:spcPts val="910"/>
              </a:spcBef>
              <a:spcAft>
                <a:spcPts val="0"/>
              </a:spcAft>
              <a:buClr>
                <a:srgbClr val="5555C7"/>
              </a:buClr>
              <a:buSzPts val="1400"/>
              <a:buFont typeface="Arial"/>
              <a:buChar char="•"/>
            </a:pPr>
            <a:r>
              <a:rPr b="0" i="0" lang="en-US" sz="1400" u="none" cap="none" strike="noStrike">
                <a:solidFill>
                  <a:schemeClr val="dk1"/>
                </a:solidFill>
                <a:latin typeface="Arial"/>
                <a:ea typeface="Arial"/>
                <a:cs typeface="Arial"/>
                <a:sym typeface="Arial"/>
              </a:rPr>
              <a:t>Variables allowed</a:t>
            </a:r>
            <a:endParaRPr/>
          </a:p>
          <a:p>
            <a:pPr indent="-285750" lvl="1" marL="742950" marR="0" rtl="0" algn="l">
              <a:lnSpc>
                <a:spcPct val="85000"/>
              </a:lnSpc>
              <a:spcBef>
                <a:spcPts val="910"/>
              </a:spcBef>
              <a:spcAft>
                <a:spcPts val="0"/>
              </a:spcAft>
              <a:buClr>
                <a:srgbClr val="5555C7"/>
              </a:buClr>
              <a:buSzPts val="1400"/>
              <a:buFont typeface="Arial"/>
              <a:buChar char="•"/>
            </a:pPr>
            <a:r>
              <a:rPr b="0" i="0" lang="en-US" sz="1400" u="none" cap="none" strike="noStrike">
                <a:solidFill>
                  <a:schemeClr val="dk1"/>
                </a:solidFill>
                <a:latin typeface="Arial"/>
                <a:ea typeface="Arial"/>
                <a:cs typeface="Arial"/>
                <a:sym typeface="Arial"/>
              </a:rPr>
              <a:t>Group By allowed</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Create expressions in output or variable ports</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Usage</a:t>
            </a:r>
            <a:endParaRPr/>
          </a:p>
          <a:p>
            <a:pPr indent="-285750" lvl="1" marL="742950" marR="0" rtl="0" algn="l">
              <a:lnSpc>
                <a:spcPct val="85000"/>
              </a:lnSpc>
              <a:spcBef>
                <a:spcPts val="910"/>
              </a:spcBef>
              <a:spcAft>
                <a:spcPts val="0"/>
              </a:spcAft>
              <a:buClr>
                <a:srgbClr val="5555C7"/>
              </a:buClr>
              <a:buSzPts val="1400"/>
              <a:buFont typeface="Arial"/>
              <a:buChar char="•"/>
            </a:pPr>
            <a:r>
              <a:rPr b="0" i="0" lang="en-US" sz="1400" u="none" cap="none" strike="noStrike">
                <a:solidFill>
                  <a:schemeClr val="dk1"/>
                </a:solidFill>
                <a:latin typeface="Arial"/>
                <a:ea typeface="Arial"/>
                <a:cs typeface="Arial"/>
                <a:sym typeface="Arial"/>
              </a:rPr>
              <a:t>Standard aggregations</a:t>
            </a:r>
            <a:endParaRPr/>
          </a:p>
        </p:txBody>
      </p:sp>
      <p:sp>
        <p:nvSpPr>
          <p:cNvPr id="2072" name="Google Shape;2072;p162"/>
          <p:cNvSpPr txBox="1"/>
          <p:nvPr/>
        </p:nvSpPr>
        <p:spPr>
          <a:xfrm>
            <a:off x="2057400" y="1447800"/>
            <a:ext cx="60198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Performs aggregate calculations</a:t>
            </a:r>
            <a:endParaRPr/>
          </a:p>
        </p:txBody>
      </p:sp>
      <p:pic>
        <p:nvPicPr>
          <p:cNvPr id="2073" name="Google Shape;2073;p162"/>
          <p:cNvPicPr preferRelativeResize="0"/>
          <p:nvPr/>
        </p:nvPicPr>
        <p:blipFill rotWithShape="1">
          <a:blip r:embed="rId4">
            <a:alphaModFix/>
          </a:blip>
          <a:srcRect b="72816" l="33511" r="63568" t="22723"/>
          <a:stretch/>
        </p:blipFill>
        <p:spPr>
          <a:xfrm>
            <a:off x="685800" y="1447800"/>
            <a:ext cx="914400" cy="914400"/>
          </a:xfrm>
          <a:prstGeom prst="rect">
            <a:avLst/>
          </a:prstGeom>
          <a:noFill/>
          <a:ln>
            <a:noFill/>
          </a:ln>
        </p:spPr>
      </p:pic>
      <p:sp>
        <p:nvSpPr>
          <p:cNvPr id="2074" name="Google Shape;2074;p162"/>
          <p:cNvSpPr/>
          <p:nvPr/>
        </p:nvSpPr>
        <p:spPr>
          <a:xfrm>
            <a:off x="8153400" y="3886200"/>
            <a:ext cx="228600" cy="762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75" name="Google Shape;2075;p162"/>
          <p:cNvSpPr/>
          <p:nvPr/>
        </p:nvSpPr>
        <p:spPr>
          <a:xfrm>
            <a:off x="6477000" y="4419600"/>
            <a:ext cx="1524000" cy="5334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076" name="Google Shape;2076;p162"/>
          <p:cNvCxnSpPr/>
          <p:nvPr/>
        </p:nvCxnSpPr>
        <p:spPr>
          <a:xfrm flipH="1" rot="10800000">
            <a:off x="3200400" y="4648200"/>
            <a:ext cx="3276600" cy="381000"/>
          </a:xfrm>
          <a:prstGeom prst="straightConnector1">
            <a:avLst/>
          </a:prstGeom>
          <a:noFill/>
          <a:ln cap="flat" cmpd="sng" w="25400">
            <a:solidFill>
              <a:srgbClr val="FF6600"/>
            </a:solidFill>
            <a:prstDash val="solid"/>
            <a:miter lim="8000"/>
            <a:headEnd len="sm" w="sm" type="none"/>
            <a:tailEnd len="med" w="med" type="triangle"/>
          </a:ln>
        </p:spPr>
      </p:cxnSp>
      <p:pic>
        <p:nvPicPr>
          <p:cNvPr id="2077" name="Google Shape;2077;p162"/>
          <p:cNvPicPr preferRelativeResize="0"/>
          <p:nvPr/>
        </p:nvPicPr>
        <p:blipFill rotWithShape="1">
          <a:blip r:embed="rId4">
            <a:alphaModFix/>
          </a:blip>
          <a:srcRect b="72816" l="33511" r="63568" t="22723"/>
          <a:stretch/>
        </p:blipFill>
        <p:spPr>
          <a:xfrm>
            <a:off x="8139112" y="42862"/>
            <a:ext cx="762000" cy="7620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2" name="Shape 2082"/>
        <p:cNvGrpSpPr/>
        <p:nvPr/>
      </p:nvGrpSpPr>
      <p:grpSpPr>
        <a:xfrm>
          <a:off x="0" y="0"/>
          <a:ext cx="0" cy="0"/>
          <a:chOff x="0" y="0"/>
          <a:chExt cx="0" cy="0"/>
        </a:xfrm>
      </p:grpSpPr>
      <p:sp>
        <p:nvSpPr>
          <p:cNvPr id="2083" name="Google Shape;2083;p163"/>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084" name="Google Shape;2084;p163"/>
          <p:cNvSpPr txBox="1"/>
          <p:nvPr>
            <p:ph idx="4294967295" type="title"/>
          </p:nvPr>
        </p:nvSpPr>
        <p:spPr>
          <a:xfrm>
            <a:off x="609600" y="304800"/>
            <a:ext cx="76962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Aggregate Functions</a:t>
            </a:r>
            <a:endParaRPr/>
          </a:p>
        </p:txBody>
      </p:sp>
      <p:sp>
        <p:nvSpPr>
          <p:cNvPr id="2085" name="Google Shape;2085;p163"/>
          <p:cNvSpPr txBox="1"/>
          <p:nvPr>
            <p:ph idx="4294967295" type="body"/>
          </p:nvPr>
        </p:nvSpPr>
        <p:spPr>
          <a:xfrm>
            <a:off x="2819400" y="1447800"/>
            <a:ext cx="6019800" cy="3657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1800" u="none" cap="none" strike="noStrike">
                <a:solidFill>
                  <a:schemeClr val="dk1"/>
                </a:solidFill>
                <a:latin typeface="Arial"/>
                <a:ea typeface="Arial"/>
                <a:cs typeface="Arial"/>
                <a:sym typeface="Arial"/>
              </a:rPr>
              <a:t>Aggregate Functions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Return summary values for non-null data in selected ports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Used only in Aggregator transformations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Used in output ports only</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Calculate a single value (and row) for all records in a group</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Only one aggregate function can be nested within an aggregate function</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Conditional statements can be used with these functions </a:t>
            </a:r>
            <a:endParaRPr/>
          </a:p>
        </p:txBody>
      </p:sp>
      <p:sp>
        <p:nvSpPr>
          <p:cNvPr id="2086" name="Google Shape;2086;p163"/>
          <p:cNvSpPr txBox="1"/>
          <p:nvPr/>
        </p:nvSpPr>
        <p:spPr>
          <a:xfrm>
            <a:off x="685800" y="1752600"/>
            <a:ext cx="1752600" cy="3400425"/>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AVG</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COUNT </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FIRST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LAST </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MAX</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MEDIAN</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MIN PERCENTILE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STDDEV </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SUM </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VARIANCE</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2087" name="Google Shape;2087;p163"/>
          <p:cNvPicPr preferRelativeResize="0"/>
          <p:nvPr/>
        </p:nvPicPr>
        <p:blipFill rotWithShape="1">
          <a:blip r:embed="rId3">
            <a:alphaModFix/>
          </a:blip>
          <a:srcRect b="72816" l="33511" r="63568" t="22723"/>
          <a:stretch/>
        </p:blipFill>
        <p:spPr>
          <a:xfrm>
            <a:off x="8139112" y="42862"/>
            <a:ext cx="762000" cy="76200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2" name="Shape 2092"/>
        <p:cNvGrpSpPr/>
        <p:nvPr/>
      </p:nvGrpSpPr>
      <p:grpSpPr>
        <a:xfrm>
          <a:off x="0" y="0"/>
          <a:ext cx="0" cy="0"/>
          <a:chOff x="0" y="0"/>
          <a:chExt cx="0" cy="0"/>
        </a:xfrm>
      </p:grpSpPr>
      <p:sp>
        <p:nvSpPr>
          <p:cNvPr id="2093" name="Google Shape;2093;p164"/>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094" name="Google Shape;2094;p164"/>
          <p:cNvPicPr preferRelativeResize="0"/>
          <p:nvPr/>
        </p:nvPicPr>
        <p:blipFill rotWithShape="1">
          <a:blip r:embed="rId3">
            <a:alphaModFix/>
          </a:blip>
          <a:srcRect b="0" l="0" r="0" t="0"/>
          <a:stretch/>
        </p:blipFill>
        <p:spPr>
          <a:xfrm>
            <a:off x="2819400" y="1447800"/>
            <a:ext cx="5867400" cy="4267200"/>
          </a:xfrm>
          <a:prstGeom prst="rect">
            <a:avLst/>
          </a:prstGeom>
          <a:noFill/>
          <a:ln>
            <a:noFill/>
          </a:ln>
        </p:spPr>
      </p:pic>
      <p:sp>
        <p:nvSpPr>
          <p:cNvPr id="2095" name="Google Shape;2095;p16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Aggregate Expressions</a:t>
            </a:r>
            <a:endParaRPr/>
          </a:p>
        </p:txBody>
      </p:sp>
      <p:sp>
        <p:nvSpPr>
          <p:cNvPr id="2096" name="Google Shape;2096;p164"/>
          <p:cNvSpPr txBox="1"/>
          <p:nvPr/>
        </p:nvSpPr>
        <p:spPr>
          <a:xfrm>
            <a:off x="304800" y="3886200"/>
            <a:ext cx="2209800"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Conditional Aggregate expressions are supported</a:t>
            </a:r>
            <a:endParaRPr/>
          </a:p>
        </p:txBody>
      </p:sp>
      <p:sp>
        <p:nvSpPr>
          <p:cNvPr id="2097" name="Google Shape;2097;p164"/>
          <p:cNvSpPr txBox="1"/>
          <p:nvPr/>
        </p:nvSpPr>
        <p:spPr>
          <a:xfrm>
            <a:off x="304800" y="5881687"/>
            <a:ext cx="56388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Conditional SUM format:  SUM(value, condition)</a:t>
            </a:r>
            <a:endParaRPr/>
          </a:p>
        </p:txBody>
      </p:sp>
      <p:sp>
        <p:nvSpPr>
          <p:cNvPr id="2098" name="Google Shape;2098;p164"/>
          <p:cNvSpPr txBox="1"/>
          <p:nvPr/>
        </p:nvSpPr>
        <p:spPr>
          <a:xfrm>
            <a:off x="381000" y="1752600"/>
            <a:ext cx="2286000" cy="1920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Aggregate functions are supported           only in the Aggregator Transformation</a:t>
            </a:r>
            <a:endParaRPr/>
          </a:p>
        </p:txBody>
      </p:sp>
      <p:cxnSp>
        <p:nvCxnSpPr>
          <p:cNvPr id="2099" name="Google Shape;2099;p164"/>
          <p:cNvCxnSpPr/>
          <p:nvPr/>
        </p:nvCxnSpPr>
        <p:spPr>
          <a:xfrm>
            <a:off x="1905000" y="2819400"/>
            <a:ext cx="1066800" cy="0"/>
          </a:xfrm>
          <a:prstGeom prst="straightConnector1">
            <a:avLst/>
          </a:prstGeom>
          <a:noFill/>
          <a:ln cap="flat" cmpd="sng" w="25400">
            <a:solidFill>
              <a:srgbClr val="FF6600"/>
            </a:solidFill>
            <a:prstDash val="solid"/>
            <a:miter lim="8000"/>
            <a:headEnd len="sm" w="sm" type="none"/>
            <a:tailEnd len="med" w="med" type="triangle"/>
          </a:ln>
        </p:spPr>
      </p:cxnSp>
      <p:pic>
        <p:nvPicPr>
          <p:cNvPr id="2100" name="Google Shape;2100;p164"/>
          <p:cNvPicPr preferRelativeResize="0"/>
          <p:nvPr/>
        </p:nvPicPr>
        <p:blipFill rotWithShape="1">
          <a:blip r:embed="rId4">
            <a:alphaModFix/>
          </a:blip>
          <a:srcRect b="72816" l="33511" r="63568" t="22723"/>
          <a:stretch/>
        </p:blipFill>
        <p:spPr>
          <a:xfrm>
            <a:off x="8139112" y="42862"/>
            <a:ext cx="762000" cy="7620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5" name="Shape 2105"/>
        <p:cNvGrpSpPr/>
        <p:nvPr/>
      </p:nvGrpSpPr>
      <p:grpSpPr>
        <a:xfrm>
          <a:off x="0" y="0"/>
          <a:ext cx="0" cy="0"/>
          <a:chOff x="0" y="0"/>
          <a:chExt cx="0" cy="0"/>
        </a:xfrm>
      </p:grpSpPr>
      <p:sp>
        <p:nvSpPr>
          <p:cNvPr id="2106" name="Google Shape;2106;p165"/>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107" name="Google Shape;2107;p165"/>
          <p:cNvPicPr preferRelativeResize="0"/>
          <p:nvPr/>
        </p:nvPicPr>
        <p:blipFill rotWithShape="1">
          <a:blip r:embed="rId3">
            <a:alphaModFix/>
          </a:blip>
          <a:srcRect b="0" l="0" r="0" t="0"/>
          <a:stretch/>
        </p:blipFill>
        <p:spPr>
          <a:xfrm>
            <a:off x="3276600" y="1447800"/>
            <a:ext cx="5629275" cy="4114800"/>
          </a:xfrm>
          <a:prstGeom prst="rect">
            <a:avLst/>
          </a:prstGeom>
          <a:noFill/>
          <a:ln>
            <a:noFill/>
          </a:ln>
        </p:spPr>
      </p:pic>
      <p:sp>
        <p:nvSpPr>
          <p:cNvPr id="2108" name="Google Shape;2108;p16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Aggregator Properties</a:t>
            </a:r>
            <a:endParaRPr/>
          </a:p>
        </p:txBody>
      </p:sp>
      <p:sp>
        <p:nvSpPr>
          <p:cNvPr id="2109" name="Google Shape;2109;p165"/>
          <p:cNvSpPr txBox="1"/>
          <p:nvPr/>
        </p:nvSpPr>
        <p:spPr>
          <a:xfrm>
            <a:off x="457200" y="1447800"/>
            <a:ext cx="2133600" cy="822325"/>
          </a:xfrm>
          <a:prstGeom prst="rect">
            <a:avLst/>
          </a:prstGeom>
          <a:noFill/>
          <a:ln>
            <a:noFill/>
          </a:ln>
        </p:spPr>
        <p:txBody>
          <a:bodyPr anchorCtr="0" anchor="t" bIns="45700" lIns="91425" spcFirstLastPara="1" rIns="91425" wrap="square" tIns="45700">
            <a:noAutofit/>
          </a:bodyPr>
          <a:lstStyle/>
          <a:p>
            <a:pPr indent="-234950" lvl="0" marL="23495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Sorted Input Property</a:t>
            </a:r>
            <a:endParaRPr/>
          </a:p>
        </p:txBody>
      </p:sp>
      <p:cxnSp>
        <p:nvCxnSpPr>
          <p:cNvPr id="2110" name="Google Shape;2110;p165"/>
          <p:cNvCxnSpPr/>
          <p:nvPr/>
        </p:nvCxnSpPr>
        <p:spPr>
          <a:xfrm>
            <a:off x="2286000" y="3048000"/>
            <a:ext cx="1143000" cy="0"/>
          </a:xfrm>
          <a:prstGeom prst="straightConnector1">
            <a:avLst/>
          </a:prstGeom>
          <a:noFill/>
          <a:ln cap="flat" cmpd="sng" w="28575">
            <a:solidFill>
              <a:srgbClr val="FF6600"/>
            </a:solidFill>
            <a:prstDash val="solid"/>
            <a:miter lim="8000"/>
            <a:headEnd len="sm" w="sm" type="none"/>
            <a:tailEnd len="med" w="med" type="triangle"/>
          </a:ln>
        </p:spPr>
      </p:cxnSp>
      <p:sp>
        <p:nvSpPr>
          <p:cNvPr id="2111" name="Google Shape;2111;p165"/>
          <p:cNvSpPr txBox="1"/>
          <p:nvPr/>
        </p:nvSpPr>
        <p:spPr>
          <a:xfrm>
            <a:off x="76200" y="4403725"/>
            <a:ext cx="2819400" cy="1311275"/>
          </a:xfrm>
          <a:prstGeom prst="rect">
            <a:avLst/>
          </a:prstGeom>
          <a:noFill/>
          <a:ln>
            <a:noFill/>
          </a:ln>
        </p:spPr>
        <p:txBody>
          <a:bodyPr anchorCtr="0" anchor="t" bIns="45700" lIns="91425" spcFirstLastPara="1" rIns="91425" wrap="square" tIns="45700">
            <a:noAutofit/>
          </a:bodyPr>
          <a:lstStyle/>
          <a:p>
            <a:pPr indent="-293687" lvl="0" marL="293687"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    Set Aggregator cache sizes (on Integration Service machine)</a:t>
            </a:r>
            <a:endParaRPr/>
          </a:p>
        </p:txBody>
      </p:sp>
      <p:cxnSp>
        <p:nvCxnSpPr>
          <p:cNvPr id="2112" name="Google Shape;2112;p165"/>
          <p:cNvCxnSpPr/>
          <p:nvPr/>
        </p:nvCxnSpPr>
        <p:spPr>
          <a:xfrm flipH="1" rot="10800000">
            <a:off x="2514600" y="3276600"/>
            <a:ext cx="2057400" cy="1600200"/>
          </a:xfrm>
          <a:prstGeom prst="straightConnector1">
            <a:avLst/>
          </a:prstGeom>
          <a:noFill/>
          <a:ln cap="flat" cmpd="sng" w="28575">
            <a:solidFill>
              <a:srgbClr val="FF6600"/>
            </a:solidFill>
            <a:prstDash val="solid"/>
            <a:miter lim="8000"/>
            <a:headEnd len="sm" w="sm" type="none"/>
            <a:tailEnd len="med" w="med" type="triangle"/>
          </a:ln>
        </p:spPr>
      </p:cxnSp>
      <p:sp>
        <p:nvSpPr>
          <p:cNvPr id="2113" name="Google Shape;2113;p165"/>
          <p:cNvSpPr txBox="1"/>
          <p:nvPr/>
        </p:nvSpPr>
        <p:spPr>
          <a:xfrm>
            <a:off x="304800" y="2590800"/>
            <a:ext cx="2362200" cy="1311275"/>
          </a:xfrm>
          <a:prstGeom prst="rect">
            <a:avLst/>
          </a:prstGeom>
          <a:noFill/>
          <a:ln>
            <a:noFill/>
          </a:ln>
        </p:spPr>
        <p:txBody>
          <a:bodyPr anchorCtr="0" anchor="t" bIns="45700" lIns="91425" spcFirstLastPara="1" rIns="91425" wrap="square" tIns="45700">
            <a:noAutofit/>
          </a:bodyPr>
          <a:lstStyle/>
          <a:p>
            <a:pPr indent="-234950" lvl="0" marL="23495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   Instructs the Aggregator to expect the data to be sorted</a:t>
            </a:r>
            <a:endParaRPr/>
          </a:p>
        </p:txBody>
      </p:sp>
      <p:pic>
        <p:nvPicPr>
          <p:cNvPr id="2114" name="Google Shape;2114;p165"/>
          <p:cNvPicPr preferRelativeResize="0"/>
          <p:nvPr/>
        </p:nvPicPr>
        <p:blipFill rotWithShape="1">
          <a:blip r:embed="rId4">
            <a:alphaModFix/>
          </a:blip>
          <a:srcRect b="72816" l="33511" r="63568" t="22723"/>
          <a:stretch/>
        </p:blipFill>
        <p:spPr>
          <a:xfrm>
            <a:off x="8139112" y="42862"/>
            <a:ext cx="762000" cy="7620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9" name="Shape 2119"/>
        <p:cNvGrpSpPr/>
        <p:nvPr/>
      </p:nvGrpSpPr>
      <p:grpSpPr>
        <a:xfrm>
          <a:off x="0" y="0"/>
          <a:ext cx="0" cy="0"/>
          <a:chOff x="0" y="0"/>
          <a:chExt cx="0" cy="0"/>
        </a:xfrm>
      </p:grpSpPr>
      <p:sp>
        <p:nvSpPr>
          <p:cNvPr id="2120" name="Google Shape;2120;p166"/>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121" name="Google Shape;2121;p16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Why Sorted Input?</a:t>
            </a:r>
            <a:endParaRPr/>
          </a:p>
        </p:txBody>
      </p:sp>
      <p:sp>
        <p:nvSpPr>
          <p:cNvPr id="2122" name="Google Shape;2122;p166"/>
          <p:cNvSpPr txBox="1"/>
          <p:nvPr/>
        </p:nvSpPr>
        <p:spPr>
          <a:xfrm>
            <a:off x="609600" y="1295400"/>
            <a:ext cx="7994650" cy="4343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Aggregator works efficiently with sorted input data</a:t>
            </a:r>
            <a:endParaRPr/>
          </a:p>
          <a:p>
            <a:pPr indent="-285750" lvl="1" marL="74295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Sorted data can be aggregated more efficiently, decreasing total processing time</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The Integration Service will cache data from each group and release the cached data -- upon reaching the first record of the next group</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Data must be sorted according to the order of the Aggregator “Group By” ports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Performance gain will depend upon varying factors</a:t>
            </a:r>
            <a:endParaRPr/>
          </a:p>
        </p:txBody>
      </p:sp>
      <p:pic>
        <p:nvPicPr>
          <p:cNvPr id="2123" name="Google Shape;2123;p166"/>
          <p:cNvPicPr preferRelativeResize="0"/>
          <p:nvPr/>
        </p:nvPicPr>
        <p:blipFill rotWithShape="1">
          <a:blip r:embed="rId3">
            <a:alphaModFix/>
          </a:blip>
          <a:srcRect b="72816" l="33511" r="63568" t="22723"/>
          <a:stretch/>
        </p:blipFill>
        <p:spPr>
          <a:xfrm>
            <a:off x="8139112" y="42862"/>
            <a:ext cx="762000" cy="7620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8" name="Shape 2128"/>
        <p:cNvGrpSpPr/>
        <p:nvPr/>
      </p:nvGrpSpPr>
      <p:grpSpPr>
        <a:xfrm>
          <a:off x="0" y="0"/>
          <a:ext cx="0" cy="0"/>
          <a:chOff x="0" y="0"/>
          <a:chExt cx="0" cy="0"/>
        </a:xfrm>
      </p:grpSpPr>
      <p:sp>
        <p:nvSpPr>
          <p:cNvPr id="2129" name="Google Shape;2129;p167"/>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130" name="Google Shape;2130;p16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Incremental Aggregation</a:t>
            </a:r>
            <a:endParaRPr/>
          </a:p>
        </p:txBody>
      </p:sp>
      <p:sp>
        <p:nvSpPr>
          <p:cNvPr id="2131" name="Google Shape;2131;p167"/>
          <p:cNvSpPr txBox="1"/>
          <p:nvPr/>
        </p:nvSpPr>
        <p:spPr>
          <a:xfrm>
            <a:off x="609600" y="1524000"/>
            <a:ext cx="2362200" cy="9159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Trigger in Session Properties -&gt;     Performance Tab</a:t>
            </a:r>
            <a:endParaRPr/>
          </a:p>
        </p:txBody>
      </p:sp>
      <p:sp>
        <p:nvSpPr>
          <p:cNvPr id="2132" name="Google Shape;2132;p167"/>
          <p:cNvSpPr txBox="1"/>
          <p:nvPr/>
        </p:nvSpPr>
        <p:spPr>
          <a:xfrm>
            <a:off x="304800" y="3048000"/>
            <a:ext cx="8458200" cy="2514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Cache is saved into $PMCacheDir</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PMAGG*.dat*</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PMAGG*.idx*</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Upon next run, files are overwritten with new cache information</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Functions like median ,running totals not supported as system memory is used for these functions</a:t>
            </a:r>
            <a:endParaRPr/>
          </a:p>
          <a:p>
            <a:pPr indent="-342900" lvl="0" marL="342900" marR="0" rtl="0" algn="l">
              <a:lnSpc>
                <a:spcPct val="100000"/>
              </a:lnSpc>
              <a:spcBef>
                <a:spcPts val="80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Example:  When triggered, Integration Service will save new MTD totals.  Upon next run (new totals), Service will subtract old totals;  difference will be passed forward</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
        <p:nvSpPr>
          <p:cNvPr id="2133" name="Google Shape;2133;p167"/>
          <p:cNvSpPr txBox="1"/>
          <p:nvPr/>
        </p:nvSpPr>
        <p:spPr>
          <a:xfrm>
            <a:off x="990600" y="5899150"/>
            <a:ext cx="7467600" cy="501650"/>
          </a:xfrm>
          <a:prstGeom prst="rect">
            <a:avLst/>
          </a:prstGeom>
          <a:noFill/>
          <a:ln cap="flat" cmpd="sng" w="12700">
            <a:solidFill>
              <a:schemeClr val="accen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300" u="none" cap="none" strike="noStrike">
                <a:solidFill>
                  <a:schemeClr val="dk1"/>
                </a:solidFill>
                <a:latin typeface="Arial"/>
                <a:ea typeface="Arial"/>
                <a:cs typeface="Arial"/>
                <a:sym typeface="Arial"/>
              </a:rPr>
              <a:t>Best Practice is to copy these files in case a rerun of data is ever required.  Reinitialize when no longer needed, e.g. – at the beginning new month processing</a:t>
            </a:r>
            <a:endParaRPr/>
          </a:p>
        </p:txBody>
      </p:sp>
      <p:pic>
        <p:nvPicPr>
          <p:cNvPr id="2134" name="Google Shape;2134;p167"/>
          <p:cNvPicPr preferRelativeResize="0"/>
          <p:nvPr/>
        </p:nvPicPr>
        <p:blipFill rotWithShape="1">
          <a:blip r:embed="rId3">
            <a:alphaModFix/>
          </a:blip>
          <a:srcRect b="72816" l="33511" r="63568" t="22723"/>
          <a:stretch/>
        </p:blipFill>
        <p:spPr>
          <a:xfrm>
            <a:off x="8139112" y="42862"/>
            <a:ext cx="762000" cy="762000"/>
          </a:xfrm>
          <a:prstGeom prst="rect">
            <a:avLst/>
          </a:prstGeom>
          <a:noFill/>
          <a:ln>
            <a:noFill/>
          </a:ln>
        </p:spPr>
      </p:pic>
      <p:pic>
        <p:nvPicPr>
          <p:cNvPr id="2135" name="Google Shape;2135;p167"/>
          <p:cNvPicPr preferRelativeResize="0"/>
          <p:nvPr/>
        </p:nvPicPr>
        <p:blipFill rotWithShape="1">
          <a:blip r:embed="rId4">
            <a:alphaModFix/>
          </a:blip>
          <a:srcRect b="0" l="0" r="0" t="0"/>
          <a:stretch/>
        </p:blipFill>
        <p:spPr>
          <a:xfrm>
            <a:off x="3019425" y="1219200"/>
            <a:ext cx="5591175" cy="1935162"/>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0" name="Shape 2140"/>
        <p:cNvGrpSpPr/>
        <p:nvPr/>
      </p:nvGrpSpPr>
      <p:grpSpPr>
        <a:xfrm>
          <a:off x="0" y="0"/>
          <a:ext cx="0" cy="0"/>
          <a:chOff x="0" y="0"/>
          <a:chExt cx="0" cy="0"/>
        </a:xfrm>
      </p:grpSpPr>
      <p:sp>
        <p:nvSpPr>
          <p:cNvPr id="2141" name="Google Shape;2141;p168"/>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142" name="Google Shape;2142;p16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Lookup Transformation</a:t>
            </a:r>
            <a:endParaRPr/>
          </a:p>
        </p:txBody>
      </p:sp>
      <p:sp>
        <p:nvSpPr>
          <p:cNvPr id="2143" name="Google Shape;2143;p168"/>
          <p:cNvSpPr txBox="1"/>
          <p:nvPr/>
        </p:nvSpPr>
        <p:spPr>
          <a:xfrm>
            <a:off x="685800" y="1219200"/>
            <a:ext cx="799465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By the end of this sub-section you will be familiar with:</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Lookup principles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Lookup properties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Lookup conditions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Lookup techniques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Caching considerations</a:t>
            </a:r>
            <a:endParaRPr/>
          </a:p>
          <a:p>
            <a:pPr indent="0" lvl="0" marL="0" marR="0" rtl="0" algn="l">
              <a:lnSpc>
                <a:spcPct val="100000"/>
              </a:lnSpc>
              <a:spcBef>
                <a:spcPts val="0"/>
              </a:spcBef>
              <a:spcAft>
                <a:spcPts val="0"/>
              </a:spcAft>
              <a:buNone/>
            </a:pPr>
            <a:r>
              <a:t/>
            </a:r>
            <a:endParaRPr b="0" i="0" sz="2400" u="none" cap="none" strike="noStrike">
              <a:solidFill>
                <a:schemeClr val="dk1"/>
              </a:solidFill>
              <a:latin typeface="Arial"/>
              <a:ea typeface="Arial"/>
              <a:cs typeface="Arial"/>
              <a:sym typeface="Arial"/>
            </a:endParaRPr>
          </a:p>
        </p:txBody>
      </p:sp>
      <p:pic>
        <p:nvPicPr>
          <p:cNvPr id="2144" name="Google Shape;2144;p168"/>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9" name="Shape 2149"/>
        <p:cNvGrpSpPr/>
        <p:nvPr/>
      </p:nvGrpSpPr>
      <p:grpSpPr>
        <a:xfrm>
          <a:off x="0" y="0"/>
          <a:ext cx="0" cy="0"/>
          <a:chOff x="0" y="0"/>
          <a:chExt cx="0" cy="0"/>
        </a:xfrm>
      </p:grpSpPr>
      <p:sp>
        <p:nvSpPr>
          <p:cNvPr id="2150" name="Google Shape;2150;p169"/>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151" name="Google Shape;2151;p169"/>
          <p:cNvPicPr preferRelativeResize="0"/>
          <p:nvPr/>
        </p:nvPicPr>
        <p:blipFill rotWithShape="1">
          <a:blip r:embed="rId3">
            <a:alphaModFix/>
          </a:blip>
          <a:srcRect b="0" l="0" r="0" t="0"/>
          <a:stretch/>
        </p:blipFill>
        <p:spPr>
          <a:xfrm>
            <a:off x="381000" y="3624262"/>
            <a:ext cx="8594725" cy="1709737"/>
          </a:xfrm>
          <a:prstGeom prst="rect">
            <a:avLst/>
          </a:prstGeom>
          <a:noFill/>
          <a:ln>
            <a:noFill/>
          </a:ln>
        </p:spPr>
      </p:pic>
      <p:sp>
        <p:nvSpPr>
          <p:cNvPr id="2152" name="Google Shape;2152;p16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How a Lookup Transformation Works</a:t>
            </a:r>
            <a:endParaRPr/>
          </a:p>
        </p:txBody>
      </p:sp>
      <p:sp>
        <p:nvSpPr>
          <p:cNvPr id="2153" name="Google Shape;2153;p169"/>
          <p:cNvSpPr txBox="1"/>
          <p:nvPr/>
        </p:nvSpPr>
        <p:spPr>
          <a:xfrm>
            <a:off x="609600" y="1295400"/>
            <a:ext cx="7620000" cy="1600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200"/>
              <a:buFont typeface="Noto Symbol"/>
              <a:buChar char="▪"/>
            </a:pPr>
            <a:r>
              <a:rPr b="0" i="0" lang="en-US" sz="2200" u="none" cap="none" strike="noStrike">
                <a:solidFill>
                  <a:schemeClr val="dk1"/>
                </a:solidFill>
                <a:latin typeface="Arial"/>
                <a:ea typeface="Arial"/>
                <a:cs typeface="Arial"/>
                <a:sym typeface="Arial"/>
              </a:rPr>
              <a:t>For each Mapping row, one or more port values are looked up in a database table</a:t>
            </a:r>
            <a:endParaRPr/>
          </a:p>
          <a:p>
            <a:pPr indent="-342900" lvl="0" marL="342900" marR="0" rtl="0" algn="l">
              <a:lnSpc>
                <a:spcPct val="85000"/>
              </a:lnSpc>
              <a:spcBef>
                <a:spcPts val="1430"/>
              </a:spcBef>
              <a:spcAft>
                <a:spcPts val="0"/>
              </a:spcAft>
              <a:buClr>
                <a:srgbClr val="5555C7"/>
              </a:buClr>
              <a:buSzPts val="2200"/>
              <a:buFont typeface="Noto Symbol"/>
              <a:buChar char="▪"/>
            </a:pPr>
            <a:r>
              <a:rPr b="0" i="0" lang="en-US" sz="2200" u="none" cap="none" strike="noStrike">
                <a:solidFill>
                  <a:schemeClr val="dk1"/>
                </a:solidFill>
                <a:latin typeface="Arial"/>
                <a:ea typeface="Arial"/>
                <a:cs typeface="Arial"/>
                <a:sym typeface="Arial"/>
              </a:rPr>
              <a:t>If a match is found, one or more table values are returned to the Mapping.  If no match is found, NULL is returned</a:t>
            </a:r>
            <a:endParaRPr/>
          </a:p>
        </p:txBody>
      </p:sp>
      <p:cxnSp>
        <p:nvCxnSpPr>
          <p:cNvPr id="2154" name="Google Shape;2154;p169"/>
          <p:cNvCxnSpPr/>
          <p:nvPr/>
        </p:nvCxnSpPr>
        <p:spPr>
          <a:xfrm>
            <a:off x="2819400" y="3505200"/>
            <a:ext cx="152400" cy="914400"/>
          </a:xfrm>
          <a:prstGeom prst="straightConnector1">
            <a:avLst/>
          </a:prstGeom>
          <a:noFill/>
          <a:ln cap="flat" cmpd="sng" w="25400">
            <a:solidFill>
              <a:srgbClr val="FF6600"/>
            </a:solidFill>
            <a:prstDash val="solid"/>
            <a:miter lim="8000"/>
            <a:headEnd len="sm" w="sm" type="none"/>
            <a:tailEnd len="med" w="med" type="triangle"/>
          </a:ln>
        </p:spPr>
      </p:cxnSp>
      <p:sp>
        <p:nvSpPr>
          <p:cNvPr id="2155" name="Google Shape;2155;p169"/>
          <p:cNvSpPr txBox="1"/>
          <p:nvPr/>
        </p:nvSpPr>
        <p:spPr>
          <a:xfrm>
            <a:off x="2438400" y="3048000"/>
            <a:ext cx="8382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Look-up Values</a:t>
            </a:r>
            <a:endParaRPr/>
          </a:p>
        </p:txBody>
      </p:sp>
      <p:cxnSp>
        <p:nvCxnSpPr>
          <p:cNvPr id="2156" name="Google Shape;2156;p169"/>
          <p:cNvCxnSpPr/>
          <p:nvPr/>
        </p:nvCxnSpPr>
        <p:spPr>
          <a:xfrm>
            <a:off x="4267200" y="2971800"/>
            <a:ext cx="0" cy="685800"/>
          </a:xfrm>
          <a:prstGeom prst="straightConnector1">
            <a:avLst/>
          </a:prstGeom>
          <a:noFill/>
          <a:ln cap="flat" cmpd="sng" w="25400">
            <a:solidFill>
              <a:srgbClr val="FF6600"/>
            </a:solidFill>
            <a:prstDash val="solid"/>
            <a:miter lim="8000"/>
            <a:headEnd len="sm" w="sm" type="none"/>
            <a:tailEnd len="med" w="med" type="triangle"/>
          </a:ln>
        </p:spPr>
      </p:cxnSp>
      <p:sp>
        <p:nvSpPr>
          <p:cNvPr id="2157" name="Google Shape;2157;p169"/>
          <p:cNvSpPr txBox="1"/>
          <p:nvPr/>
        </p:nvSpPr>
        <p:spPr>
          <a:xfrm>
            <a:off x="3200400" y="2743200"/>
            <a:ext cx="20843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Look Up Transformation</a:t>
            </a:r>
            <a:endParaRPr/>
          </a:p>
        </p:txBody>
      </p:sp>
      <p:sp>
        <p:nvSpPr>
          <p:cNvPr id="2158" name="Google Shape;2158;p169"/>
          <p:cNvSpPr txBox="1"/>
          <p:nvPr/>
        </p:nvSpPr>
        <p:spPr>
          <a:xfrm>
            <a:off x="5638800" y="3429000"/>
            <a:ext cx="8382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Return Values</a:t>
            </a:r>
            <a:endParaRPr/>
          </a:p>
        </p:txBody>
      </p:sp>
      <p:pic>
        <p:nvPicPr>
          <p:cNvPr id="2159" name="Google Shape;2159;p169"/>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4" name="Shape 2164"/>
        <p:cNvGrpSpPr/>
        <p:nvPr/>
      </p:nvGrpSpPr>
      <p:grpSpPr>
        <a:xfrm>
          <a:off x="0" y="0"/>
          <a:ext cx="0" cy="0"/>
          <a:chOff x="0" y="0"/>
          <a:chExt cx="0" cy="0"/>
        </a:xfrm>
      </p:grpSpPr>
      <p:sp>
        <p:nvSpPr>
          <p:cNvPr id="2165" name="Google Shape;2165;p170"/>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166" name="Google Shape;2166;p170"/>
          <p:cNvPicPr preferRelativeResize="0"/>
          <p:nvPr/>
        </p:nvPicPr>
        <p:blipFill rotWithShape="1">
          <a:blip r:embed="rId3">
            <a:alphaModFix/>
          </a:blip>
          <a:srcRect b="0" l="0" r="0" t="0"/>
          <a:stretch/>
        </p:blipFill>
        <p:spPr>
          <a:xfrm>
            <a:off x="3886200" y="2209800"/>
            <a:ext cx="5019675" cy="3733800"/>
          </a:xfrm>
          <a:prstGeom prst="rect">
            <a:avLst/>
          </a:prstGeom>
          <a:noFill/>
          <a:ln>
            <a:noFill/>
          </a:ln>
        </p:spPr>
      </p:pic>
      <p:sp>
        <p:nvSpPr>
          <p:cNvPr id="2167" name="Google Shape;2167;p17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Lookup Transformation</a:t>
            </a:r>
            <a:endParaRPr/>
          </a:p>
        </p:txBody>
      </p:sp>
      <p:sp>
        <p:nvSpPr>
          <p:cNvPr id="2168" name="Google Shape;2168;p170"/>
          <p:cNvSpPr txBox="1"/>
          <p:nvPr/>
        </p:nvSpPr>
        <p:spPr>
          <a:xfrm>
            <a:off x="1752600" y="1431925"/>
            <a:ext cx="72390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Looks up values in a database table or flat files and provides data to downstream transformation in a Mapping</a:t>
            </a:r>
            <a:endParaRPr/>
          </a:p>
        </p:txBody>
      </p:sp>
      <p:sp>
        <p:nvSpPr>
          <p:cNvPr id="2169" name="Google Shape;2169;p170"/>
          <p:cNvSpPr txBox="1"/>
          <p:nvPr/>
        </p:nvSpPr>
        <p:spPr>
          <a:xfrm>
            <a:off x="381000" y="2362200"/>
            <a:ext cx="3200400" cy="4038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Passive Transformation</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Connected / Unconnected</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Ports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Mixed</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“L” denotes Lookup port</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“R” denotes port used as a return value (unconnected Lookup only)</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Specify the Lookup Condition</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Usage</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Get related values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Verify if records exists or  if data has changed</a:t>
            </a:r>
            <a:endParaRPr/>
          </a:p>
        </p:txBody>
      </p:sp>
      <p:cxnSp>
        <p:nvCxnSpPr>
          <p:cNvPr id="2170" name="Google Shape;2170;p170"/>
          <p:cNvCxnSpPr/>
          <p:nvPr/>
        </p:nvCxnSpPr>
        <p:spPr>
          <a:xfrm flipH="1" rot="10800000">
            <a:off x="3505200" y="2819400"/>
            <a:ext cx="2276475" cy="2133600"/>
          </a:xfrm>
          <a:prstGeom prst="straightConnector1">
            <a:avLst/>
          </a:prstGeom>
          <a:noFill/>
          <a:ln cap="flat" cmpd="sng" w="28575">
            <a:solidFill>
              <a:srgbClr val="FF6600"/>
            </a:solidFill>
            <a:prstDash val="solid"/>
            <a:miter lim="8000"/>
            <a:headEnd len="sm" w="sm" type="none"/>
            <a:tailEnd len="med" w="med" type="triangle"/>
          </a:ln>
        </p:spPr>
      </p:cxnSp>
      <p:sp>
        <p:nvSpPr>
          <p:cNvPr id="2171" name="Google Shape;2171;p170"/>
          <p:cNvSpPr/>
          <p:nvPr/>
        </p:nvSpPr>
        <p:spPr>
          <a:xfrm>
            <a:off x="5486400" y="2438400"/>
            <a:ext cx="762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2172" name="Google Shape;2172;p170"/>
          <p:cNvPicPr preferRelativeResize="0"/>
          <p:nvPr/>
        </p:nvPicPr>
        <p:blipFill rotWithShape="1">
          <a:blip r:embed="rId4">
            <a:alphaModFix/>
          </a:blip>
          <a:srcRect b="64007" l="43817" r="53120" t="31809"/>
          <a:stretch/>
        </p:blipFill>
        <p:spPr>
          <a:xfrm>
            <a:off x="685800" y="1371600"/>
            <a:ext cx="914400" cy="914400"/>
          </a:xfrm>
          <a:prstGeom prst="rect">
            <a:avLst/>
          </a:prstGeom>
          <a:noFill/>
          <a:ln>
            <a:noFill/>
          </a:ln>
        </p:spPr>
      </p:pic>
      <p:pic>
        <p:nvPicPr>
          <p:cNvPr id="2173" name="Google Shape;2173;p170"/>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sp>
        <p:nvSpPr>
          <p:cNvPr id="253" name="Google Shape;253;p27"/>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4" name="Google Shape;254;p2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Repository Management</a:t>
            </a:r>
            <a:endParaRPr/>
          </a:p>
        </p:txBody>
      </p:sp>
      <p:sp>
        <p:nvSpPr>
          <p:cNvPr id="255" name="Google Shape;255;p27"/>
          <p:cNvSpPr txBox="1"/>
          <p:nvPr>
            <p:ph idx="4294967295" type="body"/>
          </p:nvPr>
        </p:nvSpPr>
        <p:spPr>
          <a:xfrm>
            <a:off x="76200" y="1447800"/>
            <a:ext cx="4271962" cy="1600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SzPts val="1600"/>
              <a:buFont typeface="Arial"/>
              <a:buChar char="•"/>
            </a:pPr>
            <a:r>
              <a:rPr b="0" i="0" lang="en-US" sz="1600" u="none" cap="none" strike="noStrike">
                <a:solidFill>
                  <a:schemeClr val="dk1"/>
                </a:solidFill>
                <a:latin typeface="Arial"/>
                <a:ea typeface="Arial"/>
                <a:cs typeface="Arial"/>
                <a:sym typeface="Arial"/>
              </a:rPr>
              <a:t>Perform all Repository maintenance tasks through Administration Console</a:t>
            </a:r>
            <a:endParaRPr/>
          </a:p>
          <a:p>
            <a:pPr indent="-122237" lvl="0" marL="122237" marR="0" rtl="0" algn="l">
              <a:lnSpc>
                <a:spcPct val="105000"/>
              </a:lnSpc>
              <a:spcBef>
                <a:spcPts val="320"/>
              </a:spcBef>
              <a:spcAft>
                <a:spcPts val="0"/>
              </a:spcAft>
              <a:buClr>
                <a:srgbClr val="4E84C4"/>
              </a:buClr>
              <a:buSzPts val="1600"/>
              <a:buFont typeface="Arial"/>
              <a:buChar char="•"/>
            </a:pPr>
            <a:r>
              <a:rPr b="0" i="0" lang="en-US" sz="1600" u="none" cap="none" strike="noStrike">
                <a:solidFill>
                  <a:schemeClr val="dk1"/>
                </a:solidFill>
                <a:latin typeface="Arial"/>
                <a:ea typeface="Arial"/>
                <a:cs typeface="Arial"/>
                <a:sym typeface="Arial"/>
              </a:rPr>
              <a:t>Create/Modify the Repository Configuration</a:t>
            </a:r>
            <a:endParaRPr/>
          </a:p>
          <a:p>
            <a:pPr indent="-122237" lvl="0" marL="122237" marR="0" rtl="0" algn="l">
              <a:lnSpc>
                <a:spcPct val="105000"/>
              </a:lnSpc>
              <a:spcBef>
                <a:spcPts val="320"/>
              </a:spcBef>
              <a:spcAft>
                <a:spcPts val="0"/>
              </a:spcAft>
              <a:buClr>
                <a:srgbClr val="4E84C4"/>
              </a:buClr>
              <a:buSzPts val="1600"/>
              <a:buFont typeface="Arial"/>
              <a:buChar char="•"/>
            </a:pPr>
            <a:r>
              <a:rPr b="0" i="0" lang="en-US" sz="1600" u="none" cap="none" strike="noStrike">
                <a:solidFill>
                  <a:schemeClr val="dk1"/>
                </a:solidFill>
                <a:latin typeface="Arial"/>
                <a:ea typeface="Arial"/>
                <a:cs typeface="Arial"/>
                <a:sym typeface="Arial"/>
              </a:rPr>
              <a:t>Select Repository Configuration and perform maintenance tasks:</a:t>
            </a:r>
            <a:endParaRPr/>
          </a:p>
        </p:txBody>
      </p:sp>
      <p:sp>
        <p:nvSpPr>
          <p:cNvPr id="256" name="Google Shape;256;p27"/>
          <p:cNvSpPr txBox="1"/>
          <p:nvPr/>
        </p:nvSpPr>
        <p:spPr>
          <a:xfrm>
            <a:off x="74612" y="3657600"/>
            <a:ext cx="2063750" cy="2330450"/>
          </a:xfrm>
          <a:prstGeom prst="rect">
            <a:avLst/>
          </a:prstGeom>
          <a:noFill/>
          <a:ln>
            <a:noFill/>
          </a:ln>
        </p:spPr>
        <p:txBody>
          <a:bodyPr anchorCtr="0" anchor="t" bIns="45700" lIns="91400" spcFirstLastPara="1" rIns="91400" wrap="square" tIns="45700">
            <a:noAutofit/>
          </a:bodyPr>
          <a:lstStyle/>
          <a:p>
            <a:pPr indent="-177800" lvl="0" marL="177800" marR="0" rtl="0" algn="l">
              <a:lnSpc>
                <a:spcPct val="100000"/>
              </a:lnSpc>
              <a:spcBef>
                <a:spcPts val="0"/>
              </a:spcBef>
              <a:spcAft>
                <a:spcPts val="0"/>
              </a:spcAft>
              <a:buClr>
                <a:srgbClr val="5555C7"/>
              </a:buClr>
              <a:buSzPts val="1500"/>
              <a:buFont typeface="Noto Symbol"/>
              <a:buChar char="▪"/>
            </a:pPr>
            <a:r>
              <a:rPr b="0" i="0" lang="en-US" sz="1500" u="none" cap="none" strike="noStrike">
                <a:solidFill>
                  <a:schemeClr val="dk1"/>
                </a:solidFill>
                <a:latin typeface="Arial"/>
                <a:ea typeface="Arial"/>
                <a:cs typeface="Arial"/>
                <a:sym typeface="Arial"/>
              </a:rPr>
              <a:t>Create Contents</a:t>
            </a:r>
            <a:endParaRPr/>
          </a:p>
          <a:p>
            <a:pPr indent="-177800" lvl="0" marL="177800" marR="0" rtl="0" algn="l">
              <a:lnSpc>
                <a:spcPct val="100000"/>
              </a:lnSpc>
              <a:spcBef>
                <a:spcPts val="450"/>
              </a:spcBef>
              <a:spcAft>
                <a:spcPts val="0"/>
              </a:spcAft>
              <a:buClr>
                <a:srgbClr val="5555C7"/>
              </a:buClr>
              <a:buSzPts val="1500"/>
              <a:buFont typeface="Noto Symbol"/>
              <a:buChar char="▪"/>
            </a:pPr>
            <a:r>
              <a:rPr b="0" i="0" lang="en-US" sz="1500" u="none" cap="none" strike="noStrike">
                <a:solidFill>
                  <a:schemeClr val="dk1"/>
                </a:solidFill>
                <a:latin typeface="Arial"/>
                <a:ea typeface="Arial"/>
                <a:cs typeface="Arial"/>
                <a:sym typeface="Arial"/>
              </a:rPr>
              <a:t>Delete Contents</a:t>
            </a:r>
            <a:endParaRPr/>
          </a:p>
          <a:p>
            <a:pPr indent="-177800" lvl="0" marL="177800" marR="0" rtl="0" algn="l">
              <a:lnSpc>
                <a:spcPct val="100000"/>
              </a:lnSpc>
              <a:spcBef>
                <a:spcPts val="450"/>
              </a:spcBef>
              <a:spcAft>
                <a:spcPts val="0"/>
              </a:spcAft>
              <a:buClr>
                <a:srgbClr val="5555C7"/>
              </a:buClr>
              <a:buSzPts val="1500"/>
              <a:buFont typeface="Noto Symbol"/>
              <a:buChar char="▪"/>
            </a:pPr>
            <a:r>
              <a:rPr b="0" i="0" lang="en-US" sz="1500" u="none" cap="none" strike="noStrike">
                <a:solidFill>
                  <a:schemeClr val="dk1"/>
                </a:solidFill>
                <a:latin typeface="Arial"/>
                <a:ea typeface="Arial"/>
                <a:cs typeface="Arial"/>
                <a:sym typeface="Arial"/>
              </a:rPr>
              <a:t>Backup Contents</a:t>
            </a:r>
            <a:endParaRPr/>
          </a:p>
          <a:p>
            <a:pPr indent="-177800" lvl="0" marL="177800" marR="0" rtl="0" algn="l">
              <a:lnSpc>
                <a:spcPct val="100000"/>
              </a:lnSpc>
              <a:spcBef>
                <a:spcPts val="450"/>
              </a:spcBef>
              <a:spcAft>
                <a:spcPts val="0"/>
              </a:spcAft>
              <a:buClr>
                <a:srgbClr val="5555C7"/>
              </a:buClr>
              <a:buSzPts val="1500"/>
              <a:buFont typeface="Noto Symbol"/>
              <a:buChar char="▪"/>
            </a:pPr>
            <a:r>
              <a:rPr b="0" i="0" lang="en-US" sz="1500" u="none" cap="none" strike="noStrike">
                <a:solidFill>
                  <a:schemeClr val="dk1"/>
                </a:solidFill>
                <a:latin typeface="Arial"/>
                <a:ea typeface="Arial"/>
                <a:cs typeface="Arial"/>
                <a:sym typeface="Arial"/>
              </a:rPr>
              <a:t>Copy Contents from</a:t>
            </a:r>
            <a:endParaRPr/>
          </a:p>
          <a:p>
            <a:pPr indent="-177800" lvl="0" marL="177800" marR="0" rtl="0" algn="l">
              <a:lnSpc>
                <a:spcPct val="100000"/>
              </a:lnSpc>
              <a:spcBef>
                <a:spcPts val="450"/>
              </a:spcBef>
              <a:spcAft>
                <a:spcPts val="0"/>
              </a:spcAft>
              <a:buClr>
                <a:srgbClr val="5555C7"/>
              </a:buClr>
              <a:buSzPts val="1500"/>
              <a:buFont typeface="Noto Symbol"/>
              <a:buChar char="▪"/>
            </a:pPr>
            <a:r>
              <a:rPr b="0" i="0" lang="en-US" sz="1500" u="none" cap="none" strike="noStrike">
                <a:solidFill>
                  <a:schemeClr val="dk1"/>
                </a:solidFill>
                <a:latin typeface="Arial"/>
                <a:ea typeface="Arial"/>
                <a:cs typeface="Arial"/>
                <a:sym typeface="Arial"/>
              </a:rPr>
              <a:t>Upgrade Contents </a:t>
            </a:r>
            <a:endParaRPr/>
          </a:p>
          <a:p>
            <a:pPr indent="-177800" lvl="0" marL="177800" marR="0" rtl="0" algn="l">
              <a:lnSpc>
                <a:spcPct val="100000"/>
              </a:lnSpc>
              <a:spcBef>
                <a:spcPts val="450"/>
              </a:spcBef>
              <a:spcAft>
                <a:spcPts val="0"/>
              </a:spcAft>
              <a:buClr>
                <a:srgbClr val="5555C7"/>
              </a:buClr>
              <a:buSzPts val="1500"/>
              <a:buFont typeface="Noto Symbol"/>
              <a:buChar char="▪"/>
            </a:pPr>
            <a:r>
              <a:rPr b="0" i="0" lang="en-US" sz="1500" u="none" cap="none" strike="noStrike">
                <a:solidFill>
                  <a:schemeClr val="dk1"/>
                </a:solidFill>
                <a:latin typeface="Arial"/>
                <a:ea typeface="Arial"/>
                <a:cs typeface="Arial"/>
                <a:sym typeface="Arial"/>
              </a:rPr>
              <a:t>Disable Repository Service</a:t>
            </a:r>
            <a:endParaRPr/>
          </a:p>
          <a:p>
            <a:pPr indent="-177800" lvl="0" marL="177800" marR="0" rtl="0" algn="l">
              <a:lnSpc>
                <a:spcPct val="100000"/>
              </a:lnSpc>
              <a:spcBef>
                <a:spcPts val="450"/>
              </a:spcBef>
              <a:spcAft>
                <a:spcPts val="0"/>
              </a:spcAft>
              <a:buClr>
                <a:srgbClr val="5555C7"/>
              </a:buClr>
              <a:buSzPts val="1500"/>
              <a:buFont typeface="Noto Symbol"/>
              <a:buChar char="▪"/>
            </a:pPr>
            <a:r>
              <a:rPr b="0" i="0" lang="en-US" sz="1500" u="none" cap="none" strike="noStrike">
                <a:solidFill>
                  <a:schemeClr val="dk1"/>
                </a:solidFill>
                <a:latin typeface="Arial"/>
                <a:ea typeface="Arial"/>
                <a:cs typeface="Arial"/>
                <a:sym typeface="Arial"/>
              </a:rPr>
              <a:t>View Locks</a:t>
            </a:r>
            <a:endParaRPr/>
          </a:p>
        </p:txBody>
      </p:sp>
      <p:sp>
        <p:nvSpPr>
          <p:cNvPr id="257" name="Google Shape;257;p27"/>
          <p:cNvSpPr txBox="1"/>
          <p:nvPr/>
        </p:nvSpPr>
        <p:spPr>
          <a:xfrm>
            <a:off x="2133600" y="3505200"/>
            <a:ext cx="1752600" cy="2881312"/>
          </a:xfrm>
          <a:prstGeom prst="rect">
            <a:avLst/>
          </a:prstGeom>
          <a:noFill/>
          <a:ln>
            <a:noFill/>
          </a:ln>
        </p:spPr>
        <p:txBody>
          <a:bodyPr anchorCtr="0" anchor="t" bIns="45700" lIns="91400" spcFirstLastPara="1" rIns="91400" wrap="square" tIns="45700">
            <a:noAutofit/>
          </a:bodyPr>
          <a:lstStyle/>
          <a:p>
            <a:pPr indent="-177800" lvl="0" marL="177800" marR="0" rtl="0" algn="l">
              <a:lnSpc>
                <a:spcPct val="100000"/>
              </a:lnSpc>
              <a:spcBef>
                <a:spcPts val="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Manage Connections</a:t>
            </a:r>
            <a:endParaRPr/>
          </a:p>
          <a:p>
            <a:pPr indent="-177800" lvl="0" marL="177800" marR="0" rtl="0" algn="l">
              <a:lnSpc>
                <a:spcPct val="100000"/>
              </a:lnSpc>
              <a:spcBef>
                <a:spcPts val="48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Notify Users</a:t>
            </a:r>
            <a:endParaRPr/>
          </a:p>
          <a:p>
            <a:pPr indent="-177800" lvl="0" marL="177800" marR="0" rtl="0" algn="l">
              <a:lnSpc>
                <a:spcPct val="100000"/>
              </a:lnSpc>
              <a:spcBef>
                <a:spcPts val="48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Propagate</a:t>
            </a:r>
            <a:endParaRPr/>
          </a:p>
          <a:p>
            <a:pPr indent="-177800" lvl="0" marL="177800" marR="0" rtl="0" algn="l">
              <a:lnSpc>
                <a:spcPct val="100000"/>
              </a:lnSpc>
              <a:spcBef>
                <a:spcPts val="48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Register/Un-Register Local Repositories</a:t>
            </a:r>
            <a:endParaRPr/>
          </a:p>
          <a:p>
            <a:pPr indent="-177800" lvl="0" marL="177800" marR="0" rtl="0" algn="l">
              <a:lnSpc>
                <a:spcPct val="100000"/>
              </a:lnSpc>
              <a:spcBef>
                <a:spcPts val="48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Edit Database properties</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
        <p:nvSpPr>
          <p:cNvPr id="258" name="Google Shape;258;p27"/>
          <p:cNvSpPr txBox="1"/>
          <p:nvPr/>
        </p:nvSpPr>
        <p:spPr>
          <a:xfrm>
            <a:off x="228600" y="6019800"/>
            <a:ext cx="2073275"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259" name="Google Shape;259;p27"/>
          <p:cNvPicPr preferRelativeResize="0"/>
          <p:nvPr/>
        </p:nvPicPr>
        <p:blipFill rotWithShape="1">
          <a:blip r:embed="rId3">
            <a:alphaModFix/>
          </a:blip>
          <a:srcRect b="0" l="0" r="0" t="0"/>
          <a:stretch/>
        </p:blipFill>
        <p:spPr>
          <a:xfrm>
            <a:off x="4191000" y="1143000"/>
            <a:ext cx="4800600" cy="5257800"/>
          </a:xfrm>
          <a:prstGeom prst="rect">
            <a:avLst/>
          </a:prstGeom>
          <a:noFill/>
          <a:ln>
            <a:noFill/>
          </a:ln>
        </p:spPr>
      </p:pic>
      <p:cxnSp>
        <p:nvCxnSpPr>
          <p:cNvPr id="260" name="Google Shape;260;p27"/>
          <p:cNvCxnSpPr/>
          <p:nvPr/>
        </p:nvCxnSpPr>
        <p:spPr>
          <a:xfrm>
            <a:off x="3886200" y="4040187"/>
            <a:ext cx="1981200" cy="0"/>
          </a:xfrm>
          <a:prstGeom prst="straightConnector1">
            <a:avLst/>
          </a:prstGeom>
          <a:noFill/>
          <a:ln cap="flat" cmpd="sng" w="25400">
            <a:solidFill>
              <a:srgbClr val="FF6600"/>
            </a:solidFill>
            <a:prstDash val="solid"/>
            <a:miter lim="8000"/>
            <a:headEnd len="sm" w="sm" type="none"/>
            <a:tailEnd len="med" w="med" type="triangle"/>
          </a:ln>
        </p:spPr>
      </p:cxn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8" name="Shape 2178"/>
        <p:cNvGrpSpPr/>
        <p:nvPr/>
      </p:nvGrpSpPr>
      <p:grpSpPr>
        <a:xfrm>
          <a:off x="0" y="0"/>
          <a:ext cx="0" cy="0"/>
          <a:chOff x="0" y="0"/>
          <a:chExt cx="0" cy="0"/>
        </a:xfrm>
      </p:grpSpPr>
      <p:sp>
        <p:nvSpPr>
          <p:cNvPr id="2179" name="Google Shape;2179;p171"/>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180" name="Google Shape;2180;p17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Lookup Properties</a:t>
            </a:r>
            <a:endParaRPr/>
          </a:p>
        </p:txBody>
      </p:sp>
      <p:sp>
        <p:nvSpPr>
          <p:cNvPr id="2181" name="Google Shape;2181;p171"/>
          <p:cNvSpPr txBox="1"/>
          <p:nvPr/>
        </p:nvSpPr>
        <p:spPr>
          <a:xfrm>
            <a:off x="533400" y="1724025"/>
            <a:ext cx="1752600" cy="1006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Override</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Lookup SQL option</a:t>
            </a:r>
            <a:endParaRPr/>
          </a:p>
        </p:txBody>
      </p:sp>
      <p:sp>
        <p:nvSpPr>
          <p:cNvPr id="2182" name="Google Shape;2182;p171"/>
          <p:cNvSpPr txBox="1"/>
          <p:nvPr/>
        </p:nvSpPr>
        <p:spPr>
          <a:xfrm>
            <a:off x="533400" y="4114800"/>
            <a:ext cx="1905000"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Native Database</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Connection</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Object name</a:t>
            </a:r>
            <a:endParaRPr/>
          </a:p>
        </p:txBody>
      </p:sp>
      <p:sp>
        <p:nvSpPr>
          <p:cNvPr id="2183" name="Google Shape;2183;p171"/>
          <p:cNvSpPr txBox="1"/>
          <p:nvPr/>
        </p:nvSpPr>
        <p:spPr>
          <a:xfrm>
            <a:off x="533400" y="3171825"/>
            <a:ext cx="106045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Toggle</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caching</a:t>
            </a:r>
            <a:endParaRPr/>
          </a:p>
        </p:txBody>
      </p:sp>
      <p:pic>
        <p:nvPicPr>
          <p:cNvPr id="2184" name="Google Shape;2184;p171"/>
          <p:cNvPicPr preferRelativeResize="0"/>
          <p:nvPr/>
        </p:nvPicPr>
        <p:blipFill rotWithShape="1">
          <a:blip r:embed="rId3">
            <a:alphaModFix/>
          </a:blip>
          <a:srcRect b="0" l="0" r="0" t="0"/>
          <a:stretch/>
        </p:blipFill>
        <p:spPr>
          <a:xfrm>
            <a:off x="2743200" y="1219200"/>
            <a:ext cx="5448300" cy="4924425"/>
          </a:xfrm>
          <a:prstGeom prst="rect">
            <a:avLst/>
          </a:prstGeom>
          <a:noFill/>
          <a:ln>
            <a:noFill/>
          </a:ln>
        </p:spPr>
      </p:pic>
      <p:cxnSp>
        <p:nvCxnSpPr>
          <p:cNvPr id="2185" name="Google Shape;2185;p171"/>
          <p:cNvCxnSpPr/>
          <p:nvPr/>
        </p:nvCxnSpPr>
        <p:spPr>
          <a:xfrm>
            <a:off x="2209800" y="2133600"/>
            <a:ext cx="914400" cy="0"/>
          </a:xfrm>
          <a:prstGeom prst="straightConnector1">
            <a:avLst/>
          </a:prstGeom>
          <a:noFill/>
          <a:ln cap="flat" cmpd="sng" w="25400">
            <a:solidFill>
              <a:srgbClr val="FF6600"/>
            </a:solidFill>
            <a:prstDash val="solid"/>
            <a:miter lim="8000"/>
            <a:headEnd len="sm" w="sm" type="none"/>
            <a:tailEnd len="med" w="med" type="triangle"/>
          </a:ln>
        </p:spPr>
      </p:cxnSp>
      <p:cxnSp>
        <p:nvCxnSpPr>
          <p:cNvPr id="2186" name="Google Shape;2186;p171"/>
          <p:cNvCxnSpPr/>
          <p:nvPr/>
        </p:nvCxnSpPr>
        <p:spPr>
          <a:xfrm flipH="1" rot="10800000">
            <a:off x="1600200" y="2438400"/>
            <a:ext cx="2057400" cy="1066800"/>
          </a:xfrm>
          <a:prstGeom prst="straightConnector1">
            <a:avLst/>
          </a:prstGeom>
          <a:noFill/>
          <a:ln cap="flat" cmpd="sng" w="25400">
            <a:solidFill>
              <a:srgbClr val="FF6600"/>
            </a:solidFill>
            <a:prstDash val="solid"/>
            <a:miter lim="8000"/>
            <a:headEnd len="sm" w="sm" type="none"/>
            <a:tailEnd len="med" w="med" type="triangle"/>
          </a:ln>
        </p:spPr>
      </p:cxnSp>
      <p:cxnSp>
        <p:nvCxnSpPr>
          <p:cNvPr id="2187" name="Google Shape;2187;p171"/>
          <p:cNvCxnSpPr/>
          <p:nvPr/>
        </p:nvCxnSpPr>
        <p:spPr>
          <a:xfrm flipH="1" rot="10800000">
            <a:off x="2057400" y="2895600"/>
            <a:ext cx="1905000" cy="1600200"/>
          </a:xfrm>
          <a:prstGeom prst="straightConnector1">
            <a:avLst/>
          </a:prstGeom>
          <a:noFill/>
          <a:ln cap="flat" cmpd="sng" w="25400">
            <a:solidFill>
              <a:srgbClr val="FF6600"/>
            </a:solidFill>
            <a:prstDash val="solid"/>
            <a:miter lim="8000"/>
            <a:headEnd len="sm" w="sm" type="none"/>
            <a:tailEnd len="med" w="med" type="triangle"/>
          </a:ln>
        </p:spPr>
      </p:cxnSp>
      <p:sp>
        <p:nvSpPr>
          <p:cNvPr id="2188" name="Google Shape;2188;p171"/>
          <p:cNvSpPr/>
          <p:nvPr/>
        </p:nvSpPr>
        <p:spPr>
          <a:xfrm>
            <a:off x="3962400" y="1371600"/>
            <a:ext cx="838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2189" name="Google Shape;2189;p171"/>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4" name="Shape 2194"/>
        <p:cNvGrpSpPr/>
        <p:nvPr/>
      </p:nvGrpSpPr>
      <p:grpSpPr>
        <a:xfrm>
          <a:off x="0" y="0"/>
          <a:ext cx="0" cy="0"/>
          <a:chOff x="0" y="0"/>
          <a:chExt cx="0" cy="0"/>
        </a:xfrm>
      </p:grpSpPr>
      <p:sp>
        <p:nvSpPr>
          <p:cNvPr id="2195" name="Google Shape;2195;p172"/>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196" name="Google Shape;2196;p17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Additional Lookup Properties</a:t>
            </a:r>
            <a:endParaRPr/>
          </a:p>
        </p:txBody>
      </p:sp>
      <p:sp>
        <p:nvSpPr>
          <p:cNvPr id="2197" name="Google Shape;2197;p172"/>
          <p:cNvSpPr txBox="1"/>
          <p:nvPr/>
        </p:nvSpPr>
        <p:spPr>
          <a:xfrm>
            <a:off x="533400" y="1724025"/>
            <a:ext cx="1312862"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Set cache</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directory</a:t>
            </a:r>
            <a:endParaRPr/>
          </a:p>
        </p:txBody>
      </p:sp>
      <p:sp>
        <p:nvSpPr>
          <p:cNvPr id="2198" name="Google Shape;2198;p172"/>
          <p:cNvSpPr txBox="1"/>
          <p:nvPr/>
        </p:nvSpPr>
        <p:spPr>
          <a:xfrm>
            <a:off x="457200" y="4467225"/>
            <a:ext cx="16764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Set   Lookup cache sizes</a:t>
            </a:r>
            <a:endParaRPr/>
          </a:p>
        </p:txBody>
      </p:sp>
      <p:sp>
        <p:nvSpPr>
          <p:cNvPr id="2199" name="Google Shape;2199;p172"/>
          <p:cNvSpPr txBox="1"/>
          <p:nvPr/>
        </p:nvSpPr>
        <p:spPr>
          <a:xfrm>
            <a:off x="533400" y="3171825"/>
            <a:ext cx="1552575"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Make cache</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persistent</a:t>
            </a:r>
            <a:endParaRPr/>
          </a:p>
        </p:txBody>
      </p:sp>
      <p:pic>
        <p:nvPicPr>
          <p:cNvPr id="2200" name="Google Shape;2200;p172"/>
          <p:cNvPicPr preferRelativeResize="0"/>
          <p:nvPr/>
        </p:nvPicPr>
        <p:blipFill rotWithShape="1">
          <a:blip r:embed="rId3">
            <a:alphaModFix/>
          </a:blip>
          <a:srcRect b="0" l="0" r="0" t="0"/>
          <a:stretch/>
        </p:blipFill>
        <p:spPr>
          <a:xfrm>
            <a:off x="3124200" y="1219200"/>
            <a:ext cx="5448300" cy="5229225"/>
          </a:xfrm>
          <a:prstGeom prst="rect">
            <a:avLst/>
          </a:prstGeom>
          <a:noFill/>
          <a:ln>
            <a:noFill/>
          </a:ln>
        </p:spPr>
      </p:pic>
      <p:cxnSp>
        <p:nvCxnSpPr>
          <p:cNvPr id="2201" name="Google Shape;2201;p172"/>
          <p:cNvCxnSpPr/>
          <p:nvPr/>
        </p:nvCxnSpPr>
        <p:spPr>
          <a:xfrm>
            <a:off x="1905000" y="1981200"/>
            <a:ext cx="2667000" cy="1371600"/>
          </a:xfrm>
          <a:prstGeom prst="straightConnector1">
            <a:avLst/>
          </a:prstGeom>
          <a:noFill/>
          <a:ln cap="flat" cmpd="sng" w="25400">
            <a:solidFill>
              <a:srgbClr val="FF6600"/>
            </a:solidFill>
            <a:prstDash val="solid"/>
            <a:miter lim="8000"/>
            <a:headEnd len="sm" w="sm" type="none"/>
            <a:tailEnd len="med" w="med" type="triangle"/>
          </a:ln>
        </p:spPr>
      </p:cxnSp>
      <p:cxnSp>
        <p:nvCxnSpPr>
          <p:cNvPr id="2202" name="Google Shape;2202;p172"/>
          <p:cNvCxnSpPr/>
          <p:nvPr/>
        </p:nvCxnSpPr>
        <p:spPr>
          <a:xfrm>
            <a:off x="2133600" y="3505200"/>
            <a:ext cx="1143000" cy="0"/>
          </a:xfrm>
          <a:prstGeom prst="straightConnector1">
            <a:avLst/>
          </a:prstGeom>
          <a:noFill/>
          <a:ln cap="flat" cmpd="sng" w="25400">
            <a:solidFill>
              <a:srgbClr val="FF6600"/>
            </a:solidFill>
            <a:prstDash val="solid"/>
            <a:miter lim="8000"/>
            <a:headEnd len="sm" w="sm" type="none"/>
            <a:tailEnd len="med" w="med" type="triangle"/>
          </a:ln>
        </p:spPr>
      </p:cxnSp>
      <p:cxnSp>
        <p:nvCxnSpPr>
          <p:cNvPr id="2203" name="Google Shape;2203;p172"/>
          <p:cNvCxnSpPr/>
          <p:nvPr/>
        </p:nvCxnSpPr>
        <p:spPr>
          <a:xfrm flipH="1" rot="10800000">
            <a:off x="2133600" y="3657600"/>
            <a:ext cx="3200400" cy="1143000"/>
          </a:xfrm>
          <a:prstGeom prst="straightConnector1">
            <a:avLst/>
          </a:prstGeom>
          <a:noFill/>
          <a:ln cap="flat" cmpd="sng" w="25400">
            <a:solidFill>
              <a:srgbClr val="FF6600"/>
            </a:solidFill>
            <a:prstDash val="solid"/>
            <a:miter lim="8000"/>
            <a:headEnd len="sm" w="sm" type="none"/>
            <a:tailEnd len="med" w="med" type="triangle"/>
          </a:ln>
        </p:spPr>
      </p:cxnSp>
      <p:sp>
        <p:nvSpPr>
          <p:cNvPr id="2204" name="Google Shape;2204;p172"/>
          <p:cNvSpPr/>
          <p:nvPr/>
        </p:nvSpPr>
        <p:spPr>
          <a:xfrm>
            <a:off x="4267200" y="1447800"/>
            <a:ext cx="914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2205" name="Google Shape;2205;p172"/>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10" name="Shape 2210"/>
        <p:cNvGrpSpPr/>
        <p:nvPr/>
      </p:nvGrpSpPr>
      <p:grpSpPr>
        <a:xfrm>
          <a:off x="0" y="0"/>
          <a:ext cx="0" cy="0"/>
          <a:chOff x="0" y="0"/>
          <a:chExt cx="0" cy="0"/>
        </a:xfrm>
      </p:grpSpPr>
      <p:sp>
        <p:nvSpPr>
          <p:cNvPr id="2211" name="Google Shape;2211;p173"/>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212" name="Google Shape;2212;p17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Lookup Conditions</a:t>
            </a:r>
            <a:endParaRPr/>
          </a:p>
        </p:txBody>
      </p:sp>
      <p:sp>
        <p:nvSpPr>
          <p:cNvPr id="2213" name="Google Shape;2213;p173"/>
          <p:cNvSpPr txBox="1"/>
          <p:nvPr/>
        </p:nvSpPr>
        <p:spPr>
          <a:xfrm>
            <a:off x="609600" y="1371600"/>
            <a:ext cx="5867400" cy="76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Multiple conditions are supported</a:t>
            </a:r>
            <a:endParaRPr/>
          </a:p>
        </p:txBody>
      </p:sp>
      <p:pic>
        <p:nvPicPr>
          <p:cNvPr id="2214" name="Google Shape;2214;p173"/>
          <p:cNvPicPr preferRelativeResize="0"/>
          <p:nvPr/>
        </p:nvPicPr>
        <p:blipFill rotWithShape="1">
          <a:blip r:embed="rId3">
            <a:alphaModFix/>
          </a:blip>
          <a:srcRect b="0" l="0" r="0" t="0"/>
          <a:stretch/>
        </p:blipFill>
        <p:spPr>
          <a:xfrm>
            <a:off x="1600200" y="1981200"/>
            <a:ext cx="5334000" cy="3951287"/>
          </a:xfrm>
          <a:prstGeom prst="rect">
            <a:avLst/>
          </a:prstGeom>
          <a:noFill/>
          <a:ln>
            <a:noFill/>
          </a:ln>
        </p:spPr>
      </p:pic>
      <p:sp>
        <p:nvSpPr>
          <p:cNvPr id="2215" name="Google Shape;2215;p173"/>
          <p:cNvSpPr/>
          <p:nvPr/>
        </p:nvSpPr>
        <p:spPr>
          <a:xfrm>
            <a:off x="3429000" y="2286000"/>
            <a:ext cx="838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2216" name="Google Shape;2216;p173"/>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0" name="Shape 2220"/>
        <p:cNvGrpSpPr/>
        <p:nvPr/>
      </p:nvGrpSpPr>
      <p:grpSpPr>
        <a:xfrm>
          <a:off x="0" y="0"/>
          <a:ext cx="0" cy="0"/>
          <a:chOff x="0" y="0"/>
          <a:chExt cx="0" cy="0"/>
        </a:xfrm>
      </p:grpSpPr>
      <p:sp>
        <p:nvSpPr>
          <p:cNvPr id="2221" name="Google Shape;2221;p174"/>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222" name="Google Shape;2222;p17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Connected Lookup</a:t>
            </a:r>
            <a:endParaRPr/>
          </a:p>
        </p:txBody>
      </p:sp>
      <p:cxnSp>
        <p:nvCxnSpPr>
          <p:cNvPr id="2223" name="Google Shape;2223;p174"/>
          <p:cNvCxnSpPr/>
          <p:nvPr/>
        </p:nvCxnSpPr>
        <p:spPr>
          <a:xfrm>
            <a:off x="4495800" y="3429000"/>
            <a:ext cx="0" cy="2209800"/>
          </a:xfrm>
          <a:prstGeom prst="straightConnector1">
            <a:avLst/>
          </a:prstGeom>
          <a:noFill/>
          <a:ln cap="flat" cmpd="sng" w="25400">
            <a:solidFill>
              <a:srgbClr val="FF6600"/>
            </a:solidFill>
            <a:prstDash val="solid"/>
            <a:miter lim="8000"/>
            <a:headEnd len="sm" w="sm" type="none"/>
            <a:tailEnd len="med" w="med" type="triangle"/>
          </a:ln>
        </p:spPr>
      </p:cxnSp>
      <p:sp>
        <p:nvSpPr>
          <p:cNvPr id="2224" name="Google Shape;2224;p174"/>
          <p:cNvSpPr txBox="1"/>
          <p:nvPr/>
        </p:nvSpPr>
        <p:spPr>
          <a:xfrm>
            <a:off x="3290887" y="5638800"/>
            <a:ext cx="2420937"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Connected Lookup</a:t>
            </a:r>
            <a:endParaRPr/>
          </a:p>
          <a:p>
            <a:pPr indent="0" lvl="0" marL="0" marR="0" rtl="0" algn="ctr">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Part of the data flow pipeline</a:t>
            </a:r>
            <a:endParaRPr/>
          </a:p>
        </p:txBody>
      </p:sp>
      <p:pic>
        <p:nvPicPr>
          <p:cNvPr id="2225" name="Google Shape;2225;p174"/>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pic>
        <p:nvPicPr>
          <p:cNvPr id="2226" name="Google Shape;2226;p174"/>
          <p:cNvPicPr preferRelativeResize="0"/>
          <p:nvPr/>
        </p:nvPicPr>
        <p:blipFill rotWithShape="1">
          <a:blip r:embed="rId4">
            <a:alphaModFix/>
          </a:blip>
          <a:srcRect b="0" l="0" r="0" t="0"/>
          <a:stretch/>
        </p:blipFill>
        <p:spPr>
          <a:xfrm>
            <a:off x="381000" y="1676400"/>
            <a:ext cx="8594725" cy="1709737"/>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1" name="Shape 2231"/>
        <p:cNvGrpSpPr/>
        <p:nvPr/>
      </p:nvGrpSpPr>
      <p:grpSpPr>
        <a:xfrm>
          <a:off x="0" y="0"/>
          <a:ext cx="0" cy="0"/>
          <a:chOff x="0" y="0"/>
          <a:chExt cx="0" cy="0"/>
        </a:xfrm>
      </p:grpSpPr>
      <p:sp>
        <p:nvSpPr>
          <p:cNvPr id="2232" name="Google Shape;2232;p175"/>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233" name="Google Shape;2233;p17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Unconnected Lookup</a:t>
            </a:r>
            <a:endParaRPr/>
          </a:p>
        </p:txBody>
      </p:sp>
      <p:sp>
        <p:nvSpPr>
          <p:cNvPr id="2234" name="Google Shape;2234;p175"/>
          <p:cNvSpPr txBox="1"/>
          <p:nvPr/>
        </p:nvSpPr>
        <p:spPr>
          <a:xfrm>
            <a:off x="381000" y="1295400"/>
            <a:ext cx="8763000" cy="10525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Will be physically “unconnected” from other transformations</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There can be NO data flow arrows leading to or from an unconnected Lookup</a:t>
            </a:r>
            <a:endParaRPr/>
          </a:p>
        </p:txBody>
      </p:sp>
      <p:sp>
        <p:nvSpPr>
          <p:cNvPr id="2235" name="Google Shape;2235;p175"/>
          <p:cNvSpPr txBox="1"/>
          <p:nvPr/>
        </p:nvSpPr>
        <p:spPr>
          <a:xfrm>
            <a:off x="5105400" y="5214937"/>
            <a:ext cx="32766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Function in the Aggregator calls the unconnected Lookup</a:t>
            </a:r>
            <a:endParaRPr/>
          </a:p>
        </p:txBody>
      </p:sp>
      <p:cxnSp>
        <p:nvCxnSpPr>
          <p:cNvPr id="2236" name="Google Shape;2236;p175"/>
          <p:cNvCxnSpPr/>
          <p:nvPr/>
        </p:nvCxnSpPr>
        <p:spPr>
          <a:xfrm rot="10800000">
            <a:off x="3657600" y="5443537"/>
            <a:ext cx="1447800" cy="0"/>
          </a:xfrm>
          <a:prstGeom prst="straightConnector1">
            <a:avLst/>
          </a:prstGeom>
          <a:noFill/>
          <a:ln cap="flat" cmpd="sng" w="28575">
            <a:solidFill>
              <a:schemeClr val="dk2"/>
            </a:solidFill>
            <a:prstDash val="solid"/>
            <a:miter lim="8000"/>
            <a:headEnd len="sm" w="sm" type="none"/>
            <a:tailEnd len="med" w="med" type="triangle"/>
          </a:ln>
        </p:spPr>
      </p:cxnSp>
      <p:cxnSp>
        <p:nvCxnSpPr>
          <p:cNvPr id="2237" name="Google Shape;2237;p175"/>
          <p:cNvCxnSpPr/>
          <p:nvPr/>
        </p:nvCxnSpPr>
        <p:spPr>
          <a:xfrm flipH="1">
            <a:off x="4648200" y="2971800"/>
            <a:ext cx="152400" cy="566737"/>
          </a:xfrm>
          <a:prstGeom prst="straightConnector1">
            <a:avLst/>
          </a:prstGeom>
          <a:noFill/>
          <a:ln cap="flat" cmpd="sng" w="28575">
            <a:solidFill>
              <a:schemeClr val="dk2"/>
            </a:solidFill>
            <a:prstDash val="solid"/>
            <a:miter lim="8000"/>
            <a:headEnd len="sm" w="sm" type="none"/>
            <a:tailEnd len="med" w="med" type="triangle"/>
          </a:ln>
        </p:spPr>
      </p:cxnSp>
      <p:sp>
        <p:nvSpPr>
          <p:cNvPr id="2238" name="Google Shape;2238;p175"/>
          <p:cNvSpPr txBox="1"/>
          <p:nvPr/>
        </p:nvSpPr>
        <p:spPr>
          <a:xfrm>
            <a:off x="4114800" y="2330450"/>
            <a:ext cx="48768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Lookup function can be set within any transformation that supports expressions</a:t>
            </a:r>
            <a:endParaRPr/>
          </a:p>
        </p:txBody>
      </p:sp>
      <p:sp>
        <p:nvSpPr>
          <p:cNvPr id="2239" name="Google Shape;2239;p175"/>
          <p:cNvSpPr txBox="1"/>
          <p:nvPr/>
        </p:nvSpPr>
        <p:spPr>
          <a:xfrm>
            <a:off x="6858000" y="3352800"/>
            <a:ext cx="1905000" cy="14652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Lookup data is called from the point in the Mapping that needs it</a:t>
            </a:r>
            <a:endParaRPr/>
          </a:p>
        </p:txBody>
      </p:sp>
      <p:pic>
        <p:nvPicPr>
          <p:cNvPr id="2240" name="Google Shape;2240;p175"/>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pic>
        <p:nvPicPr>
          <p:cNvPr id="2241" name="Google Shape;2241;p175"/>
          <p:cNvPicPr preferRelativeResize="0"/>
          <p:nvPr/>
        </p:nvPicPr>
        <p:blipFill rotWithShape="1">
          <a:blip r:embed="rId4">
            <a:alphaModFix/>
          </a:blip>
          <a:srcRect b="0" l="0" r="0" t="0"/>
          <a:stretch/>
        </p:blipFill>
        <p:spPr>
          <a:xfrm>
            <a:off x="304800" y="2928937"/>
            <a:ext cx="5867400" cy="3471862"/>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6" name="Shape 2246"/>
        <p:cNvGrpSpPr/>
        <p:nvPr/>
      </p:nvGrpSpPr>
      <p:grpSpPr>
        <a:xfrm>
          <a:off x="0" y="0"/>
          <a:ext cx="0" cy="0"/>
          <a:chOff x="0" y="0"/>
          <a:chExt cx="0" cy="0"/>
        </a:xfrm>
      </p:grpSpPr>
      <p:sp>
        <p:nvSpPr>
          <p:cNvPr id="2247" name="Google Shape;2247;p176"/>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248" name="Google Shape;2248;p17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Conditional Lookup Technique</a:t>
            </a:r>
            <a:endParaRPr/>
          </a:p>
        </p:txBody>
      </p:sp>
      <p:sp>
        <p:nvSpPr>
          <p:cNvPr id="2249" name="Google Shape;2249;p176"/>
          <p:cNvSpPr txBox="1"/>
          <p:nvPr/>
        </p:nvSpPr>
        <p:spPr>
          <a:xfrm>
            <a:off x="457200" y="1219200"/>
            <a:ext cx="8077200" cy="129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Two requirements:</a:t>
            </a:r>
            <a:endParaRPr/>
          </a:p>
          <a:p>
            <a:pPr indent="-285750" lvl="1" marL="74295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Must be Unconnected (or “function mode”) Lookup</a:t>
            </a:r>
            <a:endParaRPr/>
          </a:p>
          <a:p>
            <a:pPr indent="-285750" lvl="1" marL="74295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Lookup function used within a conditional statement</a:t>
            </a:r>
            <a:endParaRPr/>
          </a:p>
        </p:txBody>
      </p:sp>
      <p:sp>
        <p:nvSpPr>
          <p:cNvPr id="2250" name="Google Shape;2250;p176"/>
          <p:cNvSpPr txBox="1"/>
          <p:nvPr/>
        </p:nvSpPr>
        <p:spPr>
          <a:xfrm>
            <a:off x="685800" y="5518150"/>
            <a:ext cx="7772400" cy="8064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Conditional statement is evaluated for each row</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Lookup function is called only under the pre-defined condition </a:t>
            </a:r>
            <a:endParaRPr/>
          </a:p>
        </p:txBody>
      </p:sp>
      <p:sp>
        <p:nvSpPr>
          <p:cNvPr id="2251" name="Google Shape;2251;p176"/>
          <p:cNvSpPr txBox="1"/>
          <p:nvPr/>
        </p:nvSpPr>
        <p:spPr>
          <a:xfrm>
            <a:off x="990600" y="4019550"/>
            <a:ext cx="692467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IIF ( ISNULL(customer_id),0,:lkp.MYLOOKUP(order_no))</a:t>
            </a:r>
            <a:endParaRPr/>
          </a:p>
        </p:txBody>
      </p:sp>
      <p:sp>
        <p:nvSpPr>
          <p:cNvPr id="2252" name="Google Shape;2252;p176"/>
          <p:cNvSpPr txBox="1"/>
          <p:nvPr/>
        </p:nvSpPr>
        <p:spPr>
          <a:xfrm>
            <a:off x="2230437" y="3017837"/>
            <a:ext cx="138747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1" lang="en-US" sz="1800" u="none" cap="none" strike="noStrike">
                <a:solidFill>
                  <a:schemeClr val="dk1"/>
                </a:solidFill>
                <a:latin typeface="Arial"/>
                <a:ea typeface="Arial"/>
                <a:cs typeface="Arial"/>
                <a:sym typeface="Arial"/>
              </a:rPr>
              <a:t>Condition</a:t>
            </a:r>
            <a:endParaRPr/>
          </a:p>
        </p:txBody>
      </p:sp>
      <p:sp>
        <p:nvSpPr>
          <p:cNvPr id="2253" name="Google Shape;2253;p176"/>
          <p:cNvSpPr txBox="1"/>
          <p:nvPr/>
        </p:nvSpPr>
        <p:spPr>
          <a:xfrm>
            <a:off x="4395787" y="4922837"/>
            <a:ext cx="24225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1" lang="en-US" sz="1800" u="none" cap="none" strike="noStrike">
                <a:solidFill>
                  <a:schemeClr val="dk1"/>
                </a:solidFill>
                <a:latin typeface="Arial"/>
                <a:ea typeface="Arial"/>
                <a:cs typeface="Arial"/>
                <a:sym typeface="Arial"/>
              </a:rPr>
              <a:t>Lookup function</a:t>
            </a:r>
            <a:endParaRPr/>
          </a:p>
        </p:txBody>
      </p:sp>
      <p:grpSp>
        <p:nvGrpSpPr>
          <p:cNvPr id="2254" name="Google Shape;2254;p176"/>
          <p:cNvGrpSpPr/>
          <p:nvPr/>
        </p:nvGrpSpPr>
        <p:grpSpPr>
          <a:xfrm>
            <a:off x="4303712" y="4389437"/>
            <a:ext cx="1905000" cy="533400"/>
            <a:chOff x="3962400" y="3962400"/>
            <a:chExt cx="3505200" cy="762000"/>
          </a:xfrm>
        </p:grpSpPr>
        <p:cxnSp>
          <p:nvCxnSpPr>
            <p:cNvPr id="2255" name="Google Shape;2255;p176"/>
            <p:cNvCxnSpPr/>
            <p:nvPr/>
          </p:nvCxnSpPr>
          <p:spPr>
            <a:xfrm rot="10800000">
              <a:off x="396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256" name="Google Shape;2256;p176"/>
            <p:cNvCxnSpPr/>
            <p:nvPr/>
          </p:nvCxnSpPr>
          <p:spPr>
            <a:xfrm rot="10800000">
              <a:off x="74676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257" name="Google Shape;2257;p176"/>
            <p:cNvCxnSpPr/>
            <p:nvPr/>
          </p:nvCxnSpPr>
          <p:spPr>
            <a:xfrm>
              <a:off x="39624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258" name="Google Shape;2258;p176"/>
            <p:cNvCxnSpPr/>
            <p:nvPr/>
          </p:nvCxnSpPr>
          <p:spPr>
            <a:xfrm>
              <a:off x="5715000" y="4343400"/>
              <a:ext cx="0" cy="381000"/>
            </a:xfrm>
            <a:prstGeom prst="straightConnector1">
              <a:avLst/>
            </a:prstGeom>
            <a:noFill/>
            <a:ln cap="flat" cmpd="sng" w="25400">
              <a:solidFill>
                <a:schemeClr val="dk2"/>
              </a:solidFill>
              <a:prstDash val="solid"/>
              <a:miter lim="8000"/>
              <a:headEnd len="sm" w="sm" type="none"/>
              <a:tailEnd len="sm" w="sm" type="none"/>
            </a:ln>
          </p:spPr>
        </p:cxnSp>
      </p:grpSp>
      <p:grpSp>
        <p:nvGrpSpPr>
          <p:cNvPr id="2259" name="Google Shape;2259;p176"/>
          <p:cNvGrpSpPr/>
          <p:nvPr/>
        </p:nvGrpSpPr>
        <p:grpSpPr>
          <a:xfrm flipH="1" rot="10800000">
            <a:off x="6361112" y="3398837"/>
            <a:ext cx="1066800" cy="609600"/>
            <a:chOff x="3962400" y="3962400"/>
            <a:chExt cx="3505200" cy="762000"/>
          </a:xfrm>
        </p:grpSpPr>
        <p:cxnSp>
          <p:nvCxnSpPr>
            <p:cNvPr id="2260" name="Google Shape;2260;p176"/>
            <p:cNvCxnSpPr/>
            <p:nvPr/>
          </p:nvCxnSpPr>
          <p:spPr>
            <a:xfrm rot="10800000">
              <a:off x="396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261" name="Google Shape;2261;p176"/>
            <p:cNvCxnSpPr/>
            <p:nvPr/>
          </p:nvCxnSpPr>
          <p:spPr>
            <a:xfrm rot="10800000">
              <a:off x="74676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262" name="Google Shape;2262;p176"/>
            <p:cNvCxnSpPr/>
            <p:nvPr/>
          </p:nvCxnSpPr>
          <p:spPr>
            <a:xfrm>
              <a:off x="39624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263" name="Google Shape;2263;p176"/>
            <p:cNvCxnSpPr/>
            <p:nvPr/>
          </p:nvCxnSpPr>
          <p:spPr>
            <a:xfrm>
              <a:off x="5715000" y="4343400"/>
              <a:ext cx="0" cy="381000"/>
            </a:xfrm>
            <a:prstGeom prst="straightConnector1">
              <a:avLst/>
            </a:prstGeom>
            <a:noFill/>
            <a:ln cap="flat" cmpd="sng" w="25400">
              <a:solidFill>
                <a:schemeClr val="dk2"/>
              </a:solidFill>
              <a:prstDash val="solid"/>
              <a:miter lim="8000"/>
              <a:headEnd len="sm" w="sm" type="none"/>
              <a:tailEnd len="sm" w="sm" type="none"/>
            </a:ln>
          </p:spPr>
        </p:cxnSp>
      </p:grpSp>
      <p:grpSp>
        <p:nvGrpSpPr>
          <p:cNvPr id="2264" name="Google Shape;2264;p176"/>
          <p:cNvGrpSpPr/>
          <p:nvPr/>
        </p:nvGrpSpPr>
        <p:grpSpPr>
          <a:xfrm flipH="1" rot="10800000">
            <a:off x="1600200" y="3398837"/>
            <a:ext cx="2551112" cy="609600"/>
            <a:chOff x="3962400" y="3962400"/>
            <a:chExt cx="3505200" cy="762000"/>
          </a:xfrm>
        </p:grpSpPr>
        <p:cxnSp>
          <p:nvCxnSpPr>
            <p:cNvPr id="2265" name="Google Shape;2265;p176"/>
            <p:cNvCxnSpPr/>
            <p:nvPr/>
          </p:nvCxnSpPr>
          <p:spPr>
            <a:xfrm rot="10800000">
              <a:off x="396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266" name="Google Shape;2266;p176"/>
            <p:cNvCxnSpPr/>
            <p:nvPr/>
          </p:nvCxnSpPr>
          <p:spPr>
            <a:xfrm rot="10800000">
              <a:off x="74676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267" name="Google Shape;2267;p176"/>
            <p:cNvCxnSpPr/>
            <p:nvPr/>
          </p:nvCxnSpPr>
          <p:spPr>
            <a:xfrm>
              <a:off x="39624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268" name="Google Shape;2268;p176"/>
            <p:cNvCxnSpPr/>
            <p:nvPr/>
          </p:nvCxnSpPr>
          <p:spPr>
            <a:xfrm>
              <a:off x="5715000" y="4343400"/>
              <a:ext cx="0" cy="381000"/>
            </a:xfrm>
            <a:prstGeom prst="straightConnector1">
              <a:avLst/>
            </a:prstGeom>
            <a:noFill/>
            <a:ln cap="flat" cmpd="sng" w="25400">
              <a:solidFill>
                <a:schemeClr val="dk2"/>
              </a:solidFill>
              <a:prstDash val="solid"/>
              <a:miter lim="8000"/>
              <a:headEnd len="sm" w="sm" type="none"/>
              <a:tailEnd len="sm" w="sm" type="none"/>
            </a:ln>
          </p:spPr>
        </p:cxnSp>
      </p:grpSp>
      <p:sp>
        <p:nvSpPr>
          <p:cNvPr id="2269" name="Google Shape;2269;p176"/>
          <p:cNvSpPr txBox="1"/>
          <p:nvPr/>
        </p:nvSpPr>
        <p:spPr>
          <a:xfrm>
            <a:off x="5691187" y="2819400"/>
            <a:ext cx="2422525"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1" lang="en-US" sz="1800" u="none" cap="none" strike="noStrike">
                <a:solidFill>
                  <a:schemeClr val="dk1"/>
                </a:solidFill>
                <a:latin typeface="Arial"/>
                <a:ea typeface="Arial"/>
                <a:cs typeface="Arial"/>
                <a:sym typeface="Arial"/>
              </a:rPr>
              <a:t>         Row keys       (passed to Lookup)</a:t>
            </a:r>
            <a:endParaRPr/>
          </a:p>
        </p:txBody>
      </p:sp>
      <p:pic>
        <p:nvPicPr>
          <p:cNvPr id="2270" name="Google Shape;2270;p176"/>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5" name="Shape 2275"/>
        <p:cNvGrpSpPr/>
        <p:nvPr/>
      </p:nvGrpSpPr>
      <p:grpSpPr>
        <a:xfrm>
          <a:off x="0" y="0"/>
          <a:ext cx="0" cy="0"/>
          <a:chOff x="0" y="0"/>
          <a:chExt cx="0" cy="0"/>
        </a:xfrm>
      </p:grpSpPr>
      <p:sp>
        <p:nvSpPr>
          <p:cNvPr id="2276" name="Google Shape;2276;p177"/>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277" name="Google Shape;2277;p17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Conditional Lookup Advantage</a:t>
            </a:r>
            <a:endParaRPr/>
          </a:p>
        </p:txBody>
      </p:sp>
      <p:sp>
        <p:nvSpPr>
          <p:cNvPr id="2278" name="Google Shape;2278;p177"/>
          <p:cNvSpPr txBox="1"/>
          <p:nvPr/>
        </p:nvSpPr>
        <p:spPr>
          <a:xfrm>
            <a:off x="533400" y="1371600"/>
            <a:ext cx="7716837" cy="8223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Data lookup is performed only for those rows which require it.  Substantial performance can be gained</a:t>
            </a:r>
            <a:endParaRPr/>
          </a:p>
        </p:txBody>
      </p:sp>
      <p:sp>
        <p:nvSpPr>
          <p:cNvPr id="2279" name="Google Shape;2279;p177"/>
          <p:cNvSpPr txBox="1"/>
          <p:nvPr/>
        </p:nvSpPr>
        <p:spPr>
          <a:xfrm>
            <a:off x="1143000" y="2374900"/>
            <a:ext cx="6858000" cy="82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1" lang="en-US" sz="1600" u="none" cap="none" strike="noStrike">
                <a:solidFill>
                  <a:schemeClr val="dk1"/>
                </a:solidFill>
                <a:latin typeface="Arial"/>
                <a:ea typeface="Arial"/>
                <a:cs typeface="Arial"/>
                <a:sym typeface="Arial"/>
              </a:rPr>
              <a:t>EXAMPLE:  </a:t>
            </a:r>
            <a:r>
              <a:rPr b="0" i="0" lang="en-US" sz="1600" u="none" cap="none" strike="noStrike">
                <a:solidFill>
                  <a:schemeClr val="dk1"/>
                </a:solidFill>
                <a:latin typeface="Arial"/>
                <a:ea typeface="Arial"/>
                <a:cs typeface="Arial"/>
                <a:sym typeface="Arial"/>
              </a:rPr>
              <a:t>A Mapping will process 500,000 rows.  For two percent of those rows (10,000) the item_id value is NULL.  Item_ID can be derived from the SKU_NUMB.</a:t>
            </a:r>
            <a:endParaRPr/>
          </a:p>
        </p:txBody>
      </p:sp>
      <p:sp>
        <p:nvSpPr>
          <p:cNvPr id="2280" name="Google Shape;2280;p177"/>
          <p:cNvSpPr txBox="1"/>
          <p:nvPr/>
        </p:nvSpPr>
        <p:spPr>
          <a:xfrm>
            <a:off x="990600" y="3581400"/>
            <a:ext cx="6894512"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    IIF ( ISNULL(item_id), 0,:lkp.MYLOOKUP (sku_numb))</a:t>
            </a:r>
            <a:endParaRPr/>
          </a:p>
        </p:txBody>
      </p:sp>
      <p:sp>
        <p:nvSpPr>
          <p:cNvPr id="2281" name="Google Shape;2281;p177"/>
          <p:cNvSpPr txBox="1"/>
          <p:nvPr/>
        </p:nvSpPr>
        <p:spPr>
          <a:xfrm>
            <a:off x="838200" y="4724400"/>
            <a:ext cx="34290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1" lang="en-US" sz="1800" u="none" cap="none" strike="noStrike">
                <a:solidFill>
                  <a:schemeClr val="dk1"/>
                </a:solidFill>
                <a:latin typeface="Arial"/>
                <a:ea typeface="Arial"/>
                <a:cs typeface="Arial"/>
                <a:sym typeface="Arial"/>
              </a:rPr>
              <a:t>                     Condition                  (true for </a:t>
            </a:r>
            <a:r>
              <a:rPr b="1" i="0" lang="en-US" sz="1800" u="none" cap="none" strike="noStrike">
                <a:solidFill>
                  <a:schemeClr val="dk1"/>
                </a:solidFill>
                <a:latin typeface="Arial"/>
                <a:ea typeface="Arial"/>
                <a:cs typeface="Arial"/>
                <a:sym typeface="Arial"/>
              </a:rPr>
              <a:t>2 percent of all rows)</a:t>
            </a:r>
            <a:endParaRPr/>
          </a:p>
        </p:txBody>
      </p:sp>
      <p:sp>
        <p:nvSpPr>
          <p:cNvPr id="2282" name="Google Shape;2282;p177"/>
          <p:cNvSpPr txBox="1"/>
          <p:nvPr/>
        </p:nvSpPr>
        <p:spPr>
          <a:xfrm>
            <a:off x="4572000" y="4648200"/>
            <a:ext cx="43434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               </a:t>
            </a:r>
            <a:r>
              <a:rPr b="1" i="1" lang="en-US" sz="1800" u="none" cap="none" strike="noStrike">
                <a:solidFill>
                  <a:schemeClr val="dk1"/>
                </a:solidFill>
                <a:latin typeface="Arial"/>
                <a:ea typeface="Arial"/>
                <a:cs typeface="Arial"/>
                <a:sym typeface="Arial"/>
              </a:rPr>
              <a:t>Lookup</a:t>
            </a:r>
            <a:r>
              <a:rPr b="1" i="0" lang="en-US" sz="1800" u="none" cap="none" strike="noStrike">
                <a:solidFill>
                  <a:schemeClr val="dk1"/>
                </a:solidFill>
                <a:latin typeface="Arial"/>
                <a:ea typeface="Arial"/>
                <a:cs typeface="Arial"/>
                <a:sym typeface="Arial"/>
              </a:rPr>
              <a:t>                                            (called only when condition is true)</a:t>
            </a:r>
            <a:endParaRPr/>
          </a:p>
        </p:txBody>
      </p:sp>
      <p:sp>
        <p:nvSpPr>
          <p:cNvPr id="2283" name="Google Shape;2283;p177"/>
          <p:cNvSpPr txBox="1"/>
          <p:nvPr/>
        </p:nvSpPr>
        <p:spPr>
          <a:xfrm>
            <a:off x="2590800" y="5638800"/>
            <a:ext cx="39624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Net savings = 490,000 lookups</a:t>
            </a:r>
            <a:endParaRPr/>
          </a:p>
        </p:txBody>
      </p:sp>
      <p:cxnSp>
        <p:nvCxnSpPr>
          <p:cNvPr id="2284" name="Google Shape;2284;p177"/>
          <p:cNvCxnSpPr/>
          <p:nvPr/>
        </p:nvCxnSpPr>
        <p:spPr>
          <a:xfrm rot="10800000">
            <a:off x="42672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285" name="Google Shape;2285;p177"/>
          <p:cNvCxnSpPr/>
          <p:nvPr/>
        </p:nvCxnSpPr>
        <p:spPr>
          <a:xfrm rot="10800000">
            <a:off x="777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286" name="Google Shape;2286;p177"/>
          <p:cNvCxnSpPr/>
          <p:nvPr/>
        </p:nvCxnSpPr>
        <p:spPr>
          <a:xfrm>
            <a:off x="42672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287" name="Google Shape;2287;p177"/>
          <p:cNvCxnSpPr/>
          <p:nvPr/>
        </p:nvCxnSpPr>
        <p:spPr>
          <a:xfrm>
            <a:off x="6019800" y="4343400"/>
            <a:ext cx="0" cy="381000"/>
          </a:xfrm>
          <a:prstGeom prst="straightConnector1">
            <a:avLst/>
          </a:prstGeom>
          <a:noFill/>
          <a:ln cap="flat" cmpd="sng" w="25400">
            <a:solidFill>
              <a:schemeClr val="dk2"/>
            </a:solidFill>
            <a:prstDash val="solid"/>
            <a:miter lim="8000"/>
            <a:headEnd len="sm" w="sm" type="none"/>
            <a:tailEnd len="sm" w="sm" type="none"/>
          </a:ln>
        </p:spPr>
      </p:cxnSp>
      <p:grpSp>
        <p:nvGrpSpPr>
          <p:cNvPr id="2288" name="Google Shape;2288;p177"/>
          <p:cNvGrpSpPr/>
          <p:nvPr/>
        </p:nvGrpSpPr>
        <p:grpSpPr>
          <a:xfrm>
            <a:off x="1828800" y="3962400"/>
            <a:ext cx="1905000" cy="762000"/>
            <a:chOff x="3962400" y="3962400"/>
            <a:chExt cx="3505200" cy="762000"/>
          </a:xfrm>
        </p:grpSpPr>
        <p:cxnSp>
          <p:nvCxnSpPr>
            <p:cNvPr id="2289" name="Google Shape;2289;p177"/>
            <p:cNvCxnSpPr/>
            <p:nvPr/>
          </p:nvCxnSpPr>
          <p:spPr>
            <a:xfrm rot="10800000">
              <a:off x="396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290" name="Google Shape;2290;p177"/>
            <p:cNvCxnSpPr/>
            <p:nvPr/>
          </p:nvCxnSpPr>
          <p:spPr>
            <a:xfrm rot="10800000">
              <a:off x="74676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291" name="Google Shape;2291;p177"/>
            <p:cNvCxnSpPr/>
            <p:nvPr/>
          </p:nvCxnSpPr>
          <p:spPr>
            <a:xfrm>
              <a:off x="39624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292" name="Google Shape;2292;p177"/>
            <p:cNvCxnSpPr/>
            <p:nvPr/>
          </p:nvCxnSpPr>
          <p:spPr>
            <a:xfrm>
              <a:off x="5715000" y="4343400"/>
              <a:ext cx="0" cy="381000"/>
            </a:xfrm>
            <a:prstGeom prst="straightConnector1">
              <a:avLst/>
            </a:prstGeom>
            <a:noFill/>
            <a:ln cap="flat" cmpd="sng" w="25400">
              <a:solidFill>
                <a:schemeClr val="dk2"/>
              </a:solidFill>
              <a:prstDash val="solid"/>
              <a:miter lim="8000"/>
              <a:headEnd len="sm" w="sm" type="none"/>
              <a:tailEnd len="sm" w="sm" type="none"/>
            </a:ln>
          </p:spPr>
        </p:cxnSp>
      </p:grpSp>
      <p:pic>
        <p:nvPicPr>
          <p:cNvPr id="2293" name="Google Shape;2293;p177"/>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7" name="Shape 2297"/>
        <p:cNvGrpSpPr/>
        <p:nvPr/>
      </p:nvGrpSpPr>
      <p:grpSpPr>
        <a:xfrm>
          <a:off x="0" y="0"/>
          <a:ext cx="0" cy="0"/>
          <a:chOff x="0" y="0"/>
          <a:chExt cx="0" cy="0"/>
        </a:xfrm>
      </p:grpSpPr>
      <p:sp>
        <p:nvSpPr>
          <p:cNvPr id="2298" name="Google Shape;2298;p178"/>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299" name="Google Shape;2299;p17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Unconnected Lookup - Return Port</a:t>
            </a:r>
            <a:endParaRPr/>
          </a:p>
        </p:txBody>
      </p:sp>
      <p:sp>
        <p:nvSpPr>
          <p:cNvPr id="2300" name="Google Shape;2300;p178"/>
          <p:cNvSpPr txBox="1"/>
          <p:nvPr>
            <p:ph idx="4294967295" type="body"/>
          </p:nvPr>
        </p:nvSpPr>
        <p:spPr>
          <a:xfrm>
            <a:off x="609600" y="12954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 port designated as ‘R’ is the return port for the unconnected lookup</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There can be only one return port</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 look-up (L) / Output (O) port can e assigned as the Return (R) port</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 Unconnected Lookup can be called in any other transformation’s expression editor using the expression :LKP.Lookup_Tranformation(argument1, argument2,..)</a:t>
            </a:r>
            <a:endParaRPr/>
          </a:p>
          <a:p>
            <a:pPr indent="4762" lvl="0" marL="122237" marR="0" rtl="0" algn="l">
              <a:lnSpc>
                <a:spcPct val="105000"/>
              </a:lnSpc>
              <a:spcBef>
                <a:spcPts val="400"/>
              </a:spcBef>
              <a:spcAft>
                <a:spcPts val="0"/>
              </a:spcAft>
              <a:buClr>
                <a:srgbClr val="4E84C4"/>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2301" name="Google Shape;2301;p178"/>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6" name="Shape 2306"/>
        <p:cNvGrpSpPr/>
        <p:nvPr/>
      </p:nvGrpSpPr>
      <p:grpSpPr>
        <a:xfrm>
          <a:off x="0" y="0"/>
          <a:ext cx="0" cy="0"/>
          <a:chOff x="0" y="0"/>
          <a:chExt cx="0" cy="0"/>
        </a:xfrm>
      </p:grpSpPr>
      <p:sp>
        <p:nvSpPr>
          <p:cNvPr id="2307" name="Google Shape;2307;p179"/>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08" name="Google Shape;2308;p17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Connected vs. Unconnected Lookups</a:t>
            </a:r>
            <a:endParaRPr/>
          </a:p>
        </p:txBody>
      </p:sp>
      <p:pic>
        <p:nvPicPr>
          <p:cNvPr id="2309" name="Google Shape;2309;p179"/>
          <p:cNvPicPr preferRelativeResize="0"/>
          <p:nvPr/>
        </p:nvPicPr>
        <p:blipFill rotWithShape="1">
          <a:blip r:embed="rId3">
            <a:alphaModFix/>
          </a:blip>
          <a:srcRect b="0" l="0" r="0" t="0"/>
          <a:stretch/>
        </p:blipFill>
        <p:spPr>
          <a:xfrm>
            <a:off x="604837" y="1219200"/>
            <a:ext cx="8315325" cy="4911725"/>
          </a:xfrm>
          <a:prstGeom prst="rect">
            <a:avLst/>
          </a:prstGeom>
          <a:noFill/>
          <a:ln>
            <a:noFill/>
          </a:ln>
        </p:spPr>
      </p:pic>
      <p:pic>
        <p:nvPicPr>
          <p:cNvPr id="2310" name="Google Shape;2310;p179"/>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5" name="Shape 2315"/>
        <p:cNvGrpSpPr/>
        <p:nvPr/>
      </p:nvGrpSpPr>
      <p:grpSpPr>
        <a:xfrm>
          <a:off x="0" y="0"/>
          <a:ext cx="0" cy="0"/>
          <a:chOff x="0" y="0"/>
          <a:chExt cx="0" cy="0"/>
        </a:xfrm>
      </p:grpSpPr>
      <p:sp>
        <p:nvSpPr>
          <p:cNvPr id="2316" name="Google Shape;2316;p180"/>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17" name="Google Shape;2317;p18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To Cache or not to Cache?</a:t>
            </a:r>
            <a:endParaRPr/>
          </a:p>
        </p:txBody>
      </p:sp>
      <p:sp>
        <p:nvSpPr>
          <p:cNvPr id="2318" name="Google Shape;2318;p180"/>
          <p:cNvSpPr txBox="1"/>
          <p:nvPr/>
        </p:nvSpPr>
        <p:spPr>
          <a:xfrm>
            <a:off x="609600" y="1143000"/>
            <a:ext cx="7924800" cy="5334000"/>
          </a:xfrm>
          <a:prstGeom prst="rect">
            <a:avLst/>
          </a:prstGeom>
          <a:noFill/>
          <a:ln>
            <a:noFill/>
          </a:ln>
        </p:spPr>
        <p:txBody>
          <a:bodyPr anchorCtr="0" anchor="t" bIns="45700" lIns="91425" spcFirstLastPara="1" rIns="91425" wrap="square" tIns="45700">
            <a:noAutofit/>
          </a:bodyPr>
          <a:lstStyle/>
          <a:p>
            <a:pPr indent="-288925" lvl="0" marL="288925"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Caching can significantly impact performance</a:t>
            </a:r>
            <a:endParaRPr/>
          </a:p>
          <a:p>
            <a:pPr indent="-288925" lvl="0" marL="288925" marR="0" rtl="0" algn="l">
              <a:lnSpc>
                <a:spcPct val="100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Cached</a:t>
            </a:r>
            <a:endParaRPr/>
          </a:p>
          <a:p>
            <a:pPr indent="-231775" lvl="1" marL="981075"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Lookup table data is cached locally on the machine</a:t>
            </a:r>
            <a:endParaRPr/>
          </a:p>
          <a:p>
            <a:pPr indent="-231775" lvl="1" marL="981075"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Mapping rows are looked up against the cache</a:t>
            </a:r>
            <a:endParaRPr/>
          </a:p>
          <a:p>
            <a:pPr indent="-231775" lvl="1" marL="981075"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Only one SQL SELECT is needed</a:t>
            </a:r>
            <a:endParaRPr/>
          </a:p>
          <a:p>
            <a:pPr indent="-288925" lvl="0" marL="288925" marR="0" rtl="0" algn="l">
              <a:lnSpc>
                <a:spcPct val="100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Uncached</a:t>
            </a:r>
            <a:endParaRPr/>
          </a:p>
          <a:p>
            <a:pPr indent="-231775" lvl="1" marL="981075"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Each Mapping row needs one SQL SELECT</a:t>
            </a:r>
            <a:endParaRPr/>
          </a:p>
          <a:p>
            <a:pPr indent="-288925" lvl="0" marL="288925" marR="0" rtl="0" algn="l">
              <a:lnSpc>
                <a:spcPct val="100000"/>
              </a:lnSpc>
              <a:spcBef>
                <a:spcPts val="1200"/>
              </a:spcBef>
              <a:spcAft>
                <a:spcPts val="0"/>
              </a:spcAft>
              <a:buClr>
                <a:srgbClr val="5555C7"/>
              </a:buClr>
              <a:buSzPts val="2400"/>
              <a:buFont typeface="Noto Symbol"/>
              <a:buChar char="◼"/>
            </a:pPr>
            <a:r>
              <a:rPr b="0" i="0" lang="en-US" sz="2400" u="none" cap="none" strike="noStrike">
                <a:solidFill>
                  <a:schemeClr val="dk2"/>
                </a:solidFill>
                <a:latin typeface="Arial"/>
                <a:ea typeface="Arial"/>
                <a:cs typeface="Arial"/>
                <a:sym typeface="Arial"/>
              </a:rPr>
              <a:t>Rule Of Thumb</a:t>
            </a:r>
            <a:r>
              <a:rPr b="0" i="0" lang="en-US" sz="2400" u="none" cap="none" strike="noStrike">
                <a:solidFill>
                  <a:schemeClr val="dk1"/>
                </a:solidFill>
                <a:latin typeface="Arial"/>
                <a:ea typeface="Arial"/>
                <a:cs typeface="Arial"/>
                <a:sym typeface="Arial"/>
              </a:rPr>
              <a:t>:  Cache if the number (and size) of records in the Lookup table is small relative to the number of mapping rows requiring lookup or large cache memory is available for Integration Service</a:t>
            </a:r>
            <a:endParaRPr/>
          </a:p>
        </p:txBody>
      </p:sp>
      <p:pic>
        <p:nvPicPr>
          <p:cNvPr id="2319" name="Google Shape;2319;p180"/>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 name="Shape 264"/>
        <p:cNvGrpSpPr/>
        <p:nvPr/>
      </p:nvGrpSpPr>
      <p:grpSpPr>
        <a:xfrm>
          <a:off x="0" y="0"/>
          <a:ext cx="0" cy="0"/>
          <a:chOff x="0" y="0"/>
          <a:chExt cx="0" cy="0"/>
        </a:xfrm>
      </p:grpSpPr>
      <p:sp>
        <p:nvSpPr>
          <p:cNvPr id="265" name="Google Shape;265;p28"/>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66" name="Google Shape;266;p2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Repository Manager Interface</a:t>
            </a:r>
            <a:endParaRPr/>
          </a:p>
        </p:txBody>
      </p:sp>
      <p:pic>
        <p:nvPicPr>
          <p:cNvPr id="267" name="Google Shape;267;p28"/>
          <p:cNvPicPr preferRelativeResize="0"/>
          <p:nvPr>
            <p:ph idx="4294967295" type="body"/>
          </p:nvPr>
        </p:nvPicPr>
        <p:blipFill rotWithShape="1">
          <a:blip r:embed="rId3">
            <a:alphaModFix/>
          </a:blip>
          <a:srcRect b="0" l="0" r="0" t="0"/>
          <a:stretch/>
        </p:blipFill>
        <p:spPr>
          <a:xfrm>
            <a:off x="381000" y="1371600"/>
            <a:ext cx="8534400" cy="4735512"/>
          </a:xfrm>
          <a:prstGeom prst="rect">
            <a:avLst/>
          </a:prstGeom>
          <a:noFill/>
          <a:ln>
            <a:noFill/>
          </a:ln>
        </p:spPr>
      </p:pic>
      <p:sp>
        <p:nvSpPr>
          <p:cNvPr id="268" name="Google Shape;268;p28"/>
          <p:cNvSpPr txBox="1"/>
          <p:nvPr/>
        </p:nvSpPr>
        <p:spPr>
          <a:xfrm>
            <a:off x="381000" y="2971800"/>
            <a:ext cx="1219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Navigator Window</a:t>
            </a:r>
            <a:endParaRPr/>
          </a:p>
        </p:txBody>
      </p:sp>
      <p:sp>
        <p:nvSpPr>
          <p:cNvPr id="269" name="Google Shape;269;p28"/>
          <p:cNvSpPr txBox="1"/>
          <p:nvPr/>
        </p:nvSpPr>
        <p:spPr>
          <a:xfrm>
            <a:off x="4191000" y="2895600"/>
            <a:ext cx="1219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Main Window</a:t>
            </a:r>
            <a:endParaRPr/>
          </a:p>
        </p:txBody>
      </p:sp>
      <p:sp>
        <p:nvSpPr>
          <p:cNvPr id="270" name="Google Shape;270;p28"/>
          <p:cNvSpPr txBox="1"/>
          <p:nvPr/>
        </p:nvSpPr>
        <p:spPr>
          <a:xfrm>
            <a:off x="1066800" y="4495800"/>
            <a:ext cx="14478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Dependency Window</a:t>
            </a:r>
            <a:endParaRPr/>
          </a:p>
        </p:txBody>
      </p:sp>
      <p:sp>
        <p:nvSpPr>
          <p:cNvPr id="271" name="Google Shape;271;p28"/>
          <p:cNvSpPr txBox="1"/>
          <p:nvPr/>
        </p:nvSpPr>
        <p:spPr>
          <a:xfrm>
            <a:off x="2971800" y="5181600"/>
            <a:ext cx="1219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Output Window</a:t>
            </a:r>
            <a:endParaRPr/>
          </a:p>
        </p:txBody>
      </p:sp>
      <p:sp>
        <p:nvSpPr>
          <p:cNvPr id="272" name="Google Shape;272;p28"/>
          <p:cNvSpPr/>
          <p:nvPr/>
        </p:nvSpPr>
        <p:spPr>
          <a:xfrm>
            <a:off x="7010400" y="2895600"/>
            <a:ext cx="1600200" cy="838200"/>
          </a:xfrm>
          <a:prstGeom prst="wedgeEllipseCallout">
            <a:avLst>
              <a:gd fmla="val -74807" name="adj1"/>
              <a:gd fmla="val -28350" name="adj2"/>
            </a:avLst>
          </a:prstGeom>
          <a:noFill/>
          <a:ln cap="flat" cmpd="sng" w="25400">
            <a:solidFill>
              <a:srgbClr val="FF66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3" name="Google Shape;273;p28"/>
          <p:cNvSpPr txBox="1"/>
          <p:nvPr/>
        </p:nvSpPr>
        <p:spPr>
          <a:xfrm>
            <a:off x="7010400" y="2971800"/>
            <a:ext cx="1600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Shortcut Dependencies</a:t>
            </a:r>
            <a:endParaRPr/>
          </a:p>
        </p:txBody>
      </p:sp>
      <p:pic>
        <p:nvPicPr>
          <p:cNvPr id="274" name="Google Shape;274;p28"/>
          <p:cNvPicPr preferRelativeResize="0"/>
          <p:nvPr/>
        </p:nvPicPr>
        <p:blipFill rotWithShape="1">
          <a:blip r:embed="rId4">
            <a:alphaModFix/>
          </a:blip>
          <a:srcRect b="89929" l="26347" r="70977" t="6340"/>
          <a:stretch/>
        </p:blipFill>
        <p:spPr>
          <a:xfrm>
            <a:off x="8089900" y="0"/>
            <a:ext cx="901700" cy="890587"/>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3" name="Shape 2323"/>
        <p:cNvGrpSpPr/>
        <p:nvPr/>
      </p:nvGrpSpPr>
      <p:grpSpPr>
        <a:xfrm>
          <a:off x="0" y="0"/>
          <a:ext cx="0" cy="0"/>
          <a:chOff x="0" y="0"/>
          <a:chExt cx="0" cy="0"/>
        </a:xfrm>
      </p:grpSpPr>
      <p:sp>
        <p:nvSpPr>
          <p:cNvPr id="2324" name="Google Shape;2324;p181"/>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25" name="Google Shape;2325;p18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Additional Lookup Cache Options</a:t>
            </a:r>
            <a:endParaRPr/>
          </a:p>
        </p:txBody>
      </p:sp>
      <p:sp>
        <p:nvSpPr>
          <p:cNvPr id="2326" name="Google Shape;2326;p181"/>
          <p:cNvSpPr txBox="1"/>
          <p:nvPr/>
        </p:nvSpPr>
        <p:spPr>
          <a:xfrm>
            <a:off x="3505200" y="5410200"/>
            <a:ext cx="4038600" cy="1066800"/>
          </a:xfrm>
          <a:prstGeom prst="rect">
            <a:avLst/>
          </a:prstGeom>
          <a:noFill/>
          <a:ln>
            <a:noFill/>
          </a:ln>
        </p:spPr>
        <p:txBody>
          <a:bodyPr anchorCtr="0" anchor="t" bIns="45700" lIns="91425" spcFirstLastPara="1" rIns="91425" wrap="square" tIns="45700">
            <a:noAutofit/>
          </a:bodyPr>
          <a:lstStyle/>
          <a:p>
            <a:pPr indent="-288925" lvl="0" marL="288925"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Dynamic Lookup Cache</a:t>
            </a:r>
            <a:endParaRPr/>
          </a:p>
          <a:p>
            <a:pPr indent="-288925" lvl="0" marL="288925" marR="0" rtl="0" algn="l">
              <a:lnSpc>
                <a:spcPct val="100000"/>
              </a:lnSpc>
              <a:spcBef>
                <a:spcPts val="630"/>
              </a:spcBef>
              <a:spcAft>
                <a:spcPts val="0"/>
              </a:spcAft>
              <a:buClr>
                <a:srgbClr val="5555C7"/>
              </a:buClr>
              <a:buSzPts val="1800"/>
              <a:buFont typeface="Arial"/>
              <a:buChar char="•"/>
            </a:pPr>
            <a:r>
              <a:rPr b="1" i="0" lang="en-US" sz="1800" u="none" cap="none" strike="noStrike">
                <a:solidFill>
                  <a:schemeClr val="dk1"/>
                </a:solidFill>
                <a:latin typeface="Arial"/>
                <a:ea typeface="Arial"/>
                <a:cs typeface="Arial"/>
                <a:sym typeface="Arial"/>
              </a:rPr>
              <a:t>Allows a row to know about the handling of a previous row </a:t>
            </a:r>
            <a:endParaRPr/>
          </a:p>
        </p:txBody>
      </p:sp>
      <p:sp>
        <p:nvSpPr>
          <p:cNvPr id="2327" name="Google Shape;2327;p181"/>
          <p:cNvSpPr txBox="1"/>
          <p:nvPr/>
        </p:nvSpPr>
        <p:spPr>
          <a:xfrm>
            <a:off x="381000" y="3048000"/>
            <a:ext cx="3124200" cy="3048000"/>
          </a:xfrm>
          <a:prstGeom prst="rect">
            <a:avLst/>
          </a:prstGeom>
          <a:noFill/>
          <a:ln>
            <a:noFill/>
          </a:ln>
        </p:spPr>
        <p:txBody>
          <a:bodyPr anchorCtr="0" anchor="t" bIns="45700" lIns="91425" spcFirstLastPara="1" rIns="91425" wrap="square" tIns="45700">
            <a:noAutofit/>
          </a:bodyPr>
          <a:lstStyle/>
          <a:p>
            <a:pPr indent="-288925" lvl="0" marL="288925"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Cache File Name Prefix</a:t>
            </a:r>
            <a:endParaRPr/>
          </a:p>
          <a:p>
            <a:pPr indent="-288925" lvl="0" marL="288925" marR="0" rtl="0" algn="l">
              <a:lnSpc>
                <a:spcPct val="100000"/>
              </a:lnSpc>
              <a:spcBef>
                <a:spcPts val="630"/>
              </a:spcBef>
              <a:spcAft>
                <a:spcPts val="0"/>
              </a:spcAft>
              <a:buClr>
                <a:srgbClr val="5555C7"/>
              </a:buClr>
              <a:buSzPts val="1800"/>
              <a:buFont typeface="Arial"/>
              <a:buChar char="•"/>
            </a:pPr>
            <a:r>
              <a:rPr b="1" i="0" lang="en-US" sz="1800" u="none" cap="none" strike="noStrike">
                <a:solidFill>
                  <a:schemeClr val="dk1"/>
                </a:solidFill>
                <a:latin typeface="Arial"/>
                <a:ea typeface="Arial"/>
                <a:cs typeface="Arial"/>
                <a:sym typeface="Arial"/>
              </a:rPr>
              <a:t>Reuse cache by      name for another similar business purpose</a:t>
            </a:r>
            <a:endParaRPr/>
          </a:p>
          <a:p>
            <a:pPr indent="-288925" lvl="0" marL="288925" marR="0" rtl="0" algn="l">
              <a:lnSpc>
                <a:spcPct val="100000"/>
              </a:lnSpc>
              <a:spcBef>
                <a:spcPts val="120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Recache from Source</a:t>
            </a:r>
            <a:endParaRPr/>
          </a:p>
          <a:p>
            <a:pPr indent="-288925" lvl="0" marL="288925" marR="0" rtl="0" algn="l">
              <a:lnSpc>
                <a:spcPct val="100000"/>
              </a:lnSpc>
              <a:spcBef>
                <a:spcPts val="630"/>
              </a:spcBef>
              <a:spcAft>
                <a:spcPts val="0"/>
              </a:spcAft>
              <a:buClr>
                <a:srgbClr val="5555C7"/>
              </a:buClr>
              <a:buSzPts val="1800"/>
              <a:buFont typeface="Arial"/>
              <a:buChar char="•"/>
            </a:pPr>
            <a:r>
              <a:rPr b="1" i="0" lang="en-US" sz="1800" u="none" cap="none" strike="noStrike">
                <a:solidFill>
                  <a:schemeClr val="dk1"/>
                </a:solidFill>
                <a:latin typeface="Arial"/>
                <a:ea typeface="Arial"/>
                <a:cs typeface="Arial"/>
                <a:sym typeface="Arial"/>
              </a:rPr>
              <a:t>Overrides other   settings and Lookup  data is refreshed</a:t>
            </a:r>
            <a:endParaRPr/>
          </a:p>
        </p:txBody>
      </p:sp>
      <p:sp>
        <p:nvSpPr>
          <p:cNvPr id="2328" name="Google Shape;2328;p181"/>
          <p:cNvSpPr txBox="1"/>
          <p:nvPr/>
        </p:nvSpPr>
        <p:spPr>
          <a:xfrm>
            <a:off x="381000" y="2117725"/>
            <a:ext cx="28956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Make cache persistent</a:t>
            </a:r>
            <a:endParaRPr/>
          </a:p>
        </p:txBody>
      </p:sp>
      <p:pic>
        <p:nvPicPr>
          <p:cNvPr id="2329" name="Google Shape;2329;p181"/>
          <p:cNvPicPr preferRelativeResize="0"/>
          <p:nvPr/>
        </p:nvPicPr>
        <p:blipFill rotWithShape="1">
          <a:blip r:embed="rId3">
            <a:alphaModFix/>
          </a:blip>
          <a:srcRect b="0" l="0" r="0" t="0"/>
          <a:stretch/>
        </p:blipFill>
        <p:spPr>
          <a:xfrm>
            <a:off x="3581400" y="1295400"/>
            <a:ext cx="4876800" cy="3886200"/>
          </a:xfrm>
          <a:prstGeom prst="rect">
            <a:avLst/>
          </a:prstGeom>
          <a:noFill/>
          <a:ln>
            <a:noFill/>
          </a:ln>
        </p:spPr>
      </p:pic>
      <p:cxnSp>
        <p:nvCxnSpPr>
          <p:cNvPr id="2330" name="Google Shape;2330;p181"/>
          <p:cNvCxnSpPr/>
          <p:nvPr/>
        </p:nvCxnSpPr>
        <p:spPr>
          <a:xfrm>
            <a:off x="2971800" y="2514600"/>
            <a:ext cx="1295400" cy="838200"/>
          </a:xfrm>
          <a:prstGeom prst="straightConnector1">
            <a:avLst/>
          </a:prstGeom>
          <a:noFill/>
          <a:ln cap="flat" cmpd="sng" w="25400">
            <a:solidFill>
              <a:srgbClr val="FF6600"/>
            </a:solidFill>
            <a:prstDash val="solid"/>
            <a:miter lim="8000"/>
            <a:headEnd len="sm" w="sm" type="none"/>
            <a:tailEnd len="med" w="med" type="triangle"/>
          </a:ln>
        </p:spPr>
      </p:cxnSp>
      <p:cxnSp>
        <p:nvCxnSpPr>
          <p:cNvPr id="2331" name="Google Shape;2331;p181"/>
          <p:cNvCxnSpPr/>
          <p:nvPr/>
        </p:nvCxnSpPr>
        <p:spPr>
          <a:xfrm>
            <a:off x="2895600" y="3962400"/>
            <a:ext cx="914400" cy="0"/>
          </a:xfrm>
          <a:prstGeom prst="straightConnector1">
            <a:avLst/>
          </a:prstGeom>
          <a:noFill/>
          <a:ln cap="flat" cmpd="sng" w="25400">
            <a:solidFill>
              <a:srgbClr val="FF6600"/>
            </a:solidFill>
            <a:prstDash val="solid"/>
            <a:miter lim="8000"/>
            <a:headEnd len="sm" w="sm" type="none"/>
            <a:tailEnd len="med" w="med" type="triangle"/>
          </a:ln>
        </p:spPr>
      </p:cxnSp>
      <p:cxnSp>
        <p:nvCxnSpPr>
          <p:cNvPr id="2332" name="Google Shape;2332;p181"/>
          <p:cNvCxnSpPr/>
          <p:nvPr/>
        </p:nvCxnSpPr>
        <p:spPr>
          <a:xfrm flipH="1" rot="10800000">
            <a:off x="3048000" y="4038600"/>
            <a:ext cx="838200" cy="1295400"/>
          </a:xfrm>
          <a:prstGeom prst="straightConnector1">
            <a:avLst/>
          </a:prstGeom>
          <a:noFill/>
          <a:ln cap="flat" cmpd="sng" w="25400">
            <a:solidFill>
              <a:srgbClr val="FF6600"/>
            </a:solidFill>
            <a:prstDash val="solid"/>
            <a:miter lim="8000"/>
            <a:headEnd len="sm" w="sm" type="none"/>
            <a:tailEnd len="med" w="med" type="triangle"/>
          </a:ln>
        </p:spPr>
      </p:cxnSp>
      <p:cxnSp>
        <p:nvCxnSpPr>
          <p:cNvPr id="2333" name="Google Shape;2333;p181"/>
          <p:cNvCxnSpPr/>
          <p:nvPr/>
        </p:nvCxnSpPr>
        <p:spPr>
          <a:xfrm rot="10800000">
            <a:off x="4724400" y="3657600"/>
            <a:ext cx="609600" cy="1752600"/>
          </a:xfrm>
          <a:prstGeom prst="straightConnector1">
            <a:avLst/>
          </a:prstGeom>
          <a:noFill/>
          <a:ln cap="flat" cmpd="sng" w="25400">
            <a:solidFill>
              <a:srgbClr val="FF6600"/>
            </a:solidFill>
            <a:prstDash val="solid"/>
            <a:miter lim="8000"/>
            <a:headEnd len="sm" w="sm" type="none"/>
            <a:tailEnd len="med" w="med" type="triangle"/>
          </a:ln>
        </p:spPr>
      </p:cxnSp>
      <p:pic>
        <p:nvPicPr>
          <p:cNvPr id="2334" name="Google Shape;2334;p181"/>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8" name="Shape 2338"/>
        <p:cNvGrpSpPr/>
        <p:nvPr/>
      </p:nvGrpSpPr>
      <p:grpSpPr>
        <a:xfrm>
          <a:off x="0" y="0"/>
          <a:ext cx="0" cy="0"/>
          <a:chOff x="0" y="0"/>
          <a:chExt cx="0" cy="0"/>
        </a:xfrm>
      </p:grpSpPr>
      <p:sp>
        <p:nvSpPr>
          <p:cNvPr id="2339" name="Google Shape;2339;p182"/>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40" name="Google Shape;2340;p18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Dynamic Lookup Cache Advantages</a:t>
            </a:r>
            <a:endParaRPr/>
          </a:p>
        </p:txBody>
      </p:sp>
      <p:sp>
        <p:nvSpPr>
          <p:cNvPr id="2341" name="Google Shape;2341;p182"/>
          <p:cNvSpPr txBox="1"/>
          <p:nvPr/>
        </p:nvSpPr>
        <p:spPr>
          <a:xfrm>
            <a:off x="609600" y="1423987"/>
            <a:ext cx="7391400" cy="4291012"/>
          </a:xfrm>
          <a:prstGeom prst="rect">
            <a:avLst/>
          </a:prstGeom>
          <a:noFill/>
          <a:ln>
            <a:noFill/>
          </a:ln>
        </p:spPr>
        <p:txBody>
          <a:bodyPr anchorCtr="0" anchor="t" bIns="45700" lIns="91425" spcFirstLastPara="1" rIns="91425" wrap="square" tIns="45700">
            <a:noAutofit/>
          </a:bodyPr>
          <a:lstStyle/>
          <a:p>
            <a:pPr indent="-288925" lvl="0" marL="288925"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When the target table is also the Lookup table, cache is changed dynamically as the target load rows are processed in the mapping</a:t>
            </a:r>
            <a:endParaRPr/>
          </a:p>
          <a:p>
            <a:pPr indent="-288925" lvl="0" marL="288925" marR="0" rtl="0" algn="l">
              <a:lnSpc>
                <a:spcPct val="100000"/>
              </a:lnSpc>
              <a:spcBef>
                <a:spcPts val="120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New rows to be inserted into the target or for update to the target will affect the dynamic Lookup cache as they are processed</a:t>
            </a:r>
            <a:endParaRPr/>
          </a:p>
          <a:p>
            <a:pPr indent="-288925" lvl="0" marL="288925" marR="0" rtl="0" algn="l">
              <a:lnSpc>
                <a:spcPct val="100000"/>
              </a:lnSpc>
              <a:spcBef>
                <a:spcPts val="120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Subsequent rows will know the handling of previous rows</a:t>
            </a:r>
            <a:endParaRPr/>
          </a:p>
          <a:p>
            <a:pPr indent="-288925" lvl="0" marL="288925" marR="0" rtl="0" algn="l">
              <a:lnSpc>
                <a:spcPct val="100000"/>
              </a:lnSpc>
              <a:spcBef>
                <a:spcPts val="120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Dynamic Lookup cache and target load rows remain synchronized throughout the Session run </a:t>
            </a:r>
            <a:endParaRPr/>
          </a:p>
        </p:txBody>
      </p:sp>
      <p:pic>
        <p:nvPicPr>
          <p:cNvPr id="2342" name="Google Shape;2342;p182"/>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6" name="Shape 2346"/>
        <p:cNvGrpSpPr/>
        <p:nvPr/>
      </p:nvGrpSpPr>
      <p:grpSpPr>
        <a:xfrm>
          <a:off x="0" y="0"/>
          <a:ext cx="0" cy="0"/>
          <a:chOff x="0" y="0"/>
          <a:chExt cx="0" cy="0"/>
        </a:xfrm>
      </p:grpSpPr>
      <p:sp>
        <p:nvSpPr>
          <p:cNvPr id="2347" name="Google Shape;2347;p183"/>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48" name="Google Shape;2348;p18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Update Dynamic Lookup Cache </a:t>
            </a:r>
            <a:endParaRPr/>
          </a:p>
        </p:txBody>
      </p:sp>
      <p:sp>
        <p:nvSpPr>
          <p:cNvPr id="2349" name="Google Shape;2349;p183"/>
          <p:cNvSpPr txBox="1"/>
          <p:nvPr>
            <p:ph idx="4294967295" type="body"/>
          </p:nvPr>
        </p:nvSpPr>
        <p:spPr>
          <a:xfrm>
            <a:off x="457200" y="990600"/>
            <a:ext cx="8293100" cy="5334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NewLookupRow port values</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0 – static lookup, cache is not changed</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1 – insert row to Lookup cache</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2 – update row in Lookup cache</a:t>
            </a:r>
            <a:endParaRPr/>
          </a:p>
          <a:p>
            <a:pPr indent="-122237" lvl="0" marL="122237" marR="0" rtl="0" algn="l">
              <a:lnSpc>
                <a:spcPct val="100000"/>
              </a:lnSpc>
              <a:spcBef>
                <a:spcPts val="120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Does NOT change row type</a:t>
            </a:r>
            <a:endParaRPr/>
          </a:p>
          <a:p>
            <a:pPr indent="-122237" lvl="0" marL="122237" marR="0" rtl="0" algn="l">
              <a:lnSpc>
                <a:spcPct val="100000"/>
              </a:lnSpc>
              <a:spcBef>
                <a:spcPts val="120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 the Update Strategy transformation before or after Lookup, to flag rows for insert or update to the target</a:t>
            </a:r>
            <a:endParaRPr/>
          </a:p>
          <a:p>
            <a:pPr indent="-122237" lvl="0" marL="122237" marR="0" rtl="0" algn="l">
              <a:lnSpc>
                <a:spcPct val="100000"/>
              </a:lnSpc>
              <a:spcBef>
                <a:spcPts val="120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Ignore NULL Property</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Per port</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Ignore NULL values from input row and update the cache using only with non-NULL values from input</a:t>
            </a:r>
            <a:endParaRPr/>
          </a:p>
        </p:txBody>
      </p:sp>
      <p:pic>
        <p:nvPicPr>
          <p:cNvPr id="2350" name="Google Shape;2350;p183"/>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4" name="Shape 2354"/>
        <p:cNvGrpSpPr/>
        <p:nvPr/>
      </p:nvGrpSpPr>
      <p:grpSpPr>
        <a:xfrm>
          <a:off x="0" y="0"/>
          <a:ext cx="0" cy="0"/>
          <a:chOff x="0" y="0"/>
          <a:chExt cx="0" cy="0"/>
        </a:xfrm>
      </p:grpSpPr>
      <p:sp>
        <p:nvSpPr>
          <p:cNvPr id="2355" name="Google Shape;2355;p184"/>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56" name="Google Shape;2356;p18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Example:  Dynamic Lookup Configuration</a:t>
            </a:r>
            <a:endParaRPr/>
          </a:p>
        </p:txBody>
      </p:sp>
      <p:pic>
        <p:nvPicPr>
          <p:cNvPr id="2357" name="Google Shape;2357;p184"/>
          <p:cNvPicPr preferRelativeResize="0"/>
          <p:nvPr/>
        </p:nvPicPr>
        <p:blipFill rotWithShape="1">
          <a:blip r:embed="rId3">
            <a:alphaModFix/>
          </a:blip>
          <a:srcRect b="0" l="0" r="0" t="0"/>
          <a:stretch/>
        </p:blipFill>
        <p:spPr>
          <a:xfrm>
            <a:off x="1752600" y="2438400"/>
            <a:ext cx="5486400" cy="3276600"/>
          </a:xfrm>
          <a:prstGeom prst="rect">
            <a:avLst/>
          </a:prstGeom>
          <a:noFill/>
          <a:ln>
            <a:noFill/>
          </a:ln>
        </p:spPr>
      </p:pic>
      <p:sp>
        <p:nvSpPr>
          <p:cNvPr id="2358" name="Google Shape;2358;p184"/>
          <p:cNvSpPr txBox="1"/>
          <p:nvPr/>
        </p:nvSpPr>
        <p:spPr>
          <a:xfrm>
            <a:off x="1143000" y="1295400"/>
            <a:ext cx="6705600" cy="7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Router Group Filter Condition should be:   </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                        NewLookupRow = 1</a:t>
            </a:r>
            <a:r>
              <a:rPr b="1" i="0" lang="en-US" sz="2400" u="none" cap="none" strike="noStrike">
                <a:solidFill>
                  <a:schemeClr val="dk1"/>
                </a:solidFill>
                <a:latin typeface="Arial"/>
                <a:ea typeface="Arial"/>
                <a:cs typeface="Arial"/>
                <a:sym typeface="Arial"/>
              </a:rPr>
              <a:t>                                </a:t>
            </a:r>
            <a:endParaRPr/>
          </a:p>
        </p:txBody>
      </p:sp>
      <p:sp>
        <p:nvSpPr>
          <p:cNvPr id="2359" name="Google Shape;2359;p184"/>
          <p:cNvSpPr txBox="1"/>
          <p:nvPr/>
        </p:nvSpPr>
        <p:spPr>
          <a:xfrm>
            <a:off x="1447800" y="5867400"/>
            <a:ext cx="70866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This allows isolation of insert rows from update rows </a:t>
            </a:r>
            <a:endParaRPr/>
          </a:p>
        </p:txBody>
      </p:sp>
      <p:pic>
        <p:nvPicPr>
          <p:cNvPr id="2360" name="Google Shape;2360;p184"/>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4" name="Shape 2364"/>
        <p:cNvGrpSpPr/>
        <p:nvPr/>
      </p:nvGrpSpPr>
      <p:grpSpPr>
        <a:xfrm>
          <a:off x="0" y="0"/>
          <a:ext cx="0" cy="0"/>
          <a:chOff x="0" y="0"/>
          <a:chExt cx="0" cy="0"/>
        </a:xfrm>
      </p:grpSpPr>
      <p:sp>
        <p:nvSpPr>
          <p:cNvPr id="2365" name="Google Shape;2365;p185"/>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66" name="Google Shape;2366;p18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Persistent Caches</a:t>
            </a:r>
            <a:endParaRPr/>
          </a:p>
        </p:txBody>
      </p:sp>
      <p:sp>
        <p:nvSpPr>
          <p:cNvPr id="2367" name="Google Shape;2367;p185"/>
          <p:cNvSpPr txBox="1"/>
          <p:nvPr/>
        </p:nvSpPr>
        <p:spPr>
          <a:xfrm>
            <a:off x="609600" y="1447800"/>
            <a:ext cx="7696200"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By default, Lookup caches are not persistent</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When Session completes, cache is erased</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Cache can be made persistent with the Lookup properties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When Session completes, the persistent cache is stored on the machine hard disk files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The next time Session runs, cached data is loaded fully or partially into RAM and reused</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Can improve performance, but “stale” data may pose a problem</a:t>
            </a:r>
            <a:endParaRPr/>
          </a:p>
        </p:txBody>
      </p:sp>
      <p:pic>
        <p:nvPicPr>
          <p:cNvPr id="2368" name="Google Shape;2368;p185"/>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3" name="Shape 2373"/>
        <p:cNvGrpSpPr/>
        <p:nvPr/>
      </p:nvGrpSpPr>
      <p:grpSpPr>
        <a:xfrm>
          <a:off x="0" y="0"/>
          <a:ext cx="0" cy="0"/>
          <a:chOff x="0" y="0"/>
          <a:chExt cx="0" cy="0"/>
        </a:xfrm>
      </p:grpSpPr>
      <p:sp>
        <p:nvSpPr>
          <p:cNvPr id="2374" name="Google Shape;2374;p186"/>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75" name="Google Shape;2375;p18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Update Strategy Transformation</a:t>
            </a:r>
            <a:endParaRPr/>
          </a:p>
        </p:txBody>
      </p:sp>
      <p:sp>
        <p:nvSpPr>
          <p:cNvPr id="2376" name="Google Shape;2376;p186"/>
          <p:cNvSpPr txBox="1"/>
          <p:nvPr/>
        </p:nvSpPr>
        <p:spPr>
          <a:xfrm>
            <a:off x="609600" y="1524000"/>
            <a:ext cx="799465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By the end of this section you will be familiar with:</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Update Strategy functionality</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Update Strategy expressions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Refresh strategies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Smart aggregation</a:t>
            </a:r>
            <a:endParaRPr/>
          </a:p>
          <a:p>
            <a:pPr indent="0" lvl="0" marL="0" marR="0" rtl="0" algn="l">
              <a:lnSpc>
                <a:spcPct val="100000"/>
              </a:lnSpc>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1" name="Shape 2381"/>
        <p:cNvGrpSpPr/>
        <p:nvPr/>
      </p:nvGrpSpPr>
      <p:grpSpPr>
        <a:xfrm>
          <a:off x="0" y="0"/>
          <a:ext cx="0" cy="0"/>
          <a:chOff x="0" y="0"/>
          <a:chExt cx="0" cy="0"/>
        </a:xfrm>
      </p:grpSpPr>
      <p:sp>
        <p:nvSpPr>
          <p:cNvPr id="2382" name="Google Shape;2382;p187"/>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83" name="Google Shape;2383;p18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Target Refresh Strategies</a:t>
            </a:r>
            <a:endParaRPr/>
          </a:p>
        </p:txBody>
      </p:sp>
      <p:sp>
        <p:nvSpPr>
          <p:cNvPr id="2384" name="Google Shape;2384;p187"/>
          <p:cNvSpPr txBox="1"/>
          <p:nvPr/>
        </p:nvSpPr>
        <p:spPr>
          <a:xfrm>
            <a:off x="609600" y="1524000"/>
            <a:ext cx="769620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Single snapshot:  Target truncated, new records inserted</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Sequential snapshot:  new records inserted</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Incremental:  Only new records are inserted. Records already present in the target are ignored</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Incremental with Update:  Only new records are inserted. Records already present in the target are updated</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9" name="Shape 2389"/>
        <p:cNvGrpSpPr/>
        <p:nvPr/>
      </p:nvGrpSpPr>
      <p:grpSpPr>
        <a:xfrm>
          <a:off x="0" y="0"/>
          <a:ext cx="0" cy="0"/>
          <a:chOff x="0" y="0"/>
          <a:chExt cx="0" cy="0"/>
        </a:xfrm>
      </p:grpSpPr>
      <p:sp>
        <p:nvSpPr>
          <p:cNvPr id="2390" name="Google Shape;2390;p188"/>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391" name="Google Shape;2391;p18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Update Strategy Transformation</a:t>
            </a:r>
            <a:endParaRPr/>
          </a:p>
        </p:txBody>
      </p:sp>
      <p:sp>
        <p:nvSpPr>
          <p:cNvPr id="2392" name="Google Shape;2392;p188"/>
          <p:cNvSpPr txBox="1"/>
          <p:nvPr/>
        </p:nvSpPr>
        <p:spPr>
          <a:xfrm>
            <a:off x="1981200" y="1219200"/>
            <a:ext cx="6659562"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Used to specify how each individual row will be used to update target tables (insert, update, delete, reject)</a:t>
            </a:r>
            <a:endParaRPr/>
          </a:p>
        </p:txBody>
      </p:sp>
      <p:sp>
        <p:nvSpPr>
          <p:cNvPr id="2393" name="Google Shape;2393;p188"/>
          <p:cNvSpPr txBox="1"/>
          <p:nvPr/>
        </p:nvSpPr>
        <p:spPr>
          <a:xfrm>
            <a:off x="457200" y="2438400"/>
            <a:ext cx="2667000" cy="4191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Active Transformation</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Connected</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Ports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All input / output</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Specify the Update Strategy Expression</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Usage</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Updating Slowly Changing Dimensions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IIF or DECODE logic determines how to handle the record</a:t>
            </a:r>
            <a:endParaRPr/>
          </a:p>
        </p:txBody>
      </p:sp>
      <p:pic>
        <p:nvPicPr>
          <p:cNvPr id="2394" name="Google Shape;2394;p188"/>
          <p:cNvPicPr preferRelativeResize="0"/>
          <p:nvPr/>
        </p:nvPicPr>
        <p:blipFill rotWithShape="1">
          <a:blip r:embed="rId3">
            <a:alphaModFix/>
          </a:blip>
          <a:srcRect b="0" l="0" r="0" t="0"/>
          <a:stretch/>
        </p:blipFill>
        <p:spPr>
          <a:xfrm>
            <a:off x="3886200" y="2057400"/>
            <a:ext cx="4724400" cy="4205287"/>
          </a:xfrm>
          <a:prstGeom prst="rect">
            <a:avLst/>
          </a:prstGeom>
          <a:noFill/>
          <a:ln>
            <a:noFill/>
          </a:ln>
        </p:spPr>
      </p:pic>
      <p:cxnSp>
        <p:nvCxnSpPr>
          <p:cNvPr id="2395" name="Google Shape;2395;p188"/>
          <p:cNvCxnSpPr/>
          <p:nvPr/>
        </p:nvCxnSpPr>
        <p:spPr>
          <a:xfrm flipH="1" rot="10800000">
            <a:off x="2743200" y="3124200"/>
            <a:ext cx="2895600" cy="1219200"/>
          </a:xfrm>
          <a:prstGeom prst="straightConnector1">
            <a:avLst/>
          </a:prstGeom>
          <a:noFill/>
          <a:ln cap="flat" cmpd="sng" w="25400">
            <a:solidFill>
              <a:srgbClr val="FF6600"/>
            </a:solidFill>
            <a:prstDash val="solid"/>
            <a:miter lim="8000"/>
            <a:headEnd len="sm" w="sm" type="none"/>
            <a:tailEnd len="med" w="med" type="triangle"/>
          </a:ln>
        </p:spPr>
      </p:cxnSp>
      <p:pic>
        <p:nvPicPr>
          <p:cNvPr id="2396" name="Google Shape;2396;p188"/>
          <p:cNvPicPr preferRelativeResize="0"/>
          <p:nvPr/>
        </p:nvPicPr>
        <p:blipFill rotWithShape="1">
          <a:blip r:embed="rId4">
            <a:alphaModFix/>
          </a:blip>
          <a:srcRect b="61694" l="47300" r="49253" t="34442"/>
          <a:stretch/>
        </p:blipFill>
        <p:spPr>
          <a:xfrm>
            <a:off x="838200" y="1143000"/>
            <a:ext cx="838200" cy="762000"/>
          </a:xfrm>
          <a:prstGeom prst="rect">
            <a:avLst/>
          </a:prstGeom>
          <a:noFill/>
          <a:ln>
            <a:noFill/>
          </a:ln>
        </p:spPr>
      </p:pic>
      <p:pic>
        <p:nvPicPr>
          <p:cNvPr id="2397" name="Google Shape;2397;p188"/>
          <p:cNvPicPr preferRelativeResize="0"/>
          <p:nvPr/>
        </p:nvPicPr>
        <p:blipFill rotWithShape="1">
          <a:blip r:embed="rId4">
            <a:alphaModFix/>
          </a:blip>
          <a:srcRect b="61694" l="47300" r="49253" t="34442"/>
          <a:stretch/>
        </p:blipFill>
        <p:spPr>
          <a:xfrm>
            <a:off x="8077200" y="185737"/>
            <a:ext cx="685800" cy="623887"/>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1" name="Shape 2401"/>
        <p:cNvGrpSpPr/>
        <p:nvPr/>
      </p:nvGrpSpPr>
      <p:grpSpPr>
        <a:xfrm>
          <a:off x="0" y="0"/>
          <a:ext cx="0" cy="0"/>
          <a:chOff x="0" y="0"/>
          <a:chExt cx="0" cy="0"/>
        </a:xfrm>
      </p:grpSpPr>
      <p:sp>
        <p:nvSpPr>
          <p:cNvPr id="2402" name="Google Shape;2402;p189"/>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03" name="Google Shape;2403;p18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Sequence Generator Transformation</a:t>
            </a:r>
            <a:endParaRPr/>
          </a:p>
        </p:txBody>
      </p:sp>
      <p:sp>
        <p:nvSpPr>
          <p:cNvPr id="2404" name="Google Shape;2404;p189"/>
          <p:cNvSpPr txBox="1"/>
          <p:nvPr/>
        </p:nvSpPr>
        <p:spPr>
          <a:xfrm>
            <a:off x="1905000" y="1371600"/>
            <a:ext cx="6172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Generates unique keys for any port on a row  </a:t>
            </a:r>
            <a:endParaRPr/>
          </a:p>
        </p:txBody>
      </p:sp>
      <p:sp>
        <p:nvSpPr>
          <p:cNvPr id="2405" name="Google Shape;2405;p189"/>
          <p:cNvSpPr txBox="1"/>
          <p:nvPr/>
        </p:nvSpPr>
        <p:spPr>
          <a:xfrm>
            <a:off x="228600" y="2438400"/>
            <a:ext cx="3429000" cy="3581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Passive Transformation</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Connected</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Ports</a:t>
            </a:r>
            <a:endParaRPr/>
          </a:p>
          <a:p>
            <a:pPr indent="-342900" lvl="0" marL="342900" marR="0" rtl="0" algn="l">
              <a:lnSpc>
                <a:spcPct val="85000"/>
              </a:lnSpc>
              <a:spcBef>
                <a:spcPts val="975"/>
              </a:spcBef>
              <a:spcAft>
                <a:spcPts val="0"/>
              </a:spcAft>
              <a:buClr>
                <a:schemeClr val="dk1"/>
              </a:buClr>
              <a:buFont typeface="Arial"/>
              <a:buNone/>
            </a:pPr>
            <a:r>
              <a:rPr b="0" i="0" lang="en-US" sz="1500" u="none" cap="none" strike="noStrike">
                <a:solidFill>
                  <a:schemeClr val="dk1"/>
                </a:solidFill>
                <a:latin typeface="Arial"/>
                <a:ea typeface="Arial"/>
                <a:cs typeface="Arial"/>
                <a:sym typeface="Arial"/>
              </a:rPr>
              <a:t>	Two predefined output ports, </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NEXTVAL</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CURRVAL</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No input ports allowed</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cap="none" strike="noStrike">
                <a:solidFill>
                  <a:schemeClr val="dk1"/>
                </a:solidFill>
                <a:latin typeface="Arial"/>
                <a:ea typeface="Arial"/>
                <a:cs typeface="Arial"/>
                <a:sym typeface="Arial"/>
              </a:rPr>
              <a:t>Usage</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Generate sequence numbers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Shareable across mappings</a:t>
            </a:r>
            <a:endParaRPr/>
          </a:p>
        </p:txBody>
      </p:sp>
      <p:pic>
        <p:nvPicPr>
          <p:cNvPr id="2406" name="Google Shape;2406;p189"/>
          <p:cNvPicPr preferRelativeResize="0"/>
          <p:nvPr/>
        </p:nvPicPr>
        <p:blipFill rotWithShape="1">
          <a:blip r:embed="rId3">
            <a:alphaModFix/>
          </a:blip>
          <a:srcRect b="63711" l="32577" r="64207" t="31961"/>
          <a:stretch/>
        </p:blipFill>
        <p:spPr>
          <a:xfrm>
            <a:off x="914400" y="1143000"/>
            <a:ext cx="762000" cy="914400"/>
          </a:xfrm>
          <a:prstGeom prst="rect">
            <a:avLst/>
          </a:prstGeom>
          <a:noFill/>
          <a:ln>
            <a:noFill/>
          </a:ln>
        </p:spPr>
      </p:pic>
      <p:pic>
        <p:nvPicPr>
          <p:cNvPr id="2407" name="Google Shape;2407;p189"/>
          <p:cNvPicPr preferRelativeResize="0"/>
          <p:nvPr/>
        </p:nvPicPr>
        <p:blipFill rotWithShape="1">
          <a:blip r:embed="rId4">
            <a:alphaModFix/>
          </a:blip>
          <a:srcRect b="0" l="0" r="0" t="0"/>
          <a:stretch/>
        </p:blipFill>
        <p:spPr>
          <a:xfrm>
            <a:off x="4038600" y="1981200"/>
            <a:ext cx="4667250" cy="3781425"/>
          </a:xfrm>
          <a:prstGeom prst="rect">
            <a:avLst/>
          </a:prstGeom>
          <a:noFill/>
          <a:ln>
            <a:noFill/>
          </a:ln>
        </p:spPr>
      </p:pic>
      <p:cxnSp>
        <p:nvCxnSpPr>
          <p:cNvPr id="2408" name="Google Shape;2408;p189"/>
          <p:cNvCxnSpPr/>
          <p:nvPr/>
        </p:nvCxnSpPr>
        <p:spPr>
          <a:xfrm flipH="1" rot="10800000">
            <a:off x="2438400" y="3352800"/>
            <a:ext cx="1828800" cy="1066800"/>
          </a:xfrm>
          <a:prstGeom prst="straightConnector1">
            <a:avLst/>
          </a:prstGeom>
          <a:noFill/>
          <a:ln cap="flat" cmpd="sng" w="25400">
            <a:solidFill>
              <a:srgbClr val="FF6600"/>
            </a:solidFill>
            <a:prstDash val="solid"/>
            <a:miter lim="8000"/>
            <a:headEnd len="sm" w="sm" type="none"/>
            <a:tailEnd len="med" w="med" type="triangle"/>
          </a:ln>
        </p:spPr>
      </p:cxnSp>
      <p:pic>
        <p:nvPicPr>
          <p:cNvPr id="2409" name="Google Shape;2409;p189"/>
          <p:cNvPicPr preferRelativeResize="0"/>
          <p:nvPr/>
        </p:nvPicPr>
        <p:blipFill rotWithShape="1">
          <a:blip r:embed="rId3">
            <a:alphaModFix/>
          </a:blip>
          <a:srcRect b="63711" l="32577" r="64207" t="31961"/>
          <a:stretch/>
        </p:blipFill>
        <p:spPr>
          <a:xfrm>
            <a:off x="8153400" y="152400"/>
            <a:ext cx="685800" cy="6858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3" name="Shape 2413"/>
        <p:cNvGrpSpPr/>
        <p:nvPr/>
      </p:nvGrpSpPr>
      <p:grpSpPr>
        <a:xfrm>
          <a:off x="0" y="0"/>
          <a:ext cx="0" cy="0"/>
          <a:chOff x="0" y="0"/>
          <a:chExt cx="0" cy="0"/>
        </a:xfrm>
      </p:grpSpPr>
      <p:sp>
        <p:nvSpPr>
          <p:cNvPr id="2414" name="Google Shape;2414;p190"/>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415" name="Google Shape;2415;p190"/>
          <p:cNvPicPr preferRelativeResize="0"/>
          <p:nvPr/>
        </p:nvPicPr>
        <p:blipFill rotWithShape="1">
          <a:blip r:embed="rId3">
            <a:alphaModFix/>
          </a:blip>
          <a:srcRect b="0" l="0" r="0" t="0"/>
          <a:stretch/>
        </p:blipFill>
        <p:spPr>
          <a:xfrm>
            <a:off x="2667000" y="1371600"/>
            <a:ext cx="5943600" cy="4530725"/>
          </a:xfrm>
          <a:prstGeom prst="rect">
            <a:avLst/>
          </a:prstGeom>
          <a:noFill/>
          <a:ln>
            <a:noFill/>
          </a:ln>
        </p:spPr>
      </p:pic>
      <p:sp>
        <p:nvSpPr>
          <p:cNvPr id="2416" name="Google Shape;2416;p19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Sequence Generator Properties</a:t>
            </a:r>
            <a:endParaRPr/>
          </a:p>
        </p:txBody>
      </p:sp>
      <p:sp>
        <p:nvSpPr>
          <p:cNvPr id="2417" name="Google Shape;2417;p190"/>
          <p:cNvSpPr txBox="1"/>
          <p:nvPr/>
        </p:nvSpPr>
        <p:spPr>
          <a:xfrm>
            <a:off x="228600" y="4114800"/>
            <a:ext cx="1143000" cy="1143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Number of Cached Values</a:t>
            </a:r>
            <a:endParaRPr/>
          </a:p>
        </p:txBody>
      </p:sp>
      <p:sp>
        <p:nvSpPr>
          <p:cNvPr id="2418" name="Google Shape;2418;p190"/>
          <p:cNvSpPr/>
          <p:nvPr/>
        </p:nvSpPr>
        <p:spPr>
          <a:xfrm>
            <a:off x="2019300" y="1571625"/>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419" name="Google Shape;2419;p190"/>
          <p:cNvCxnSpPr/>
          <p:nvPr/>
        </p:nvCxnSpPr>
        <p:spPr>
          <a:xfrm flipH="1" rot="10800000">
            <a:off x="1143000" y="3733800"/>
            <a:ext cx="1752600" cy="762000"/>
          </a:xfrm>
          <a:prstGeom prst="straightConnector1">
            <a:avLst/>
          </a:prstGeom>
          <a:noFill/>
          <a:ln cap="flat" cmpd="sng" w="25400">
            <a:solidFill>
              <a:srgbClr val="FF6600"/>
            </a:solidFill>
            <a:prstDash val="solid"/>
            <a:miter lim="8000"/>
            <a:headEnd len="sm" w="sm" type="none"/>
            <a:tailEnd len="med" w="med" type="triangle"/>
          </a:ln>
        </p:spPr>
      </p:cxnSp>
      <p:sp>
        <p:nvSpPr>
          <p:cNvPr id="2420" name="Google Shape;2420;p190"/>
          <p:cNvSpPr/>
          <p:nvPr/>
        </p:nvSpPr>
        <p:spPr>
          <a:xfrm>
            <a:off x="4038600" y="1676400"/>
            <a:ext cx="838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21" name="Google Shape;2421;p190"/>
          <p:cNvSpPr txBox="1"/>
          <p:nvPr/>
        </p:nvSpPr>
        <p:spPr>
          <a:xfrm>
            <a:off x="228600" y="2590800"/>
            <a:ext cx="16637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Increment Value</a:t>
            </a:r>
            <a:endParaRPr/>
          </a:p>
        </p:txBody>
      </p:sp>
      <p:cxnSp>
        <p:nvCxnSpPr>
          <p:cNvPr id="2422" name="Google Shape;2422;p190"/>
          <p:cNvCxnSpPr/>
          <p:nvPr/>
        </p:nvCxnSpPr>
        <p:spPr>
          <a:xfrm>
            <a:off x="1828800" y="2819400"/>
            <a:ext cx="1066800" cy="152400"/>
          </a:xfrm>
          <a:prstGeom prst="straightConnector1">
            <a:avLst/>
          </a:prstGeom>
          <a:noFill/>
          <a:ln cap="flat" cmpd="sng" w="25400">
            <a:solidFill>
              <a:srgbClr val="FF6600"/>
            </a:solidFill>
            <a:prstDash val="solid"/>
            <a:miter lim="8000"/>
            <a:headEnd len="sm" w="sm" type="none"/>
            <a:tailEnd len="med" w="med" type="triangle"/>
          </a:ln>
        </p:spPr>
      </p:cxnSp>
      <p:sp>
        <p:nvSpPr>
          <p:cNvPr id="2423" name="Google Shape;2423;p190"/>
          <p:cNvSpPr txBox="1"/>
          <p:nvPr/>
        </p:nvSpPr>
        <p:spPr>
          <a:xfrm>
            <a:off x="381000" y="3429000"/>
            <a:ext cx="16970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To repeat values</a:t>
            </a:r>
            <a:endParaRPr/>
          </a:p>
        </p:txBody>
      </p:sp>
      <p:cxnSp>
        <p:nvCxnSpPr>
          <p:cNvPr id="2424" name="Google Shape;2424;p190"/>
          <p:cNvCxnSpPr/>
          <p:nvPr/>
        </p:nvCxnSpPr>
        <p:spPr>
          <a:xfrm>
            <a:off x="2057400" y="3581400"/>
            <a:ext cx="838200" cy="0"/>
          </a:xfrm>
          <a:prstGeom prst="straightConnector1">
            <a:avLst/>
          </a:prstGeom>
          <a:noFill/>
          <a:ln cap="flat" cmpd="sng" w="25400">
            <a:solidFill>
              <a:srgbClr val="FF6600"/>
            </a:solidFill>
            <a:prstDash val="solid"/>
            <a:miter lim="8000"/>
            <a:headEnd len="sm" w="sm" type="none"/>
            <a:tailEnd len="med" w="med" type="triangle"/>
          </a:ln>
        </p:spPr>
      </p:cxnSp>
      <p:pic>
        <p:nvPicPr>
          <p:cNvPr id="2425" name="Google Shape;2425;p190"/>
          <p:cNvPicPr preferRelativeResize="0"/>
          <p:nvPr/>
        </p:nvPicPr>
        <p:blipFill rotWithShape="1">
          <a:blip r:embed="rId4">
            <a:alphaModFix/>
          </a:blip>
          <a:srcRect b="63711" l="32577" r="64207" t="31961"/>
          <a:stretch/>
        </p:blipFill>
        <p:spPr>
          <a:xfrm>
            <a:off x="8153400" y="152400"/>
            <a:ext cx="685800" cy="685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sp>
        <p:nvSpPr>
          <p:cNvPr id="280" name="Google Shape;280;p29"/>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81" name="Google Shape;281;p2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Repository Manager</a:t>
            </a:r>
            <a:endParaRPr/>
          </a:p>
        </p:txBody>
      </p:sp>
      <p:sp>
        <p:nvSpPr>
          <p:cNvPr id="282" name="Google Shape;282;p29"/>
          <p:cNvSpPr txBox="1"/>
          <p:nvPr>
            <p:ph idx="4294967295" type="body"/>
          </p:nvPr>
        </p:nvSpPr>
        <p:spPr>
          <a:xfrm>
            <a:off x="304800" y="1143000"/>
            <a:ext cx="8570912" cy="50530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800" u="none" cap="none" strike="noStrike">
                <a:solidFill>
                  <a:schemeClr val="dk1"/>
                </a:solidFill>
                <a:latin typeface="Arial"/>
                <a:ea typeface="Arial"/>
                <a:cs typeface="Arial"/>
                <a:sym typeface="Arial"/>
              </a:rPr>
              <a:t>Use Repository manager to navigate through multiple folders and repositories. </a:t>
            </a:r>
            <a:endParaRPr/>
          </a:p>
          <a:p>
            <a:pPr indent="-122237" lvl="0" marL="122237" marR="0" rtl="0" algn="l">
              <a:lnSpc>
                <a:spcPct val="105000"/>
              </a:lnSpc>
              <a:spcBef>
                <a:spcPts val="1170"/>
              </a:spcBef>
              <a:spcAft>
                <a:spcPts val="0"/>
              </a:spcAft>
              <a:buClr>
                <a:srgbClr val="4E84C4"/>
              </a:buClr>
              <a:buFont typeface="Arial"/>
              <a:buNone/>
            </a:pPr>
            <a:r>
              <a:rPr b="0" i="0" lang="en-US" sz="1800" u="none" cap="none" strike="noStrike">
                <a:solidFill>
                  <a:schemeClr val="dk1"/>
                </a:solidFill>
                <a:latin typeface="Arial"/>
                <a:ea typeface="Arial"/>
                <a:cs typeface="Arial"/>
                <a:sym typeface="Arial"/>
              </a:rPr>
              <a:t>Perform following tasks:</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Add/Edit Repository Connections</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Search for Repository Objects or Keywords</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Implement Repository Security(By changing the password only) </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Perform folder functions ( Create , Edit , Delete ,Compare)</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Compare Repository Objects</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Manage Workflow/Session Log Entries</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View Dependencies</a:t>
            </a:r>
            <a:endParaRPr/>
          </a:p>
          <a:p>
            <a:pPr indent="-122237" lvl="0" marL="122237" marR="0" rtl="0" algn="l">
              <a:lnSpc>
                <a:spcPct val="10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Exchange Metadata with other BI tools</a:t>
            </a:r>
            <a:endParaRPr/>
          </a:p>
        </p:txBody>
      </p:sp>
      <p:pic>
        <p:nvPicPr>
          <p:cNvPr id="283" name="Google Shape;283;p29"/>
          <p:cNvPicPr preferRelativeResize="0"/>
          <p:nvPr/>
        </p:nvPicPr>
        <p:blipFill rotWithShape="1">
          <a:blip r:embed="rId3">
            <a:alphaModFix/>
          </a:blip>
          <a:srcRect b="89929" l="26347" r="70977" t="6340"/>
          <a:stretch/>
        </p:blipFill>
        <p:spPr>
          <a:xfrm>
            <a:off x="8089900" y="0"/>
            <a:ext cx="901700" cy="890587"/>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9" name="Shape 2429"/>
        <p:cNvGrpSpPr/>
        <p:nvPr/>
      </p:nvGrpSpPr>
      <p:grpSpPr>
        <a:xfrm>
          <a:off x="0" y="0"/>
          <a:ext cx="0" cy="0"/>
          <a:chOff x="0" y="0"/>
          <a:chExt cx="0" cy="0"/>
        </a:xfrm>
      </p:grpSpPr>
      <p:sp>
        <p:nvSpPr>
          <p:cNvPr id="2430" name="Google Shape;2430;p191"/>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31" name="Google Shape;2431;p19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Rank Transformation</a:t>
            </a:r>
            <a:endParaRPr/>
          </a:p>
        </p:txBody>
      </p:sp>
      <p:sp>
        <p:nvSpPr>
          <p:cNvPr id="2432" name="Google Shape;2432;p191"/>
          <p:cNvSpPr txBox="1"/>
          <p:nvPr>
            <p:ph idx="4294967295" type="body"/>
          </p:nvPr>
        </p:nvSpPr>
        <p:spPr>
          <a:xfrm>
            <a:off x="457200" y="1219200"/>
            <a:ext cx="8293100" cy="3048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Active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Connected</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Selects the top and bottom rank of the data</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Different from MAX,MIN functions as we can choose a set of top or bottom values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String based ranking enabled</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2433" name="Google Shape;2433;p191"/>
          <p:cNvPicPr preferRelativeResize="0"/>
          <p:nvPr/>
        </p:nvPicPr>
        <p:blipFill rotWithShape="1">
          <a:blip r:embed="rId3">
            <a:alphaModFix/>
          </a:blip>
          <a:srcRect b="17234" l="11926" r="8807" t="0"/>
          <a:stretch/>
        </p:blipFill>
        <p:spPr>
          <a:xfrm>
            <a:off x="8062912" y="128587"/>
            <a:ext cx="762000" cy="731837"/>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7" name="Shape 2437"/>
        <p:cNvGrpSpPr/>
        <p:nvPr/>
      </p:nvGrpSpPr>
      <p:grpSpPr>
        <a:xfrm>
          <a:off x="0" y="0"/>
          <a:ext cx="0" cy="0"/>
          <a:chOff x="0" y="0"/>
          <a:chExt cx="0" cy="0"/>
        </a:xfrm>
      </p:grpSpPr>
      <p:sp>
        <p:nvSpPr>
          <p:cNvPr id="2438" name="Google Shape;2438;p192"/>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39" name="Google Shape;2439;p19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Normalizer Transformation</a:t>
            </a:r>
            <a:endParaRPr/>
          </a:p>
        </p:txBody>
      </p:sp>
      <p:sp>
        <p:nvSpPr>
          <p:cNvPr id="2440" name="Google Shape;2440;p192"/>
          <p:cNvSpPr txBox="1"/>
          <p:nvPr>
            <p:ph idx="4294967295" type="body"/>
          </p:nvPr>
        </p:nvSpPr>
        <p:spPr>
          <a:xfrm>
            <a:off x="304800" y="1219200"/>
            <a:ext cx="8293100" cy="2819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Active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Connected</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Used to organize data to reduce redundancy primarily with the COBOL sources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 single long record with repeated data is converted into separate records.</a:t>
            </a:r>
            <a:endParaRPr/>
          </a:p>
        </p:txBody>
      </p:sp>
      <p:pic>
        <p:nvPicPr>
          <p:cNvPr id="2441" name="Google Shape;2441;p192"/>
          <p:cNvPicPr preferRelativeResize="0"/>
          <p:nvPr/>
        </p:nvPicPr>
        <p:blipFill rotWithShape="1">
          <a:blip r:embed="rId3">
            <a:alphaModFix/>
          </a:blip>
          <a:srcRect b="17234" l="18518" r="7408" t="0"/>
          <a:stretch/>
        </p:blipFill>
        <p:spPr>
          <a:xfrm>
            <a:off x="8120062" y="128587"/>
            <a:ext cx="762000" cy="731837"/>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5" name="Shape 2445"/>
        <p:cNvGrpSpPr/>
        <p:nvPr/>
      </p:nvGrpSpPr>
      <p:grpSpPr>
        <a:xfrm>
          <a:off x="0" y="0"/>
          <a:ext cx="0" cy="0"/>
          <a:chOff x="0" y="0"/>
          <a:chExt cx="0" cy="0"/>
        </a:xfrm>
      </p:grpSpPr>
      <p:sp>
        <p:nvSpPr>
          <p:cNvPr id="2446" name="Google Shape;2446;p193"/>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47" name="Google Shape;2447;p19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Stored Procedure</a:t>
            </a:r>
            <a:endParaRPr/>
          </a:p>
        </p:txBody>
      </p:sp>
      <p:sp>
        <p:nvSpPr>
          <p:cNvPr id="2448" name="Google Shape;2448;p193"/>
          <p:cNvSpPr txBox="1"/>
          <p:nvPr>
            <p:ph idx="4294967295" type="body"/>
          </p:nvPr>
        </p:nvSpPr>
        <p:spPr>
          <a:xfrm>
            <a:off x="533400" y="1219200"/>
            <a:ext cx="8293100" cy="3200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Passive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Connected/ Unconnected</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Used to run the Stored Procedures already present in the database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 valid relational connection should be there for the Stored Procedure transformation to connect to the database and run the stored procedure</a:t>
            </a:r>
            <a:endParaRPr/>
          </a:p>
        </p:txBody>
      </p:sp>
      <p:pic>
        <p:nvPicPr>
          <p:cNvPr id="2449" name="Google Shape;2449;p193"/>
          <p:cNvPicPr preferRelativeResize="0"/>
          <p:nvPr/>
        </p:nvPicPr>
        <p:blipFill rotWithShape="1">
          <a:blip r:embed="rId3">
            <a:alphaModFix/>
          </a:blip>
          <a:srcRect b="30769" l="26666" r="19999" t="0"/>
          <a:stretch/>
        </p:blipFill>
        <p:spPr>
          <a:xfrm>
            <a:off x="8081962" y="157162"/>
            <a:ext cx="685800" cy="68580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3" name="Shape 2453"/>
        <p:cNvGrpSpPr/>
        <p:nvPr/>
      </p:nvGrpSpPr>
      <p:grpSpPr>
        <a:xfrm>
          <a:off x="0" y="0"/>
          <a:ext cx="0" cy="0"/>
          <a:chOff x="0" y="0"/>
          <a:chExt cx="0" cy="0"/>
        </a:xfrm>
      </p:grpSpPr>
      <p:sp>
        <p:nvSpPr>
          <p:cNvPr id="2454" name="Google Shape;2454;p194"/>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55" name="Google Shape;2455;p19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External Procedure</a:t>
            </a:r>
            <a:endParaRPr/>
          </a:p>
        </p:txBody>
      </p:sp>
      <p:sp>
        <p:nvSpPr>
          <p:cNvPr id="2456" name="Google Shape;2456;p194"/>
          <p:cNvSpPr txBox="1"/>
          <p:nvPr>
            <p:ph idx="4294967295" type="body"/>
          </p:nvPr>
        </p:nvSpPr>
        <p:spPr>
          <a:xfrm>
            <a:off x="381000" y="1219200"/>
            <a:ext cx="8293100" cy="2971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Passive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Connected/ Unconnected</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Used to run the procedures created outside of the Designer Interface in other programming languages like c , c++ , visual basic etc.</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Using this transformation we can extend the functionality of the transformations present in the Designer</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0" name="Shape 2460"/>
        <p:cNvGrpSpPr/>
        <p:nvPr/>
      </p:nvGrpSpPr>
      <p:grpSpPr>
        <a:xfrm>
          <a:off x="0" y="0"/>
          <a:ext cx="0" cy="0"/>
          <a:chOff x="0" y="0"/>
          <a:chExt cx="0" cy="0"/>
        </a:xfrm>
      </p:grpSpPr>
      <p:sp>
        <p:nvSpPr>
          <p:cNvPr id="2461" name="Google Shape;2461;p195"/>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62" name="Google Shape;2462;p19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Custom Transformation</a:t>
            </a:r>
            <a:endParaRPr/>
          </a:p>
        </p:txBody>
      </p:sp>
      <p:sp>
        <p:nvSpPr>
          <p:cNvPr id="2463" name="Google Shape;2463;p195"/>
          <p:cNvSpPr txBox="1"/>
          <p:nvPr>
            <p:ph idx="4294967295" type="body"/>
          </p:nvPr>
        </p:nvSpPr>
        <p:spPr>
          <a:xfrm>
            <a:off x="457200" y="1219200"/>
            <a:ext cx="8293100" cy="2819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9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Active/Passive </a:t>
            </a:r>
            <a:endParaRPr/>
          </a:p>
          <a:p>
            <a:pPr indent="-122237" lvl="0" marL="122237" marR="0" rtl="0" algn="l">
              <a:lnSpc>
                <a:spcPct val="9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Connected</a:t>
            </a:r>
            <a:endParaRPr/>
          </a:p>
          <a:p>
            <a:pPr indent="-122237" lvl="0" marL="122237" marR="0" rtl="0" algn="l">
              <a:lnSpc>
                <a:spcPct val="9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Can be bound to a procedure that is developed using the functions described under custom transformations functions</a:t>
            </a:r>
            <a:endParaRPr/>
          </a:p>
          <a:p>
            <a:pPr indent="-122237" lvl="0" marL="122237" marR="0" rtl="0" algn="l">
              <a:lnSpc>
                <a:spcPct val="9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Using this we can create user required transformations which are not available in the PowerCenter like we can create a transformation that requires multiple input groups, multiple output groups, or both.</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7" name="Shape 2467"/>
        <p:cNvGrpSpPr/>
        <p:nvPr/>
      </p:nvGrpSpPr>
      <p:grpSpPr>
        <a:xfrm>
          <a:off x="0" y="0"/>
          <a:ext cx="0" cy="0"/>
          <a:chOff x="0" y="0"/>
          <a:chExt cx="0" cy="0"/>
        </a:xfrm>
      </p:grpSpPr>
      <p:sp>
        <p:nvSpPr>
          <p:cNvPr id="2468" name="Google Shape;2468;p196"/>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69" name="Google Shape;2469;p19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Transaction Control</a:t>
            </a:r>
            <a:endParaRPr/>
          </a:p>
        </p:txBody>
      </p:sp>
      <p:sp>
        <p:nvSpPr>
          <p:cNvPr id="2470" name="Google Shape;2470;p196"/>
          <p:cNvSpPr txBox="1"/>
          <p:nvPr>
            <p:ph idx="4294967295" type="body"/>
          </p:nvPr>
        </p:nvSpPr>
        <p:spPr>
          <a:xfrm>
            <a:off x="533400" y="1219200"/>
            <a:ext cx="8293100" cy="3124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Active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Connected</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Used to control commit and rollback transactions based on a set of rows that pass through the transformation</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Can be defined at the mapping as well as the session level</a:t>
            </a:r>
            <a:endParaRPr/>
          </a:p>
        </p:txBody>
      </p:sp>
      <p:pic>
        <p:nvPicPr>
          <p:cNvPr id="2471" name="Google Shape;2471;p196"/>
          <p:cNvPicPr preferRelativeResize="0"/>
          <p:nvPr/>
        </p:nvPicPr>
        <p:blipFill rotWithShape="1">
          <a:blip r:embed="rId3">
            <a:alphaModFix/>
          </a:blip>
          <a:srcRect b="5206" l="21429" r="14285" t="0"/>
          <a:stretch/>
        </p:blipFill>
        <p:spPr>
          <a:xfrm>
            <a:off x="8024812" y="71437"/>
            <a:ext cx="762000" cy="8382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2475" name="Shape 2475"/>
        <p:cNvGrpSpPr/>
        <p:nvPr/>
      </p:nvGrpSpPr>
      <p:grpSpPr>
        <a:xfrm>
          <a:off x="0" y="0"/>
          <a:ext cx="0" cy="0"/>
          <a:chOff x="0" y="0"/>
          <a:chExt cx="0" cy="0"/>
        </a:xfrm>
      </p:grpSpPr>
      <p:sp>
        <p:nvSpPr>
          <p:cNvPr id="2476" name="Google Shape;2476;p197"/>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Reusability</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80" name="Shape 2480"/>
        <p:cNvGrpSpPr/>
        <p:nvPr/>
      </p:nvGrpSpPr>
      <p:grpSpPr>
        <a:xfrm>
          <a:off x="0" y="0"/>
          <a:ext cx="0" cy="0"/>
          <a:chOff x="0" y="0"/>
          <a:chExt cx="0" cy="0"/>
        </a:xfrm>
      </p:grpSpPr>
      <p:sp>
        <p:nvSpPr>
          <p:cNvPr id="2481" name="Google Shape;2481;p198"/>
          <p:cNvSpPr txBox="1"/>
          <p:nvPr>
            <p:ph idx="4294967295"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82" name="Google Shape;2482;p19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discusses - </a:t>
            </a:r>
            <a:endParaRPr/>
          </a:p>
        </p:txBody>
      </p:sp>
      <p:sp>
        <p:nvSpPr>
          <p:cNvPr id="2483" name="Google Shape;2483;p198"/>
          <p:cNvSpPr txBox="1"/>
          <p:nvPr>
            <p:ph idx="4294967295" type="body"/>
          </p:nvPr>
        </p:nvSpPr>
        <p:spPr>
          <a:xfrm>
            <a:off x="533400" y="1219200"/>
            <a:ext cx="8293100" cy="3124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Parameters and Variables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Transformations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Mapplets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Tasks</a:t>
            </a:r>
            <a:endParaRPr/>
          </a:p>
          <a:p>
            <a:pPr indent="30162" lvl="0" marL="122237" marR="0" rtl="0" algn="l">
              <a:lnSpc>
                <a:spcPct val="100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88" name="Shape 2488"/>
        <p:cNvGrpSpPr/>
        <p:nvPr/>
      </p:nvGrpSpPr>
      <p:grpSpPr>
        <a:xfrm>
          <a:off x="0" y="0"/>
          <a:ext cx="0" cy="0"/>
          <a:chOff x="0" y="0"/>
          <a:chExt cx="0" cy="0"/>
        </a:xfrm>
      </p:grpSpPr>
      <p:sp>
        <p:nvSpPr>
          <p:cNvPr id="2489" name="Google Shape;2489;p199"/>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90" name="Google Shape;2490;p19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Parameters and Variables</a:t>
            </a:r>
            <a:endParaRPr/>
          </a:p>
        </p:txBody>
      </p:sp>
      <p:sp>
        <p:nvSpPr>
          <p:cNvPr id="2491" name="Google Shape;2491;p199"/>
          <p:cNvSpPr txBox="1"/>
          <p:nvPr/>
        </p:nvSpPr>
        <p:spPr>
          <a:xfrm>
            <a:off x="381000" y="1524000"/>
            <a:ext cx="8229600" cy="2514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System Variables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Creating Parameters and Variables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Features and advantages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Establishing values for Parameters and Variables</a:t>
            </a:r>
            <a:endParaRPr/>
          </a:p>
          <a:p>
            <a:pPr indent="0" lvl="0" marL="0" marR="0" rtl="0" algn="l">
              <a:lnSpc>
                <a:spcPct val="100000"/>
              </a:lnSpc>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6" name="Shape 2496"/>
        <p:cNvGrpSpPr/>
        <p:nvPr/>
      </p:nvGrpSpPr>
      <p:grpSpPr>
        <a:xfrm>
          <a:off x="0" y="0"/>
          <a:ext cx="0" cy="0"/>
          <a:chOff x="0" y="0"/>
          <a:chExt cx="0" cy="0"/>
        </a:xfrm>
      </p:grpSpPr>
      <p:sp>
        <p:nvSpPr>
          <p:cNvPr id="2497" name="Google Shape;2497;p200"/>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498" name="Google Shape;2498;p20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System Variables</a:t>
            </a:r>
            <a:endParaRPr/>
          </a:p>
        </p:txBody>
      </p:sp>
      <p:sp>
        <p:nvSpPr>
          <p:cNvPr id="2499" name="Google Shape;2499;p200"/>
          <p:cNvSpPr txBox="1"/>
          <p:nvPr/>
        </p:nvSpPr>
        <p:spPr>
          <a:xfrm>
            <a:off x="533400" y="4772025"/>
            <a:ext cx="2362200" cy="40957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SESSSTARTTIME</a:t>
            </a:r>
            <a:endParaRPr/>
          </a:p>
        </p:txBody>
      </p:sp>
      <p:sp>
        <p:nvSpPr>
          <p:cNvPr id="2500" name="Google Shape;2500;p200"/>
          <p:cNvSpPr txBox="1"/>
          <p:nvPr/>
        </p:nvSpPr>
        <p:spPr>
          <a:xfrm>
            <a:off x="381000" y="2286000"/>
            <a:ext cx="2514600" cy="40957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$$$SessStartTime</a:t>
            </a:r>
            <a:r>
              <a:rPr b="1" i="0" lang="en-US" sz="1800" u="none" cap="none" strike="noStrike">
                <a:solidFill>
                  <a:schemeClr val="dk1"/>
                </a:solidFill>
                <a:latin typeface="Arial"/>
                <a:ea typeface="Arial"/>
                <a:cs typeface="Arial"/>
                <a:sym typeface="Arial"/>
              </a:rPr>
              <a:t> </a:t>
            </a:r>
            <a:endParaRPr/>
          </a:p>
        </p:txBody>
      </p:sp>
      <p:sp>
        <p:nvSpPr>
          <p:cNvPr id="2501" name="Google Shape;2501;p200"/>
          <p:cNvSpPr txBox="1"/>
          <p:nvPr/>
        </p:nvSpPr>
        <p:spPr>
          <a:xfrm>
            <a:off x="2971800" y="2362200"/>
            <a:ext cx="5867400" cy="3810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75000"/>
              </a:lnSpc>
              <a:spcBef>
                <a:spcPts val="0"/>
              </a:spcBef>
              <a:spcAft>
                <a:spcPts val="0"/>
              </a:spcAft>
              <a:buClr>
                <a:schemeClr val="dk2"/>
              </a:buClr>
              <a:buSzPts val="2400"/>
              <a:buFont typeface="Noto Symbol"/>
              <a:buChar char="◼"/>
            </a:pPr>
            <a:r>
              <a:rPr b="0" i="0" lang="en-US" sz="2400" u="none" cap="none" strike="noStrike">
                <a:solidFill>
                  <a:schemeClr val="dk1"/>
                </a:solidFill>
                <a:latin typeface="Arial"/>
                <a:ea typeface="Arial"/>
                <a:cs typeface="Arial"/>
                <a:sym typeface="Arial"/>
              </a:rPr>
              <a:t>Returns the system date value </a:t>
            </a:r>
            <a:r>
              <a:rPr b="0" i="1" lang="en-US" sz="2400" u="none" cap="none" strike="noStrike">
                <a:solidFill>
                  <a:schemeClr val="dk1"/>
                </a:solidFill>
                <a:latin typeface="Arial"/>
                <a:ea typeface="Arial"/>
                <a:cs typeface="Arial"/>
                <a:sym typeface="Arial"/>
              </a:rPr>
              <a:t>as a string when a session is initialized.</a:t>
            </a:r>
            <a:r>
              <a:rPr b="0" i="0" lang="en-US" sz="2400" u="none" cap="none" strike="noStrike">
                <a:solidFill>
                  <a:schemeClr val="dk1"/>
                </a:solidFill>
                <a:latin typeface="Arial"/>
                <a:ea typeface="Arial"/>
                <a:cs typeface="Arial"/>
                <a:sym typeface="Arial"/>
              </a:rPr>
              <a:t>  Uses system clock on machine hosting Integration Service</a:t>
            </a:r>
            <a:endParaRPr b="0" i="0" sz="2600" u="none" cap="none" strike="noStrike">
              <a:solidFill>
                <a:schemeClr val="dk1"/>
              </a:solidFill>
              <a:latin typeface="Arial"/>
              <a:ea typeface="Arial"/>
              <a:cs typeface="Arial"/>
              <a:sym typeface="Arial"/>
            </a:endParaRPr>
          </a:p>
          <a:p>
            <a:pPr indent="-285750" lvl="1" marL="742950" marR="0" rtl="0" algn="l">
              <a:lnSpc>
                <a:spcPct val="90000"/>
              </a:lnSpc>
              <a:spcBef>
                <a:spcPts val="20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format of the string is database type dependent</a:t>
            </a:r>
            <a:endParaRPr/>
          </a:p>
          <a:p>
            <a:pPr indent="-285750" lvl="1" marL="742950" marR="0" rtl="0" algn="l">
              <a:lnSpc>
                <a:spcPct val="90000"/>
              </a:lnSpc>
              <a:spcBef>
                <a:spcPts val="20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Used in SQL override </a:t>
            </a:r>
            <a:endParaRPr/>
          </a:p>
          <a:p>
            <a:pPr indent="-285750" lvl="1" marL="742950" marR="0" rtl="0" algn="l">
              <a:lnSpc>
                <a:spcPct val="90000"/>
              </a:lnSpc>
              <a:spcBef>
                <a:spcPts val="20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Has a constant value</a:t>
            </a:r>
            <a:endParaRPr/>
          </a:p>
          <a:p>
            <a:pPr indent="-285750" lvl="1" marL="742950" marR="0" rtl="0" algn="l">
              <a:lnSpc>
                <a:spcPct val="90000"/>
              </a:lnSpc>
              <a:spcBef>
                <a:spcPts val="100"/>
              </a:spcBef>
              <a:spcAft>
                <a:spcPts val="0"/>
              </a:spcAft>
              <a:buClr>
                <a:schemeClr val="dk1"/>
              </a:buClr>
              <a:buFont typeface="Times New Roman"/>
              <a:buNone/>
            </a:pPr>
            <a:r>
              <a:t/>
            </a:r>
            <a:endParaRPr b="0" i="0" sz="1000" u="none" cap="none" strike="noStrike">
              <a:solidFill>
                <a:schemeClr val="dk1"/>
              </a:solidFill>
              <a:latin typeface="Arial"/>
              <a:ea typeface="Arial"/>
              <a:cs typeface="Arial"/>
              <a:sym typeface="Arial"/>
            </a:endParaRPr>
          </a:p>
          <a:p>
            <a:pPr indent="-342900" lvl="0" marL="342900" marR="0" rtl="0" algn="l">
              <a:lnSpc>
                <a:spcPct val="75000"/>
              </a:lnSpc>
              <a:spcBef>
                <a:spcPts val="240"/>
              </a:spcBef>
              <a:spcAft>
                <a:spcPts val="0"/>
              </a:spcAft>
              <a:buClr>
                <a:schemeClr val="dk2"/>
              </a:buClr>
              <a:buSzPts val="2400"/>
              <a:buFont typeface="Noto Symbol"/>
              <a:buChar char="◼"/>
            </a:pPr>
            <a:r>
              <a:rPr b="0" i="0" lang="en-US" sz="2400" u="none" cap="none" strike="noStrike">
                <a:solidFill>
                  <a:schemeClr val="dk1"/>
                </a:solidFill>
                <a:latin typeface="Arial"/>
                <a:ea typeface="Arial"/>
                <a:cs typeface="Arial"/>
                <a:sym typeface="Arial"/>
              </a:rPr>
              <a:t>Returns the system date value on the Informatica Server</a:t>
            </a:r>
            <a:endParaRPr/>
          </a:p>
          <a:p>
            <a:pPr indent="-285750" lvl="1" marL="742950" marR="0" rtl="0" algn="l">
              <a:lnSpc>
                <a:spcPct val="90000"/>
              </a:lnSpc>
              <a:spcBef>
                <a:spcPts val="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Used with any function that accepts transformation date/time data types  </a:t>
            </a:r>
            <a:endParaRPr/>
          </a:p>
          <a:p>
            <a:pPr indent="-285750" lvl="1" marL="742950" marR="0" rtl="0" algn="l">
              <a:lnSpc>
                <a:spcPct val="90000"/>
              </a:lnSpc>
              <a:spcBef>
                <a:spcPts val="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Not to be used in a SQL override</a:t>
            </a:r>
            <a:endParaRPr/>
          </a:p>
          <a:p>
            <a:pPr indent="-285750" lvl="1" marL="742950" marR="0" rtl="0" algn="l">
              <a:lnSpc>
                <a:spcPct val="90000"/>
              </a:lnSpc>
              <a:spcBef>
                <a:spcPts val="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Has a constant value</a:t>
            </a:r>
            <a:endParaRPr/>
          </a:p>
        </p:txBody>
      </p:sp>
      <p:sp>
        <p:nvSpPr>
          <p:cNvPr id="2502" name="Google Shape;2502;p200"/>
          <p:cNvSpPr txBox="1"/>
          <p:nvPr/>
        </p:nvSpPr>
        <p:spPr>
          <a:xfrm>
            <a:off x="1371600" y="1371600"/>
            <a:ext cx="1524000" cy="40957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SYSDATE</a:t>
            </a:r>
            <a:endParaRPr/>
          </a:p>
        </p:txBody>
      </p:sp>
      <p:sp>
        <p:nvSpPr>
          <p:cNvPr id="2503" name="Google Shape;2503;p200"/>
          <p:cNvSpPr txBox="1"/>
          <p:nvPr/>
        </p:nvSpPr>
        <p:spPr>
          <a:xfrm>
            <a:off x="2971800" y="1219200"/>
            <a:ext cx="5715000" cy="114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2"/>
              </a:buClr>
              <a:buSzPts val="2400"/>
              <a:buFont typeface="Noto Symbol"/>
              <a:buChar char="◼"/>
            </a:pPr>
            <a:r>
              <a:rPr b="0" i="0" lang="en-US" sz="2400" u="none" cap="none" strike="noStrike">
                <a:solidFill>
                  <a:schemeClr val="dk1"/>
                </a:solidFill>
                <a:latin typeface="Arial"/>
                <a:ea typeface="Arial"/>
                <a:cs typeface="Arial"/>
                <a:sym typeface="Arial"/>
              </a:rPr>
              <a:t>Provides current datetime on the Integration Service machine</a:t>
            </a:r>
            <a:endParaRPr/>
          </a:p>
          <a:p>
            <a:pPr indent="-285750" lvl="1" marL="742950" marR="0" rtl="0" algn="l">
              <a:lnSpc>
                <a:spcPct val="85000"/>
              </a:lnSpc>
              <a:spcBef>
                <a:spcPts val="60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Not a static value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 name="Shape 287"/>
        <p:cNvGrpSpPr/>
        <p:nvPr/>
      </p:nvGrpSpPr>
      <p:grpSpPr>
        <a:xfrm>
          <a:off x="0" y="0"/>
          <a:ext cx="0" cy="0"/>
          <a:chOff x="0" y="0"/>
          <a:chExt cx="0" cy="0"/>
        </a:xfrm>
      </p:grpSpPr>
      <p:sp>
        <p:nvSpPr>
          <p:cNvPr id="288" name="Google Shape;288;p30"/>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89" name="Google Shape;289;p30"/>
          <p:cNvPicPr preferRelativeResize="0"/>
          <p:nvPr>
            <p:ph idx="4294967295" type="body"/>
          </p:nvPr>
        </p:nvPicPr>
        <p:blipFill rotWithShape="1">
          <a:blip r:embed="rId3">
            <a:alphaModFix/>
          </a:blip>
          <a:srcRect b="58151" l="0" r="44929" t="3326"/>
          <a:stretch/>
        </p:blipFill>
        <p:spPr>
          <a:xfrm>
            <a:off x="4419600" y="1295400"/>
            <a:ext cx="4070350" cy="2209800"/>
          </a:xfrm>
          <a:prstGeom prst="rect">
            <a:avLst/>
          </a:prstGeom>
          <a:noFill/>
          <a:ln>
            <a:noFill/>
          </a:ln>
        </p:spPr>
      </p:pic>
      <p:sp>
        <p:nvSpPr>
          <p:cNvPr id="290" name="Google Shape;290;p3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 Repository</a:t>
            </a:r>
            <a:endParaRPr/>
          </a:p>
        </p:txBody>
      </p:sp>
      <p:pic>
        <p:nvPicPr>
          <p:cNvPr id="291" name="Google Shape;291;p30"/>
          <p:cNvPicPr preferRelativeResize="0"/>
          <p:nvPr>
            <p:ph idx="4294967295" type="body"/>
          </p:nvPr>
        </p:nvPicPr>
        <p:blipFill rotWithShape="1">
          <a:blip r:embed="rId4">
            <a:alphaModFix/>
          </a:blip>
          <a:srcRect b="60621" l="0" r="76704" t="-1822"/>
          <a:stretch/>
        </p:blipFill>
        <p:spPr>
          <a:xfrm>
            <a:off x="533400" y="1371600"/>
            <a:ext cx="1931987" cy="1828800"/>
          </a:xfrm>
          <a:prstGeom prst="rect">
            <a:avLst/>
          </a:prstGeom>
          <a:noFill/>
          <a:ln>
            <a:noFill/>
          </a:ln>
        </p:spPr>
      </p:pic>
      <p:pic>
        <p:nvPicPr>
          <p:cNvPr id="292" name="Google Shape;292;p30"/>
          <p:cNvPicPr preferRelativeResize="0"/>
          <p:nvPr>
            <p:ph idx="4294967295" type="body"/>
          </p:nvPr>
        </p:nvPicPr>
        <p:blipFill rotWithShape="1">
          <a:blip r:embed="rId5">
            <a:alphaModFix/>
          </a:blip>
          <a:srcRect b="22620" l="0" r="779" t="0"/>
          <a:stretch/>
        </p:blipFill>
        <p:spPr>
          <a:xfrm>
            <a:off x="304800" y="3581400"/>
            <a:ext cx="4038600" cy="2362200"/>
          </a:xfrm>
          <a:prstGeom prst="rect">
            <a:avLst/>
          </a:prstGeom>
          <a:noFill/>
          <a:ln>
            <a:noFill/>
          </a:ln>
        </p:spPr>
      </p:pic>
      <p:sp>
        <p:nvSpPr>
          <p:cNvPr id="293" name="Google Shape;293;p30"/>
          <p:cNvSpPr txBox="1"/>
          <p:nvPr/>
        </p:nvSpPr>
        <p:spPr>
          <a:xfrm>
            <a:off x="2819400" y="1676400"/>
            <a:ext cx="1387475"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STEP 1: Add Repository</a:t>
            </a:r>
            <a:endParaRPr/>
          </a:p>
        </p:txBody>
      </p:sp>
      <p:cxnSp>
        <p:nvCxnSpPr>
          <p:cNvPr id="294" name="Google Shape;294;p30"/>
          <p:cNvCxnSpPr/>
          <p:nvPr/>
        </p:nvCxnSpPr>
        <p:spPr>
          <a:xfrm flipH="1">
            <a:off x="1752600" y="2057400"/>
            <a:ext cx="990600" cy="1587"/>
          </a:xfrm>
          <a:prstGeom prst="straightConnector1">
            <a:avLst/>
          </a:prstGeom>
          <a:noFill/>
          <a:ln cap="flat" cmpd="sng" w="25400">
            <a:solidFill>
              <a:srgbClr val="FF6600"/>
            </a:solidFill>
            <a:prstDash val="solid"/>
            <a:miter lim="8000"/>
            <a:headEnd len="sm" w="sm" type="none"/>
            <a:tailEnd len="med" w="med" type="triangle"/>
          </a:ln>
        </p:spPr>
      </p:cxnSp>
      <p:sp>
        <p:nvSpPr>
          <p:cNvPr id="295" name="Google Shape;295;p30"/>
          <p:cNvSpPr txBox="1"/>
          <p:nvPr/>
        </p:nvSpPr>
        <p:spPr>
          <a:xfrm>
            <a:off x="5334000" y="3733800"/>
            <a:ext cx="2895600" cy="82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STEP 2: Mention the Repository Name and Username</a:t>
            </a:r>
            <a:endParaRPr/>
          </a:p>
        </p:txBody>
      </p:sp>
      <p:cxnSp>
        <p:nvCxnSpPr>
          <p:cNvPr id="296" name="Google Shape;296;p30"/>
          <p:cNvCxnSpPr/>
          <p:nvPr/>
        </p:nvCxnSpPr>
        <p:spPr>
          <a:xfrm flipH="1" rot="10800000">
            <a:off x="6477000" y="3200400"/>
            <a:ext cx="1587" cy="533400"/>
          </a:xfrm>
          <a:prstGeom prst="straightConnector1">
            <a:avLst/>
          </a:prstGeom>
          <a:noFill/>
          <a:ln cap="flat" cmpd="sng" w="25400">
            <a:solidFill>
              <a:srgbClr val="FF6600"/>
            </a:solidFill>
            <a:prstDash val="solid"/>
            <a:miter lim="8000"/>
            <a:headEnd len="sm" w="sm" type="none"/>
            <a:tailEnd len="med" w="med" type="triangle"/>
          </a:ln>
        </p:spPr>
      </p:cxnSp>
      <p:sp>
        <p:nvSpPr>
          <p:cNvPr id="297" name="Google Shape;297;p30"/>
          <p:cNvSpPr txBox="1"/>
          <p:nvPr/>
        </p:nvSpPr>
        <p:spPr>
          <a:xfrm>
            <a:off x="5165725" y="4637087"/>
            <a:ext cx="2225675"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8" name="Google Shape;298;p30"/>
          <p:cNvSpPr txBox="1"/>
          <p:nvPr/>
        </p:nvSpPr>
        <p:spPr>
          <a:xfrm>
            <a:off x="4419600" y="4876800"/>
            <a:ext cx="4111625"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STEP 3: Add Domain &amp; Its Settings</a:t>
            </a:r>
            <a:endParaRPr/>
          </a:p>
        </p:txBody>
      </p:sp>
      <p:cxnSp>
        <p:nvCxnSpPr>
          <p:cNvPr id="299" name="Google Shape;299;p30"/>
          <p:cNvCxnSpPr/>
          <p:nvPr/>
        </p:nvCxnSpPr>
        <p:spPr>
          <a:xfrm rot="10800000">
            <a:off x="2590800" y="5029200"/>
            <a:ext cx="2209800" cy="0"/>
          </a:xfrm>
          <a:prstGeom prst="straightConnector1">
            <a:avLst/>
          </a:prstGeom>
          <a:noFill/>
          <a:ln cap="flat" cmpd="sng" w="25400">
            <a:solidFill>
              <a:srgbClr val="FF6600"/>
            </a:solidFill>
            <a:prstDash val="solid"/>
            <a:miter lim="8000"/>
            <a:headEnd len="sm" w="sm" type="none"/>
            <a:tailEnd len="med" w="med" type="triangle"/>
          </a:ln>
        </p:spPr>
      </p:cxnSp>
      <p:pic>
        <p:nvPicPr>
          <p:cNvPr id="300" name="Google Shape;300;p30"/>
          <p:cNvPicPr preferRelativeResize="0"/>
          <p:nvPr/>
        </p:nvPicPr>
        <p:blipFill rotWithShape="1">
          <a:blip r:embed="rId6">
            <a:alphaModFix/>
          </a:blip>
          <a:srcRect b="89929" l="26347" r="70977" t="6340"/>
          <a:stretch/>
        </p:blipFill>
        <p:spPr>
          <a:xfrm>
            <a:off x="8089900" y="0"/>
            <a:ext cx="901700" cy="890587"/>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8" name="Shape 2508"/>
        <p:cNvGrpSpPr/>
        <p:nvPr/>
      </p:nvGrpSpPr>
      <p:grpSpPr>
        <a:xfrm>
          <a:off x="0" y="0"/>
          <a:ext cx="0" cy="0"/>
          <a:chOff x="0" y="0"/>
          <a:chExt cx="0" cy="0"/>
        </a:xfrm>
      </p:grpSpPr>
      <p:sp>
        <p:nvSpPr>
          <p:cNvPr id="2509" name="Google Shape;2509;p201"/>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10" name="Google Shape;2510;p20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Mapping Parameters and Variables</a:t>
            </a:r>
            <a:endParaRPr/>
          </a:p>
        </p:txBody>
      </p:sp>
      <p:sp>
        <p:nvSpPr>
          <p:cNvPr id="2511" name="Google Shape;2511;p201"/>
          <p:cNvSpPr txBox="1"/>
          <p:nvPr/>
        </p:nvSpPr>
        <p:spPr>
          <a:xfrm>
            <a:off x="609600" y="1524000"/>
            <a:ext cx="7467600" cy="3810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Apply to all transformations within one Mapping</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Represent declared values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Variables can change in value during run-time</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Parameters remain constant during run-time</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Provide increased development flexibility</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Defined in Mapping menu</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Format is $$VariableName or $$ParameterName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6" name="Shape 2516"/>
        <p:cNvGrpSpPr/>
        <p:nvPr/>
      </p:nvGrpSpPr>
      <p:grpSpPr>
        <a:xfrm>
          <a:off x="0" y="0"/>
          <a:ext cx="0" cy="0"/>
          <a:chOff x="0" y="0"/>
          <a:chExt cx="0" cy="0"/>
        </a:xfrm>
      </p:grpSpPr>
      <p:sp>
        <p:nvSpPr>
          <p:cNvPr id="2517" name="Google Shape;2517;p202"/>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2518" name="Google Shape;2518;p202"/>
          <p:cNvPicPr preferRelativeResize="0"/>
          <p:nvPr/>
        </p:nvPicPr>
        <p:blipFill rotWithShape="1">
          <a:blip r:embed="rId3">
            <a:alphaModFix/>
          </a:blip>
          <a:srcRect b="0" l="0" r="0" t="0"/>
          <a:stretch/>
        </p:blipFill>
        <p:spPr>
          <a:xfrm>
            <a:off x="1752600" y="1739900"/>
            <a:ext cx="5322887" cy="3898900"/>
          </a:xfrm>
          <a:prstGeom prst="rect">
            <a:avLst/>
          </a:prstGeom>
          <a:noFill/>
          <a:ln>
            <a:noFill/>
          </a:ln>
        </p:spPr>
      </p:pic>
      <p:sp>
        <p:nvSpPr>
          <p:cNvPr id="2519" name="Google Shape;2519;p202"/>
          <p:cNvSpPr txBox="1"/>
          <p:nvPr>
            <p:ph idx="4294967295" type="title"/>
          </p:nvPr>
        </p:nvSpPr>
        <p:spPr>
          <a:xfrm>
            <a:off x="609600" y="285750"/>
            <a:ext cx="78486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Mapping Parameters and Variables</a:t>
            </a:r>
            <a:endParaRPr/>
          </a:p>
        </p:txBody>
      </p:sp>
      <p:sp>
        <p:nvSpPr>
          <p:cNvPr id="2520" name="Google Shape;2520;p202"/>
          <p:cNvSpPr txBox="1"/>
          <p:nvPr>
            <p:ph idx="4294967295" type="body"/>
          </p:nvPr>
        </p:nvSpPr>
        <p:spPr>
          <a:xfrm>
            <a:off x="609600" y="1295400"/>
            <a:ext cx="8297862" cy="4953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600" u="none" cap="none" strike="noStrike">
                <a:solidFill>
                  <a:schemeClr val="dk1"/>
                </a:solidFill>
                <a:latin typeface="Arial"/>
                <a:ea typeface="Arial"/>
                <a:cs typeface="Arial"/>
                <a:sym typeface="Arial"/>
              </a:rPr>
              <a:t>Sample declarations</a:t>
            </a:r>
            <a:endParaRPr/>
          </a:p>
        </p:txBody>
      </p:sp>
      <p:sp>
        <p:nvSpPr>
          <p:cNvPr id="2521" name="Google Shape;2521;p202"/>
          <p:cNvSpPr txBox="1"/>
          <p:nvPr/>
        </p:nvSpPr>
        <p:spPr>
          <a:xfrm>
            <a:off x="381000" y="5943600"/>
            <a:ext cx="83820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Declare Variables and Parameters in the Designer Mappings menu</a:t>
            </a:r>
            <a:endParaRPr/>
          </a:p>
        </p:txBody>
      </p:sp>
      <p:sp>
        <p:nvSpPr>
          <p:cNvPr id="2522" name="Google Shape;2522;p202"/>
          <p:cNvSpPr txBox="1"/>
          <p:nvPr/>
        </p:nvSpPr>
        <p:spPr>
          <a:xfrm>
            <a:off x="7239000" y="1981200"/>
            <a:ext cx="1752600"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Set the appropriate</a:t>
            </a:r>
            <a:endParaRPr/>
          </a:p>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aggregation type </a:t>
            </a:r>
            <a:endParaRPr/>
          </a:p>
        </p:txBody>
      </p:sp>
      <p:cxnSp>
        <p:nvCxnSpPr>
          <p:cNvPr id="2523" name="Google Shape;2523;p202"/>
          <p:cNvCxnSpPr/>
          <p:nvPr/>
        </p:nvCxnSpPr>
        <p:spPr>
          <a:xfrm flipH="1">
            <a:off x="6324600" y="2819400"/>
            <a:ext cx="838200" cy="457200"/>
          </a:xfrm>
          <a:prstGeom prst="straightConnector1">
            <a:avLst/>
          </a:prstGeom>
          <a:noFill/>
          <a:ln cap="flat" cmpd="sng" w="28575">
            <a:solidFill>
              <a:srgbClr val="FF9900"/>
            </a:solidFill>
            <a:prstDash val="solid"/>
            <a:miter lim="8000"/>
            <a:headEnd len="sm" w="sm" type="none"/>
            <a:tailEnd len="med" w="med" type="triangle"/>
          </a:ln>
        </p:spPr>
      </p:cxnSp>
      <p:sp>
        <p:nvSpPr>
          <p:cNvPr id="2524" name="Google Shape;2524;p202"/>
          <p:cNvSpPr txBox="1"/>
          <p:nvPr/>
        </p:nvSpPr>
        <p:spPr>
          <a:xfrm>
            <a:off x="7239000" y="4114800"/>
            <a:ext cx="16764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Set optional Initial Value</a:t>
            </a:r>
            <a:endParaRPr/>
          </a:p>
        </p:txBody>
      </p:sp>
      <p:cxnSp>
        <p:nvCxnSpPr>
          <p:cNvPr id="2525" name="Google Shape;2525;p202"/>
          <p:cNvCxnSpPr/>
          <p:nvPr/>
        </p:nvCxnSpPr>
        <p:spPr>
          <a:xfrm rot="10800000">
            <a:off x="5562600" y="4572000"/>
            <a:ext cx="1600200" cy="0"/>
          </a:xfrm>
          <a:prstGeom prst="straightConnector1">
            <a:avLst/>
          </a:prstGeom>
          <a:noFill/>
          <a:ln cap="flat" cmpd="sng" w="28575">
            <a:solidFill>
              <a:srgbClr val="FF9900"/>
            </a:solidFill>
            <a:prstDash val="solid"/>
            <a:miter lim="8000"/>
            <a:headEnd len="sm" w="sm" type="none"/>
            <a:tailEnd len="med" w="med" type="triangle"/>
          </a:ln>
        </p:spPr>
      </p:cxnSp>
      <p:sp>
        <p:nvSpPr>
          <p:cNvPr id="2526" name="Google Shape;2526;p202"/>
          <p:cNvSpPr txBox="1"/>
          <p:nvPr/>
        </p:nvSpPr>
        <p:spPr>
          <a:xfrm>
            <a:off x="457200" y="2286000"/>
            <a:ext cx="1219200" cy="1006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User-defined names</a:t>
            </a:r>
            <a:endParaRPr/>
          </a:p>
        </p:txBody>
      </p:sp>
      <p:cxnSp>
        <p:nvCxnSpPr>
          <p:cNvPr id="2527" name="Google Shape;2527;p202"/>
          <p:cNvCxnSpPr/>
          <p:nvPr/>
        </p:nvCxnSpPr>
        <p:spPr>
          <a:xfrm>
            <a:off x="762000" y="3352800"/>
            <a:ext cx="1066800" cy="0"/>
          </a:xfrm>
          <a:prstGeom prst="straightConnector1">
            <a:avLst/>
          </a:prstGeom>
          <a:noFill/>
          <a:ln cap="flat" cmpd="sng" w="28575">
            <a:solidFill>
              <a:srgbClr val="FF9900"/>
            </a:solidFill>
            <a:prstDash val="solid"/>
            <a:miter lim="8000"/>
            <a:headEnd len="sm" w="sm" type="none"/>
            <a:tailEnd len="med" w="med" type="triangle"/>
          </a:ln>
        </p:spPr>
      </p:cxn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2" name="Shape 2532"/>
        <p:cNvGrpSpPr/>
        <p:nvPr/>
      </p:nvGrpSpPr>
      <p:grpSpPr>
        <a:xfrm>
          <a:off x="0" y="0"/>
          <a:ext cx="0" cy="0"/>
          <a:chOff x="0" y="0"/>
          <a:chExt cx="0" cy="0"/>
        </a:xfrm>
      </p:grpSpPr>
      <p:sp>
        <p:nvSpPr>
          <p:cNvPr id="2533" name="Google Shape;2533;p203"/>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34" name="Google Shape;2534;p20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Functions to Set Mapping Variables</a:t>
            </a:r>
            <a:endParaRPr/>
          </a:p>
        </p:txBody>
      </p:sp>
      <p:sp>
        <p:nvSpPr>
          <p:cNvPr id="2535" name="Google Shape;2535;p203"/>
          <p:cNvSpPr txBox="1"/>
          <p:nvPr/>
        </p:nvSpPr>
        <p:spPr>
          <a:xfrm>
            <a:off x="609600" y="1219200"/>
            <a:ext cx="7772400" cy="4495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1" i="0" lang="en-US" sz="2400" u="none" cap="none" strike="noStrike">
                <a:solidFill>
                  <a:schemeClr val="dk1"/>
                </a:solidFill>
                <a:latin typeface="Arial"/>
                <a:ea typeface="Arial"/>
                <a:cs typeface="Arial"/>
                <a:sym typeface="Arial"/>
              </a:rPr>
              <a:t>SetCountVariable</a:t>
            </a:r>
            <a:r>
              <a:rPr b="0" i="0" lang="en-US" sz="2400" u="none" cap="none" strike="noStrike">
                <a:solidFill>
                  <a:schemeClr val="dk1"/>
                </a:solidFill>
                <a:latin typeface="Arial"/>
                <a:ea typeface="Arial"/>
                <a:cs typeface="Arial"/>
                <a:sym typeface="Arial"/>
              </a:rPr>
              <a:t>  -- Counts the number of evaluated rows and increments or decrements a mapping variable for each row</a:t>
            </a:r>
            <a:endParaRPr/>
          </a:p>
          <a:p>
            <a:pPr indent="-342900" lvl="0" marL="342900" marR="0" rtl="0" algn="l">
              <a:lnSpc>
                <a:spcPct val="85000"/>
              </a:lnSpc>
              <a:spcBef>
                <a:spcPts val="1560"/>
              </a:spcBef>
              <a:spcAft>
                <a:spcPts val="0"/>
              </a:spcAft>
              <a:buClr>
                <a:srgbClr val="5555C7"/>
              </a:buClr>
              <a:buSzPts val="2400"/>
              <a:buFont typeface="Noto Symbol"/>
              <a:buChar char="▪"/>
            </a:pPr>
            <a:r>
              <a:rPr b="1" i="0" lang="en-US" sz="2400" u="none" cap="none" strike="noStrike">
                <a:solidFill>
                  <a:schemeClr val="dk1"/>
                </a:solidFill>
                <a:latin typeface="Arial"/>
                <a:ea typeface="Arial"/>
                <a:cs typeface="Arial"/>
                <a:sym typeface="Arial"/>
              </a:rPr>
              <a:t>SetMaxVariable</a:t>
            </a:r>
            <a:r>
              <a:rPr b="0" i="0" lang="en-US" sz="2400" u="none" cap="none" strike="noStrike">
                <a:solidFill>
                  <a:schemeClr val="dk1"/>
                </a:solidFill>
                <a:latin typeface="Arial"/>
                <a:ea typeface="Arial"/>
                <a:cs typeface="Arial"/>
                <a:sym typeface="Arial"/>
              </a:rPr>
              <a:t>  -- Evaluates the value of a mapping variable to the higher of two values (compared against the value specified)</a:t>
            </a:r>
            <a:endParaRPr/>
          </a:p>
          <a:p>
            <a:pPr indent="-342900" lvl="0" marL="342900" marR="0" rtl="0" algn="l">
              <a:lnSpc>
                <a:spcPct val="85000"/>
              </a:lnSpc>
              <a:spcBef>
                <a:spcPts val="1560"/>
              </a:spcBef>
              <a:spcAft>
                <a:spcPts val="0"/>
              </a:spcAft>
              <a:buClr>
                <a:srgbClr val="5555C7"/>
              </a:buClr>
              <a:buSzPts val="2400"/>
              <a:buFont typeface="Noto Symbol"/>
              <a:buChar char="▪"/>
            </a:pPr>
            <a:r>
              <a:rPr b="1" i="0" lang="en-US" sz="2400" u="none" cap="none" strike="noStrike">
                <a:solidFill>
                  <a:schemeClr val="dk1"/>
                </a:solidFill>
                <a:latin typeface="Arial"/>
                <a:ea typeface="Arial"/>
                <a:cs typeface="Arial"/>
                <a:sym typeface="Arial"/>
              </a:rPr>
              <a:t>SetMinVariable</a:t>
            </a:r>
            <a:r>
              <a:rPr b="0" i="0" lang="en-US" sz="2400" u="none" cap="none" strike="noStrike">
                <a:solidFill>
                  <a:schemeClr val="dk1"/>
                </a:solidFill>
                <a:latin typeface="Arial"/>
                <a:ea typeface="Arial"/>
                <a:cs typeface="Arial"/>
                <a:sym typeface="Arial"/>
              </a:rPr>
              <a:t>  -- Evaluates the value of a mapping variable to the lower of two values (compared against the value specified) </a:t>
            </a:r>
            <a:endParaRPr/>
          </a:p>
          <a:p>
            <a:pPr indent="-342900" lvl="0" marL="342900" marR="0" rtl="0" algn="l">
              <a:lnSpc>
                <a:spcPct val="85000"/>
              </a:lnSpc>
              <a:spcBef>
                <a:spcPts val="1560"/>
              </a:spcBef>
              <a:spcAft>
                <a:spcPts val="0"/>
              </a:spcAft>
              <a:buClr>
                <a:srgbClr val="5555C7"/>
              </a:buClr>
              <a:buSzPts val="2400"/>
              <a:buFont typeface="Noto Symbol"/>
              <a:buChar char="▪"/>
            </a:pPr>
            <a:r>
              <a:rPr b="1" i="0" lang="en-US" sz="2400" u="none" cap="none" strike="noStrike">
                <a:solidFill>
                  <a:schemeClr val="dk1"/>
                </a:solidFill>
                <a:latin typeface="Arial"/>
                <a:ea typeface="Arial"/>
                <a:cs typeface="Arial"/>
                <a:sym typeface="Arial"/>
              </a:rPr>
              <a:t>SetVariable</a:t>
            </a:r>
            <a:r>
              <a:rPr b="0" i="0" lang="en-US" sz="2400" u="none" cap="none" strike="noStrike">
                <a:solidFill>
                  <a:schemeClr val="dk1"/>
                </a:solidFill>
                <a:latin typeface="Arial"/>
                <a:ea typeface="Arial"/>
                <a:cs typeface="Arial"/>
                <a:sym typeface="Arial"/>
              </a:rPr>
              <a:t>  -- Sets the value of a mapping variable to a specified value</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9" name="Shape 2539"/>
        <p:cNvGrpSpPr/>
        <p:nvPr/>
      </p:nvGrpSpPr>
      <p:grpSpPr>
        <a:xfrm>
          <a:off x="0" y="0"/>
          <a:ext cx="0" cy="0"/>
          <a:chOff x="0" y="0"/>
          <a:chExt cx="0" cy="0"/>
        </a:xfrm>
      </p:grpSpPr>
      <p:sp>
        <p:nvSpPr>
          <p:cNvPr id="2540" name="Google Shape;2540;p204"/>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41" name="Google Shape;2541;p20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Developer</a:t>
            </a:r>
            <a:endParaRPr/>
          </a:p>
        </p:txBody>
      </p:sp>
      <p:sp>
        <p:nvSpPr>
          <p:cNvPr id="2542" name="Google Shape;2542;p204"/>
          <p:cNvSpPr txBox="1"/>
          <p:nvPr>
            <p:ph idx="4294967295" type="body"/>
          </p:nvPr>
        </p:nvSpPr>
        <p:spPr>
          <a:xfrm>
            <a:off x="457200" y="1219200"/>
            <a:ext cx="8293100" cy="5029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Transformations used in multiple mappings are called Reusable Transformations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Two ways of building reusable transformations</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Using the Transformation developer</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Making the transformation reusable by checking the reusable option in the mapping designer</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Changes made to the reusable transformation are inherited by all the instances ( Validate in all the mappings that use the instances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Most transformations can be made non-reusable /reusable. </a:t>
            </a:r>
            <a:endParaRPr/>
          </a:p>
          <a:p>
            <a:pPr indent="-122237" lvl="0" marL="122237" marR="0" rtl="0" algn="l">
              <a:lnSpc>
                <a:spcPct val="85000"/>
              </a:lnSpc>
              <a:spcBef>
                <a:spcPts val="1040"/>
              </a:spcBef>
              <a:spcAft>
                <a:spcPts val="0"/>
              </a:spcAft>
              <a:buClr>
                <a:srgbClr val="4E84C4"/>
              </a:buClr>
              <a:buFont typeface="Arial"/>
              <a:buNone/>
            </a:pPr>
            <a:r>
              <a:rPr b="0" i="0" lang="en-US" sz="1600" u="none" cap="none" strike="noStrike">
                <a:solidFill>
                  <a:schemeClr val="dk1"/>
                </a:solidFill>
                <a:latin typeface="Arial"/>
                <a:ea typeface="Arial"/>
                <a:cs typeface="Arial"/>
                <a:sym typeface="Arial"/>
              </a:rPr>
              <a:t>***External Procedure transformation can be created as a reusable transformation only</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6" name="Shape 2546"/>
        <p:cNvGrpSpPr/>
        <p:nvPr/>
      </p:nvGrpSpPr>
      <p:grpSpPr>
        <a:xfrm>
          <a:off x="0" y="0"/>
          <a:ext cx="0" cy="0"/>
          <a:chOff x="0" y="0"/>
          <a:chExt cx="0" cy="0"/>
        </a:xfrm>
      </p:grpSpPr>
      <p:sp>
        <p:nvSpPr>
          <p:cNvPr id="2547" name="Google Shape;2547;p205"/>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48" name="Google Shape;2548;p20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Mapplet Developer</a:t>
            </a:r>
            <a:endParaRPr/>
          </a:p>
        </p:txBody>
      </p:sp>
      <p:sp>
        <p:nvSpPr>
          <p:cNvPr id="2549" name="Google Shape;2549;p205"/>
          <p:cNvSpPr txBox="1"/>
          <p:nvPr>
            <p:ph idx="4294967295" type="body"/>
          </p:nvPr>
        </p:nvSpPr>
        <p:spPr>
          <a:xfrm>
            <a:off x="457200" y="12954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When a group of transformation are to be reused in multiple mappings then we develop mapplets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Input and/ Output can be defined for the mapplet</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Editing the mapplet changes the instances of the mapplet used</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53" name="Shape 2553"/>
        <p:cNvGrpSpPr/>
        <p:nvPr/>
      </p:nvGrpSpPr>
      <p:grpSpPr>
        <a:xfrm>
          <a:off x="0" y="0"/>
          <a:ext cx="0" cy="0"/>
          <a:chOff x="0" y="0"/>
          <a:chExt cx="0" cy="0"/>
        </a:xfrm>
      </p:grpSpPr>
      <p:sp>
        <p:nvSpPr>
          <p:cNvPr id="2554" name="Google Shape;2554;p206"/>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2555" name="Google Shape;2555;p20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Reusable Tasks</a:t>
            </a:r>
            <a:endParaRPr/>
          </a:p>
        </p:txBody>
      </p:sp>
      <p:sp>
        <p:nvSpPr>
          <p:cNvPr id="2556" name="Google Shape;2556;p206"/>
          <p:cNvSpPr txBox="1"/>
          <p:nvPr>
            <p:ph idx="4294967295" type="body"/>
          </p:nvPr>
        </p:nvSpPr>
        <p:spPr>
          <a:xfrm>
            <a:off x="457200" y="1066800"/>
            <a:ext cx="8293100" cy="5181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Tasks can be created in </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Task Developer (Reusable)</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Workflow Designer (Non-reusable)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Tasks can be made reusable my checking the ‘Make Reusable’ checkbox in the general tab of sessions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Following tasks can be made reusable: </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Session </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Email </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Command</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When a group of tasks are to be reused then use a worklet (in worklet designer )</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2560" name="Shape 2560"/>
        <p:cNvGrpSpPr/>
        <p:nvPr/>
      </p:nvGrpSpPr>
      <p:grpSpPr>
        <a:xfrm>
          <a:off x="0" y="0"/>
          <a:ext cx="0" cy="0"/>
          <a:chOff x="0" y="0"/>
          <a:chExt cx="0" cy="0"/>
        </a:xfrm>
      </p:grpSpPr>
      <p:sp>
        <p:nvSpPr>
          <p:cNvPr id="2561" name="Google Shape;2561;p207"/>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Queries???</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E84C4"/>
        </a:solidFill>
      </p:bgPr>
    </p:bg>
    <p:spTree>
      <p:nvGrpSpPr>
        <p:cNvPr id="2565" name="Shape 2565"/>
        <p:cNvGrpSpPr/>
        <p:nvPr/>
      </p:nvGrpSpPr>
      <p:grpSpPr>
        <a:xfrm>
          <a:off x="0" y="0"/>
          <a:ext cx="0" cy="0"/>
          <a:chOff x="0" y="0"/>
          <a:chExt cx="0" cy="0"/>
        </a:xfrm>
      </p:grpSpPr>
      <p:sp>
        <p:nvSpPr>
          <p:cNvPr id="2566" name="Google Shape;2566;p208"/>
          <p:cNvSpPr txBox="1"/>
          <p:nvPr>
            <p:ph type="ctrTitle"/>
          </p:nvPr>
        </p:nvSpPr>
        <p:spPr>
          <a:xfrm>
            <a:off x="838200" y="2971800"/>
            <a:ext cx="7772400" cy="5413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3400" u="none" cap="none" strike="noStrike">
                <a:solidFill>
                  <a:schemeClr val="lt1"/>
                </a:solidFill>
                <a:latin typeface="PT Sans"/>
                <a:ea typeface="PT Sans"/>
                <a:cs typeface="PT Sans"/>
                <a:sym typeface="PT Sans"/>
              </a:rPr>
              <a:t>Thank You!!!</a:t>
            </a:r>
            <a:endParaRPr/>
          </a:p>
        </p:txBody>
      </p:sp>
      <p:sp>
        <p:nvSpPr>
          <p:cNvPr id="2567" name="Google Shape;2567;p208"/>
          <p:cNvSpPr txBox="1"/>
          <p:nvPr>
            <p:ph idx="1" type="subTitle"/>
          </p:nvPr>
        </p:nvSpPr>
        <p:spPr>
          <a:xfrm>
            <a:off x="279400" y="4519612"/>
            <a:ext cx="7620000" cy="558800"/>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rgbClr val="4E84C4"/>
              </a:buClr>
              <a:buFont typeface="PT Sans"/>
              <a:buNone/>
            </a:pPr>
            <a:r>
              <a:rPr b="0" i="0" lang="en-US" sz="2000" u="none" cap="none" strike="noStrike">
                <a:solidFill>
                  <a:schemeClr val="lt1"/>
                </a:solidFill>
                <a:latin typeface="PT Sans"/>
                <a:ea typeface="PT Sans"/>
                <a:cs typeface="PT Sans"/>
                <a:sym typeface="PT Sans"/>
              </a:rPr>
              <a:t>Informatica.coe@tcs.com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13"/>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60" name="Google Shape;60;p13"/>
          <p:cNvSpPr txBox="1"/>
          <p:nvPr/>
        </p:nvSpPr>
        <p:spPr>
          <a:xfrm>
            <a:off x="609600" y="1219200"/>
            <a:ext cx="8001000" cy="4876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5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At the end of this course you will - </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Understand how to use all major PowerCenter 8.6 components</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Be able to perform basic administration tasks</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Be able to build basic ETL Mappings and Mapplets</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Understand the different Transformations and their basic attributes in PowerCenter 8.6</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Be able to create, run and monitor Workflows</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Understand available options for loading target data</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Be able to troubleshoot common development problems</a:t>
            </a:r>
            <a:endParaRPr/>
          </a:p>
        </p:txBody>
      </p:sp>
      <p:sp>
        <p:nvSpPr>
          <p:cNvPr id="61" name="Google Shape;61;p1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4" name="Shape 304"/>
        <p:cNvGrpSpPr/>
        <p:nvPr/>
      </p:nvGrpSpPr>
      <p:grpSpPr>
        <a:xfrm>
          <a:off x="0" y="0"/>
          <a:ext cx="0" cy="0"/>
          <a:chOff x="0" y="0"/>
          <a:chExt cx="0" cy="0"/>
        </a:xfrm>
      </p:grpSpPr>
      <p:sp>
        <p:nvSpPr>
          <p:cNvPr id="305" name="Google Shape;305;p31"/>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306" name="Google Shape;306;p3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Users &amp; Groups </a:t>
            </a:r>
            <a:endParaRPr/>
          </a:p>
        </p:txBody>
      </p:sp>
      <p:sp>
        <p:nvSpPr>
          <p:cNvPr id="307" name="Google Shape;307;p31"/>
          <p:cNvSpPr txBox="1"/>
          <p:nvPr/>
        </p:nvSpPr>
        <p:spPr>
          <a:xfrm>
            <a:off x="593725" y="2351087"/>
            <a:ext cx="184150"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08" name="Google Shape;308;p31"/>
          <p:cNvSpPr txBox="1"/>
          <p:nvPr/>
        </p:nvSpPr>
        <p:spPr>
          <a:xfrm>
            <a:off x="228600" y="1524000"/>
            <a:ext cx="1981200" cy="4419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5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Steps:</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Create groups</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Create users</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Assign users to groups</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Assign privileges  to groups</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Assign additional privileges to users (optional)</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309" name="Google Shape;309;p31"/>
          <p:cNvGrpSpPr/>
          <p:nvPr/>
        </p:nvGrpSpPr>
        <p:grpSpPr>
          <a:xfrm>
            <a:off x="2133600" y="990600"/>
            <a:ext cx="6781800" cy="5410200"/>
            <a:chOff x="2057400" y="914400"/>
            <a:chExt cx="6781800" cy="5410200"/>
          </a:xfrm>
        </p:grpSpPr>
        <p:pic>
          <p:nvPicPr>
            <p:cNvPr id="310" name="Google Shape;310;p31"/>
            <p:cNvPicPr preferRelativeResize="0"/>
            <p:nvPr/>
          </p:nvPicPr>
          <p:blipFill rotWithShape="1">
            <a:blip r:embed="rId3">
              <a:alphaModFix/>
            </a:blip>
            <a:srcRect b="9891" l="0" r="781" t="14227"/>
            <a:stretch/>
          </p:blipFill>
          <p:spPr>
            <a:xfrm>
              <a:off x="2057400" y="990600"/>
              <a:ext cx="6781800" cy="5334000"/>
            </a:xfrm>
            <a:prstGeom prst="rect">
              <a:avLst/>
            </a:prstGeom>
            <a:noFill/>
            <a:ln>
              <a:noFill/>
            </a:ln>
          </p:spPr>
        </p:pic>
        <p:sp>
          <p:nvSpPr>
            <p:cNvPr id="311" name="Google Shape;311;p31"/>
            <p:cNvSpPr/>
            <p:nvPr/>
          </p:nvSpPr>
          <p:spPr>
            <a:xfrm>
              <a:off x="3124200" y="1295400"/>
              <a:ext cx="685800" cy="2286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12" name="Google Shape;312;p31"/>
            <p:cNvSpPr/>
            <p:nvPr/>
          </p:nvSpPr>
          <p:spPr>
            <a:xfrm>
              <a:off x="8534400" y="914400"/>
              <a:ext cx="304800" cy="3810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pic>
        <p:nvPicPr>
          <p:cNvPr id="313" name="Google Shape;313;p31"/>
          <p:cNvPicPr preferRelativeResize="0"/>
          <p:nvPr>
            <p:ph idx="4294967295" type="body"/>
          </p:nvPr>
        </p:nvPicPr>
        <p:blipFill rotWithShape="1">
          <a:blip r:embed="rId4">
            <a:alphaModFix/>
          </a:blip>
          <a:srcRect b="0" l="0" r="0" t="0"/>
          <a:stretch/>
        </p:blipFill>
        <p:spPr>
          <a:xfrm>
            <a:off x="3962400" y="1981200"/>
            <a:ext cx="4572000" cy="4191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sp>
        <p:nvSpPr>
          <p:cNvPr id="318" name="Google Shape;318;p32"/>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grpSp>
        <p:nvGrpSpPr>
          <p:cNvPr id="319" name="Google Shape;319;p32"/>
          <p:cNvGrpSpPr/>
          <p:nvPr/>
        </p:nvGrpSpPr>
        <p:grpSpPr>
          <a:xfrm>
            <a:off x="609600" y="914400"/>
            <a:ext cx="6248400" cy="5410200"/>
            <a:chOff x="2209800" y="838200"/>
            <a:chExt cx="6248400" cy="5410200"/>
          </a:xfrm>
        </p:grpSpPr>
        <p:pic>
          <p:nvPicPr>
            <p:cNvPr id="320" name="Google Shape;320;p32"/>
            <p:cNvPicPr preferRelativeResize="0"/>
            <p:nvPr/>
          </p:nvPicPr>
          <p:blipFill rotWithShape="1">
            <a:blip r:embed="rId3">
              <a:alphaModFix/>
            </a:blip>
            <a:srcRect b="0" l="0" r="0" t="0"/>
            <a:stretch/>
          </p:blipFill>
          <p:spPr>
            <a:xfrm>
              <a:off x="2209800" y="838200"/>
              <a:ext cx="6248400" cy="5410200"/>
            </a:xfrm>
            <a:prstGeom prst="rect">
              <a:avLst/>
            </a:prstGeom>
            <a:noFill/>
            <a:ln>
              <a:noFill/>
            </a:ln>
          </p:spPr>
        </p:pic>
        <p:sp>
          <p:nvSpPr>
            <p:cNvPr id="321" name="Google Shape;321;p32"/>
            <p:cNvSpPr/>
            <p:nvPr/>
          </p:nvSpPr>
          <p:spPr>
            <a:xfrm>
              <a:off x="2286000" y="1219200"/>
              <a:ext cx="914400" cy="2286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pic>
        <p:nvPicPr>
          <p:cNvPr id="322" name="Google Shape;322;p32"/>
          <p:cNvPicPr preferRelativeResize="0"/>
          <p:nvPr/>
        </p:nvPicPr>
        <p:blipFill rotWithShape="1">
          <a:blip r:embed="rId4">
            <a:alphaModFix/>
          </a:blip>
          <a:srcRect b="0" l="0" r="0" t="0"/>
          <a:stretch/>
        </p:blipFill>
        <p:spPr>
          <a:xfrm>
            <a:off x="2590800" y="1295400"/>
            <a:ext cx="6096000" cy="5029200"/>
          </a:xfrm>
          <a:prstGeom prst="rect">
            <a:avLst/>
          </a:prstGeom>
          <a:noFill/>
          <a:ln>
            <a:noFill/>
          </a:ln>
        </p:spPr>
      </p:pic>
      <p:sp>
        <p:nvSpPr>
          <p:cNvPr id="323" name="Google Shape;323;p32"/>
          <p:cNvSpPr txBox="1"/>
          <p:nvPr/>
        </p:nvSpPr>
        <p:spPr>
          <a:xfrm>
            <a:off x="685800" y="228600"/>
            <a:ext cx="2716212"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Arial"/>
              <a:buNone/>
            </a:pPr>
            <a:r>
              <a:rPr b="0" i="0" lang="en-US" sz="2800" u="none" cap="none" strike="noStrike">
                <a:solidFill>
                  <a:srgbClr val="4E84C4"/>
                </a:solidFill>
                <a:latin typeface="Arial"/>
                <a:ea typeface="Arial"/>
                <a:cs typeface="Arial"/>
                <a:sym typeface="Arial"/>
              </a:rPr>
              <a:t>Users &amp; Groups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sp>
        <p:nvSpPr>
          <p:cNvPr id="328" name="Google Shape;328;p33"/>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329" name="Google Shape;329;p3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Managing Privileges</a:t>
            </a:r>
            <a:endParaRPr/>
          </a:p>
        </p:txBody>
      </p:sp>
      <p:sp>
        <p:nvSpPr>
          <p:cNvPr id="330" name="Google Shape;330;p33"/>
          <p:cNvSpPr txBox="1"/>
          <p:nvPr/>
        </p:nvSpPr>
        <p:spPr>
          <a:xfrm>
            <a:off x="533400" y="1066800"/>
            <a:ext cx="8077200" cy="60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Check box assignment of privileges</a:t>
            </a:r>
            <a:endParaRPr/>
          </a:p>
        </p:txBody>
      </p:sp>
      <p:pic>
        <p:nvPicPr>
          <p:cNvPr id="331" name="Google Shape;331;p33"/>
          <p:cNvPicPr preferRelativeResize="0"/>
          <p:nvPr>
            <p:ph idx="4294967295" type="body"/>
          </p:nvPr>
        </p:nvPicPr>
        <p:blipFill rotWithShape="1">
          <a:blip r:embed="rId3">
            <a:alphaModFix/>
          </a:blip>
          <a:srcRect b="0" l="0" r="0" t="0"/>
          <a:stretch/>
        </p:blipFill>
        <p:spPr>
          <a:xfrm>
            <a:off x="381000" y="1447800"/>
            <a:ext cx="8442325" cy="452596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6" name="Shape 336"/>
        <p:cNvGrpSpPr/>
        <p:nvPr/>
      </p:nvGrpSpPr>
      <p:grpSpPr>
        <a:xfrm>
          <a:off x="0" y="0"/>
          <a:ext cx="0" cy="0"/>
          <a:chOff x="0" y="0"/>
          <a:chExt cx="0" cy="0"/>
        </a:xfrm>
      </p:grpSpPr>
      <p:sp>
        <p:nvSpPr>
          <p:cNvPr id="337" name="Google Shape;337;p34"/>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338" name="Google Shape;338;p34"/>
          <p:cNvPicPr preferRelativeResize="0"/>
          <p:nvPr/>
        </p:nvPicPr>
        <p:blipFill rotWithShape="1">
          <a:blip r:embed="rId3">
            <a:alphaModFix/>
          </a:blip>
          <a:srcRect b="0" l="0" r="0" t="0"/>
          <a:stretch/>
        </p:blipFill>
        <p:spPr>
          <a:xfrm>
            <a:off x="5181600" y="1371600"/>
            <a:ext cx="3619500" cy="4981575"/>
          </a:xfrm>
          <a:prstGeom prst="rect">
            <a:avLst/>
          </a:prstGeom>
          <a:noFill/>
          <a:ln>
            <a:noFill/>
          </a:ln>
        </p:spPr>
      </p:pic>
      <p:sp>
        <p:nvSpPr>
          <p:cNvPr id="339" name="Google Shape;339;p3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Folder Permissions</a:t>
            </a:r>
            <a:endParaRPr/>
          </a:p>
        </p:txBody>
      </p:sp>
      <p:sp>
        <p:nvSpPr>
          <p:cNvPr id="340" name="Google Shape;340;p34"/>
          <p:cNvSpPr txBox="1"/>
          <p:nvPr/>
        </p:nvSpPr>
        <p:spPr>
          <a:xfrm>
            <a:off x="533400" y="1600200"/>
            <a:ext cx="4191000" cy="4267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7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Assign one user as the folder owner for </a:t>
            </a:r>
            <a:r>
              <a:rPr b="0" i="1" lang="en-US" sz="2400" u="none" cap="none" strike="noStrike">
                <a:solidFill>
                  <a:schemeClr val="dk1"/>
                </a:solidFill>
                <a:latin typeface="Arial"/>
                <a:ea typeface="Arial"/>
                <a:cs typeface="Arial"/>
                <a:sym typeface="Arial"/>
              </a:rPr>
              <a:t>first tier</a:t>
            </a:r>
            <a:r>
              <a:rPr b="0" i="0" lang="en-US" sz="2400" u="none" cap="none" strike="noStrike">
                <a:solidFill>
                  <a:schemeClr val="dk1"/>
                </a:solidFill>
                <a:latin typeface="Arial"/>
                <a:ea typeface="Arial"/>
                <a:cs typeface="Arial"/>
                <a:sym typeface="Arial"/>
              </a:rPr>
              <a:t> permissions</a:t>
            </a:r>
            <a:endParaRPr/>
          </a:p>
          <a:p>
            <a:pPr indent="-190500" lvl="0" marL="342900" marR="0" rtl="0" algn="l">
              <a:lnSpc>
                <a:spcPct val="75000"/>
              </a:lnSpc>
              <a:spcBef>
                <a:spcPts val="1560"/>
              </a:spcBef>
              <a:spcAft>
                <a:spcPts val="0"/>
              </a:spcAft>
              <a:buClr>
                <a:srgbClr val="5555C7"/>
              </a:buClr>
              <a:buSzPts val="2400"/>
              <a:buFont typeface="Noto Symbo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7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Select one of the owner’s groups for </a:t>
            </a:r>
            <a:r>
              <a:rPr b="0" i="1" lang="en-US" sz="2400" u="none" cap="none" strike="noStrike">
                <a:solidFill>
                  <a:schemeClr val="dk1"/>
                </a:solidFill>
                <a:latin typeface="Arial"/>
                <a:ea typeface="Arial"/>
                <a:cs typeface="Arial"/>
                <a:sym typeface="Arial"/>
              </a:rPr>
              <a:t>second tier</a:t>
            </a:r>
            <a:r>
              <a:rPr b="0" i="0" lang="en-US" sz="2400" u="none" cap="none" strike="noStrike">
                <a:solidFill>
                  <a:schemeClr val="dk1"/>
                </a:solidFill>
                <a:latin typeface="Arial"/>
                <a:ea typeface="Arial"/>
                <a:cs typeface="Arial"/>
                <a:sym typeface="Arial"/>
              </a:rPr>
              <a:t> permissions</a:t>
            </a:r>
            <a:endParaRPr/>
          </a:p>
          <a:p>
            <a:pPr indent="-190500" lvl="0" marL="342900" marR="0" rtl="0" algn="l">
              <a:lnSpc>
                <a:spcPct val="75000"/>
              </a:lnSpc>
              <a:spcBef>
                <a:spcPts val="1560"/>
              </a:spcBef>
              <a:spcAft>
                <a:spcPts val="0"/>
              </a:spcAft>
              <a:buClr>
                <a:srgbClr val="5555C7"/>
              </a:buClr>
              <a:buSzPts val="2400"/>
              <a:buFont typeface="Noto Symbo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7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All users and groups in  the Repository will be assigned the </a:t>
            </a:r>
            <a:r>
              <a:rPr b="0" i="1" lang="en-US" sz="2400" u="none" cap="none" strike="noStrike">
                <a:solidFill>
                  <a:schemeClr val="dk1"/>
                </a:solidFill>
                <a:latin typeface="Arial"/>
                <a:ea typeface="Arial"/>
                <a:cs typeface="Arial"/>
                <a:sym typeface="Arial"/>
              </a:rPr>
              <a:t>third tier</a:t>
            </a:r>
            <a:r>
              <a:rPr b="0" i="0" lang="en-US" sz="2400" u="none" cap="none" strike="noStrike">
                <a:solidFill>
                  <a:schemeClr val="dk1"/>
                </a:solidFill>
                <a:latin typeface="Arial"/>
                <a:ea typeface="Arial"/>
                <a:cs typeface="Arial"/>
                <a:sym typeface="Arial"/>
              </a:rPr>
              <a:t> permissions</a:t>
            </a:r>
            <a:endParaRPr/>
          </a:p>
        </p:txBody>
      </p:sp>
      <p:cxnSp>
        <p:nvCxnSpPr>
          <p:cNvPr id="341" name="Google Shape;341;p34"/>
          <p:cNvCxnSpPr/>
          <p:nvPr/>
        </p:nvCxnSpPr>
        <p:spPr>
          <a:xfrm>
            <a:off x="3810000" y="2286000"/>
            <a:ext cx="2362200" cy="838200"/>
          </a:xfrm>
          <a:prstGeom prst="straightConnector1">
            <a:avLst/>
          </a:prstGeom>
          <a:noFill/>
          <a:ln cap="flat" cmpd="sng" w="22225">
            <a:solidFill>
              <a:srgbClr val="FF6600"/>
            </a:solidFill>
            <a:prstDash val="solid"/>
            <a:miter lim="8000"/>
            <a:headEnd len="sm" w="sm" type="none"/>
            <a:tailEnd len="med" w="med" type="triangle"/>
          </a:ln>
        </p:spPr>
      </p:cxnSp>
      <p:cxnSp>
        <p:nvCxnSpPr>
          <p:cNvPr id="342" name="Google Shape;342;p34"/>
          <p:cNvCxnSpPr/>
          <p:nvPr/>
        </p:nvCxnSpPr>
        <p:spPr>
          <a:xfrm flipH="1" rot="10800000">
            <a:off x="4191000" y="3429000"/>
            <a:ext cx="1828800" cy="152400"/>
          </a:xfrm>
          <a:prstGeom prst="straightConnector1">
            <a:avLst/>
          </a:prstGeom>
          <a:noFill/>
          <a:ln cap="flat" cmpd="sng" w="22225">
            <a:solidFill>
              <a:srgbClr val="FF6600"/>
            </a:solidFill>
            <a:prstDash val="solid"/>
            <a:miter lim="8000"/>
            <a:headEnd len="sm" w="sm" type="none"/>
            <a:tailEnd len="med" w="med" type="triangle"/>
          </a:ln>
        </p:spPr>
      </p:cxnSp>
      <p:cxnSp>
        <p:nvCxnSpPr>
          <p:cNvPr id="343" name="Google Shape;343;p34"/>
          <p:cNvCxnSpPr/>
          <p:nvPr/>
        </p:nvCxnSpPr>
        <p:spPr>
          <a:xfrm>
            <a:off x="4343400" y="5334000"/>
            <a:ext cx="2362200" cy="0"/>
          </a:xfrm>
          <a:prstGeom prst="straightConnector1">
            <a:avLst/>
          </a:prstGeom>
          <a:noFill/>
          <a:ln cap="flat" cmpd="sng" w="22225">
            <a:solidFill>
              <a:srgbClr val="FF6600"/>
            </a:solidFill>
            <a:prstDash val="solid"/>
            <a:miter lim="8000"/>
            <a:headEnd len="sm" w="sm" type="none"/>
            <a:tailEnd len="med" w="med" type="triangle"/>
          </a:ln>
        </p:spPr>
      </p:cxnSp>
      <p:pic>
        <p:nvPicPr>
          <p:cNvPr id="344" name="Google Shape;344;p34"/>
          <p:cNvPicPr preferRelativeResize="0"/>
          <p:nvPr/>
        </p:nvPicPr>
        <p:blipFill rotWithShape="1">
          <a:blip r:embed="rId4">
            <a:alphaModFix/>
          </a:blip>
          <a:srcRect b="89929" l="26347" r="70977" t="6340"/>
          <a:stretch/>
        </p:blipFill>
        <p:spPr>
          <a:xfrm>
            <a:off x="8089900" y="0"/>
            <a:ext cx="901700" cy="8905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sp>
        <p:nvSpPr>
          <p:cNvPr id="350" name="Google Shape;350;p35"/>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351" name="Google Shape;351;p3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Object Locking</a:t>
            </a:r>
            <a:endParaRPr/>
          </a:p>
        </p:txBody>
      </p:sp>
      <p:sp>
        <p:nvSpPr>
          <p:cNvPr id="352" name="Google Shape;352;p35"/>
          <p:cNvSpPr txBox="1"/>
          <p:nvPr/>
        </p:nvSpPr>
        <p:spPr>
          <a:xfrm>
            <a:off x="457200" y="1219200"/>
            <a:ext cx="7772400" cy="114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7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Object Locks preserve Repository integrity</a:t>
            </a:r>
            <a:endParaRPr/>
          </a:p>
          <a:p>
            <a:pPr indent="-342900" lvl="0" marL="342900" marR="0" rtl="0" algn="l">
              <a:lnSpc>
                <a:spcPct val="7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 the Edit menu for Viewing Locks and Unlocking Objects</a:t>
            </a:r>
            <a:endParaRPr/>
          </a:p>
        </p:txBody>
      </p:sp>
      <p:pic>
        <p:nvPicPr>
          <p:cNvPr id="353" name="Google Shape;353;p35"/>
          <p:cNvPicPr preferRelativeResize="0"/>
          <p:nvPr/>
        </p:nvPicPr>
        <p:blipFill rotWithShape="1">
          <a:blip r:embed="rId3">
            <a:alphaModFix/>
          </a:blip>
          <a:srcRect b="0" l="0" r="0" t="0"/>
          <a:stretch/>
        </p:blipFill>
        <p:spPr>
          <a:xfrm>
            <a:off x="685800" y="2514600"/>
            <a:ext cx="7924800" cy="3657600"/>
          </a:xfrm>
          <a:prstGeom prst="rect">
            <a:avLst/>
          </a:prstGeom>
          <a:noFill/>
          <a:ln>
            <a:noFill/>
          </a:ln>
        </p:spPr>
      </p:pic>
      <p:sp>
        <p:nvSpPr>
          <p:cNvPr id="354" name="Google Shape;354;p35"/>
          <p:cNvSpPr/>
          <p:nvPr/>
        </p:nvSpPr>
        <p:spPr>
          <a:xfrm>
            <a:off x="5638800" y="3657600"/>
            <a:ext cx="457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9" name="Shape 359"/>
        <p:cNvGrpSpPr/>
        <p:nvPr/>
      </p:nvGrpSpPr>
      <p:grpSpPr>
        <a:xfrm>
          <a:off x="0" y="0"/>
          <a:ext cx="0" cy="0"/>
          <a:chOff x="0" y="0"/>
          <a:chExt cx="0" cy="0"/>
        </a:xfrm>
      </p:grpSpPr>
      <p:sp>
        <p:nvSpPr>
          <p:cNvPr id="360" name="Google Shape;360;p36"/>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361" name="Google Shape;361;p3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3200" u="none" cap="none" strike="noStrike">
                <a:solidFill>
                  <a:srgbClr val="4E84C4"/>
                </a:solidFill>
                <a:latin typeface="PT Sans"/>
                <a:ea typeface="PT Sans"/>
                <a:cs typeface="PT Sans"/>
                <a:sym typeface="PT Sans"/>
              </a:rPr>
              <a:t>Object Searching</a:t>
            </a:r>
            <a:endParaRPr/>
          </a:p>
        </p:txBody>
      </p:sp>
      <p:sp>
        <p:nvSpPr>
          <p:cNvPr id="362" name="Google Shape;362;p36"/>
          <p:cNvSpPr txBox="1"/>
          <p:nvPr/>
        </p:nvSpPr>
        <p:spPr>
          <a:xfrm>
            <a:off x="533400" y="1676400"/>
            <a:ext cx="3124200" cy="1676400"/>
          </a:xfrm>
          <a:prstGeom prst="rect">
            <a:avLst/>
          </a:prstGeom>
          <a:noFill/>
          <a:ln>
            <a:noFill/>
          </a:ln>
        </p:spPr>
        <p:txBody>
          <a:bodyPr anchorCtr="0" anchor="t" bIns="45700" lIns="91425" spcFirstLastPara="1" rIns="91425" wrap="square" tIns="45700">
            <a:noAutofit/>
          </a:bodyPr>
          <a:lstStyle/>
          <a:p>
            <a:pPr indent="-173037" lvl="0" marL="173037"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 Keyword search </a:t>
            </a:r>
            <a:endParaRPr b="0" i="0" sz="2000" u="none" cap="none" strike="noStrike">
              <a:solidFill>
                <a:schemeClr val="dk1"/>
              </a:solidFill>
              <a:latin typeface="Arial"/>
              <a:ea typeface="Arial"/>
              <a:cs typeface="Arial"/>
              <a:sym typeface="Arial"/>
            </a:endParaRPr>
          </a:p>
          <a:p>
            <a:pPr indent="-247650" lvl="1" marL="577850"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Used when a keyword is associated with a target definition</a:t>
            </a:r>
            <a:endParaRPr/>
          </a:p>
        </p:txBody>
      </p:sp>
      <p:sp>
        <p:nvSpPr>
          <p:cNvPr id="363" name="Google Shape;363;p36"/>
          <p:cNvSpPr txBox="1"/>
          <p:nvPr/>
        </p:nvSpPr>
        <p:spPr>
          <a:xfrm>
            <a:off x="457200" y="4419600"/>
            <a:ext cx="2743200" cy="1066800"/>
          </a:xfrm>
          <a:prstGeom prst="rect">
            <a:avLst/>
          </a:prstGeom>
          <a:noFill/>
          <a:ln>
            <a:noFill/>
          </a:ln>
        </p:spPr>
        <p:txBody>
          <a:bodyPr anchorCtr="0" anchor="t" bIns="45700" lIns="91425" spcFirstLastPara="1" rIns="91425" wrap="square" tIns="45700">
            <a:noAutofit/>
          </a:bodyPr>
          <a:lstStyle/>
          <a:p>
            <a:pPr indent="-173037" lvl="0" marL="173037"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 Search all</a:t>
            </a:r>
            <a:endParaRPr/>
          </a:p>
          <a:p>
            <a:pPr indent="-234950" lvl="1" marL="577850"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Filter and search objects</a:t>
            </a:r>
            <a:endParaRPr/>
          </a:p>
        </p:txBody>
      </p:sp>
      <p:pic>
        <p:nvPicPr>
          <p:cNvPr id="364" name="Google Shape;364;p36"/>
          <p:cNvPicPr preferRelativeResize="0"/>
          <p:nvPr/>
        </p:nvPicPr>
        <p:blipFill rotWithShape="1">
          <a:blip r:embed="rId3">
            <a:alphaModFix/>
          </a:blip>
          <a:srcRect b="0" l="0" r="0" t="0"/>
          <a:stretch/>
        </p:blipFill>
        <p:spPr>
          <a:xfrm>
            <a:off x="4038600" y="3810000"/>
            <a:ext cx="4648200" cy="2286000"/>
          </a:xfrm>
          <a:prstGeom prst="rect">
            <a:avLst/>
          </a:prstGeom>
          <a:noFill/>
          <a:ln>
            <a:noFill/>
          </a:ln>
        </p:spPr>
      </p:pic>
      <p:pic>
        <p:nvPicPr>
          <p:cNvPr id="365" name="Google Shape;365;p36"/>
          <p:cNvPicPr preferRelativeResize="0"/>
          <p:nvPr/>
        </p:nvPicPr>
        <p:blipFill rotWithShape="1">
          <a:blip r:embed="rId4">
            <a:alphaModFix/>
          </a:blip>
          <a:srcRect b="0" l="0" r="0" t="0"/>
          <a:stretch/>
        </p:blipFill>
        <p:spPr>
          <a:xfrm>
            <a:off x="4267200" y="1676400"/>
            <a:ext cx="3800475" cy="1524000"/>
          </a:xfrm>
          <a:prstGeom prst="rect">
            <a:avLst/>
          </a:prstGeom>
          <a:noFill/>
          <a:ln>
            <a:noFill/>
          </a:ln>
        </p:spPr>
      </p:pic>
      <p:pic>
        <p:nvPicPr>
          <p:cNvPr id="366" name="Google Shape;366;p36"/>
          <p:cNvPicPr preferRelativeResize="0"/>
          <p:nvPr/>
        </p:nvPicPr>
        <p:blipFill rotWithShape="1">
          <a:blip r:embed="rId5">
            <a:alphaModFix/>
          </a:blip>
          <a:srcRect b="89929" l="26347" r="70977" t="6340"/>
          <a:stretch/>
        </p:blipFill>
        <p:spPr>
          <a:xfrm>
            <a:off x="8089900" y="0"/>
            <a:ext cx="901700" cy="890587"/>
          </a:xfrm>
          <a:prstGeom prst="rect">
            <a:avLst/>
          </a:prstGeom>
          <a:noFill/>
          <a:ln>
            <a:noFill/>
          </a:ln>
        </p:spPr>
      </p:pic>
      <p:sp>
        <p:nvSpPr>
          <p:cNvPr id="367" name="Google Shape;367;p36"/>
          <p:cNvSpPr txBox="1"/>
          <p:nvPr/>
        </p:nvSpPr>
        <p:spPr>
          <a:xfrm>
            <a:off x="533400" y="1041400"/>
            <a:ext cx="3963987"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Menu -&gt; Analyze –&gt; Search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2" name="Shape 372"/>
        <p:cNvGrpSpPr/>
        <p:nvPr/>
      </p:nvGrpSpPr>
      <p:grpSpPr>
        <a:xfrm>
          <a:off x="0" y="0"/>
          <a:ext cx="0" cy="0"/>
          <a:chOff x="0" y="0"/>
          <a:chExt cx="0" cy="0"/>
        </a:xfrm>
      </p:grpSpPr>
      <p:sp>
        <p:nvSpPr>
          <p:cNvPr id="373" name="Google Shape;373;p37"/>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374" name="Google Shape;374;p3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Object Sharing</a:t>
            </a:r>
            <a:endParaRPr/>
          </a:p>
        </p:txBody>
      </p:sp>
      <p:sp>
        <p:nvSpPr>
          <p:cNvPr id="375" name="Google Shape;375;p37"/>
          <p:cNvSpPr txBox="1"/>
          <p:nvPr/>
        </p:nvSpPr>
        <p:spPr>
          <a:xfrm>
            <a:off x="609600" y="1066800"/>
            <a:ext cx="7848600" cy="5105400"/>
          </a:xfrm>
          <a:prstGeom prst="rect">
            <a:avLst/>
          </a:prstGeom>
          <a:noFill/>
          <a:ln>
            <a:noFill/>
          </a:ln>
        </p:spPr>
        <p:txBody>
          <a:bodyPr anchorCtr="0" anchor="t" bIns="46025" lIns="92075" spcFirstLastPara="1" rIns="92075" wrap="square" tIns="46025">
            <a:noAutofit/>
          </a:bodyPr>
          <a:lstStyle/>
          <a:p>
            <a:pPr indent="-230186" lvl="0" marL="230186"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Reuse existing objects</a:t>
            </a:r>
            <a:endParaRPr/>
          </a:p>
          <a:p>
            <a:pPr indent="-230186" lvl="0" marL="230186"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Enforces consistency</a:t>
            </a:r>
            <a:endParaRPr/>
          </a:p>
          <a:p>
            <a:pPr indent="-230186" lvl="0" marL="230186"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Decreases development time </a:t>
            </a:r>
            <a:endParaRPr/>
          </a:p>
          <a:p>
            <a:pPr indent="-230186" lvl="0" marL="230186"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Share objects by using copies and shortcuts</a:t>
            </a:r>
            <a:endParaRPr/>
          </a:p>
          <a:p>
            <a:pPr indent="-230186" lvl="0" marL="230186" marR="0" rtl="0" algn="l">
              <a:lnSpc>
                <a:spcPct val="80000"/>
              </a:lnSpc>
              <a:spcBef>
                <a:spcPts val="0"/>
              </a:spcBef>
              <a:spcAft>
                <a:spcPts val="0"/>
              </a:spcAft>
              <a:buClr>
                <a:schemeClr val="dk1"/>
              </a:buClr>
              <a:buFont typeface="Times New Roman"/>
              <a:buNone/>
            </a:pPr>
            <a:r>
              <a:t/>
            </a:r>
            <a:endParaRPr b="0" i="0" sz="20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18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800" u="none" cap="none" strike="noStrik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Required security settings for sharing objects</a:t>
            </a:r>
            <a:r>
              <a:rPr b="0" i="0" lang="en-US" sz="2000" u="none" cap="none" strike="noStrike">
                <a:solidFill>
                  <a:schemeClr val="dk1"/>
                </a:solidFill>
                <a:latin typeface="Arial"/>
                <a:ea typeface="Arial"/>
                <a:cs typeface="Arial"/>
                <a:sym typeface="Arial"/>
              </a:rPr>
              <a:t>:</a:t>
            </a:r>
            <a:endParaRPr/>
          </a:p>
          <a:p>
            <a:pPr indent="-230186" lvl="0" marL="230186" marR="0" rtl="0" algn="l">
              <a:lnSpc>
                <a:spcPct val="80000"/>
              </a:lnSpc>
              <a:spcBef>
                <a:spcPts val="0"/>
              </a:spcBef>
              <a:spcAft>
                <a:spcPts val="0"/>
              </a:spcAft>
              <a:buClr>
                <a:schemeClr val="dk1"/>
              </a:buClr>
              <a:buFont typeface="Times New Roman"/>
              <a:buNone/>
            </a:pPr>
            <a:r>
              <a:t/>
            </a:r>
            <a:endParaRPr b="0" i="0" sz="1000" u="none" cap="none" strike="noStrike">
              <a:solidFill>
                <a:schemeClr val="dk1"/>
              </a:solidFill>
              <a:latin typeface="Arial"/>
              <a:ea typeface="Arial"/>
              <a:cs typeface="Arial"/>
              <a:sym typeface="Arial"/>
            </a:endParaRPr>
          </a:p>
          <a:p>
            <a:pPr indent="0" lvl="1" marL="457200" marR="0" rtl="0" algn="l">
              <a:lnSpc>
                <a:spcPct val="9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  Repository Privilege:  		Use Designer</a:t>
            </a:r>
            <a:endParaRPr/>
          </a:p>
          <a:p>
            <a:pPr indent="0" lvl="1" marL="457200" marR="0" rtl="0" algn="l">
              <a:lnSpc>
                <a:spcPct val="9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  Originating Folder Permission:  	Read</a:t>
            </a:r>
            <a:endParaRPr/>
          </a:p>
          <a:p>
            <a:pPr indent="0" lvl="1" marL="457200" marR="0" rtl="0" algn="l">
              <a:lnSpc>
                <a:spcPct val="9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  Destination Folder Permissions:  	Read/Write</a:t>
            </a:r>
            <a:endParaRPr/>
          </a:p>
        </p:txBody>
      </p:sp>
      <p:graphicFrame>
        <p:nvGraphicFramePr>
          <p:cNvPr id="376" name="Google Shape;376;p37"/>
          <p:cNvGraphicFramePr/>
          <p:nvPr/>
        </p:nvGraphicFramePr>
        <p:xfrm>
          <a:off x="914400" y="2819400"/>
          <a:ext cx="3000000" cy="3000000"/>
        </p:xfrm>
        <a:graphic>
          <a:graphicData uri="http://schemas.openxmlformats.org/drawingml/2006/table">
            <a:tbl>
              <a:tblPr>
                <a:noFill/>
                <a:tableStyleId>{33843C18-DF42-40D5-B5F8-42616F8762A7}</a:tableStyleId>
              </a:tblPr>
              <a:tblGrid>
                <a:gridCol w="3619500"/>
                <a:gridCol w="3619500"/>
              </a:tblGrid>
              <a:tr h="307975">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COPY</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SHORTCUT</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307975">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Copy object to another folder</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Link to an object in another folder or repository</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9575">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Changes to original object not captured</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Dynamically reflects changes to original object</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9075">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Duplicates space</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Preserves space</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7975">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Copy from shared or unshared folder</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Created from a shared folder </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377" name="Google Shape;377;p37"/>
          <p:cNvPicPr preferRelativeResize="0"/>
          <p:nvPr/>
        </p:nvPicPr>
        <p:blipFill rotWithShape="1">
          <a:blip r:embed="rId3">
            <a:alphaModFix/>
          </a:blip>
          <a:srcRect b="89929" l="26347" r="70977" t="6340"/>
          <a:stretch/>
        </p:blipFill>
        <p:spPr>
          <a:xfrm>
            <a:off x="8089900" y="0"/>
            <a:ext cx="901700" cy="89058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2" name="Shape 382"/>
        <p:cNvGrpSpPr/>
        <p:nvPr/>
      </p:nvGrpSpPr>
      <p:grpSpPr>
        <a:xfrm>
          <a:off x="0" y="0"/>
          <a:ext cx="0" cy="0"/>
          <a:chOff x="0" y="0"/>
          <a:chExt cx="0" cy="0"/>
        </a:xfrm>
      </p:grpSpPr>
      <p:sp>
        <p:nvSpPr>
          <p:cNvPr id="383" name="Google Shape;383;p38"/>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384" name="Google Shape;384;p3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Adding Metadata Extensions</a:t>
            </a:r>
            <a:endParaRPr/>
          </a:p>
        </p:txBody>
      </p:sp>
      <p:sp>
        <p:nvSpPr>
          <p:cNvPr id="385" name="Google Shape;385;p38"/>
          <p:cNvSpPr txBox="1"/>
          <p:nvPr>
            <p:ph idx="4294967295" type="body"/>
          </p:nvPr>
        </p:nvSpPr>
        <p:spPr>
          <a:xfrm>
            <a:off x="457200" y="1143000"/>
            <a:ext cx="8001000" cy="5029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Allows developers and partners to extend the metadata stored in the Repository</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Accommodates the following metadata types:</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Vendor-defined - Third-party application vendor-created metadata lists </a:t>
            </a:r>
            <a:endParaRPr/>
          </a:p>
          <a:p>
            <a:pPr indent="-122237" lvl="2" marL="808037"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For example, Applications such as Ariba or PowerConnect for Siebel can add information such as contacts, version, etc. </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User-defined - PowerCenter users can define and create their own metadata</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Must have Administrator Repository or Super User Repository privileges</a:t>
            </a:r>
            <a:endParaRPr/>
          </a:p>
        </p:txBody>
      </p:sp>
      <p:pic>
        <p:nvPicPr>
          <p:cNvPr id="386" name="Google Shape;386;p38"/>
          <p:cNvPicPr preferRelativeResize="0"/>
          <p:nvPr/>
        </p:nvPicPr>
        <p:blipFill rotWithShape="1">
          <a:blip r:embed="rId3">
            <a:alphaModFix/>
          </a:blip>
          <a:srcRect b="89929" l="26347" r="70977" t="6340"/>
          <a:stretch/>
        </p:blipFill>
        <p:spPr>
          <a:xfrm>
            <a:off x="8089900" y="0"/>
            <a:ext cx="901700" cy="89058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1" name="Shape 391"/>
        <p:cNvGrpSpPr/>
        <p:nvPr/>
      </p:nvGrpSpPr>
      <p:grpSpPr>
        <a:xfrm>
          <a:off x="0" y="0"/>
          <a:ext cx="0" cy="0"/>
          <a:chOff x="0" y="0"/>
          <a:chExt cx="0" cy="0"/>
        </a:xfrm>
      </p:grpSpPr>
      <p:sp>
        <p:nvSpPr>
          <p:cNvPr id="392" name="Google Shape;392;p39"/>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393" name="Google Shape;393;p3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Sample Metadata Extensions</a:t>
            </a:r>
            <a:endParaRPr/>
          </a:p>
        </p:txBody>
      </p:sp>
      <p:sp>
        <p:nvSpPr>
          <p:cNvPr id="394" name="Google Shape;394;p39"/>
          <p:cNvSpPr txBox="1"/>
          <p:nvPr/>
        </p:nvSpPr>
        <p:spPr>
          <a:xfrm>
            <a:off x="457200" y="6076950"/>
            <a:ext cx="6477000" cy="323850"/>
          </a:xfrm>
          <a:prstGeom prst="rect">
            <a:avLst/>
          </a:prstGeom>
          <a:noFill/>
          <a:ln cap="flat" cmpd="sng" w="19050">
            <a:solidFill>
              <a:schemeClr val="accent1"/>
            </a:solidFill>
            <a:prstDash val="solid"/>
            <a:miter lim="8000"/>
            <a:headEnd len="sm" w="sm" type="none"/>
            <a:tailEnd len="sm" w="sm" type="none"/>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accent1"/>
              </a:buClr>
              <a:buFont typeface="Arial"/>
              <a:buNone/>
            </a:pPr>
            <a:r>
              <a:rPr b="0" i="0" lang="en-US" sz="1400" u="none" cap="none" strike="noStrike">
                <a:solidFill>
                  <a:schemeClr val="accent1"/>
                </a:solidFill>
                <a:latin typeface="Arial"/>
                <a:ea typeface="Arial"/>
                <a:cs typeface="Arial"/>
                <a:sym typeface="Arial"/>
              </a:rPr>
              <a:t>Reusable Metadata Extensions can also be created in the Repository Manager</a:t>
            </a:r>
            <a:endParaRPr/>
          </a:p>
        </p:txBody>
      </p:sp>
      <p:pic>
        <p:nvPicPr>
          <p:cNvPr id="395" name="Google Shape;395;p39"/>
          <p:cNvPicPr preferRelativeResize="0"/>
          <p:nvPr/>
        </p:nvPicPr>
        <p:blipFill rotWithShape="1">
          <a:blip r:embed="rId3">
            <a:alphaModFix/>
          </a:blip>
          <a:srcRect b="0" l="0" r="0" t="0"/>
          <a:stretch/>
        </p:blipFill>
        <p:spPr>
          <a:xfrm>
            <a:off x="228600" y="1371600"/>
            <a:ext cx="5105400" cy="3509962"/>
          </a:xfrm>
          <a:prstGeom prst="rect">
            <a:avLst/>
          </a:prstGeom>
          <a:noFill/>
          <a:ln>
            <a:noFill/>
          </a:ln>
        </p:spPr>
      </p:pic>
      <p:pic>
        <p:nvPicPr>
          <p:cNvPr id="396" name="Google Shape;396;p39"/>
          <p:cNvPicPr preferRelativeResize="0"/>
          <p:nvPr/>
        </p:nvPicPr>
        <p:blipFill rotWithShape="1">
          <a:blip r:embed="rId4">
            <a:alphaModFix/>
          </a:blip>
          <a:srcRect b="0" l="0" r="0" t="0"/>
          <a:stretch/>
        </p:blipFill>
        <p:spPr>
          <a:xfrm>
            <a:off x="4419600" y="3352800"/>
            <a:ext cx="4076700" cy="2324100"/>
          </a:xfrm>
          <a:prstGeom prst="rect">
            <a:avLst/>
          </a:prstGeom>
          <a:noFill/>
          <a:ln>
            <a:noFill/>
          </a:ln>
        </p:spPr>
      </p:pic>
      <p:cxnSp>
        <p:nvCxnSpPr>
          <p:cNvPr id="397" name="Google Shape;397;p39"/>
          <p:cNvCxnSpPr/>
          <p:nvPr/>
        </p:nvCxnSpPr>
        <p:spPr>
          <a:xfrm>
            <a:off x="5334000" y="3127375"/>
            <a:ext cx="0" cy="0"/>
          </a:xfrm>
          <a:prstGeom prst="straightConnector1">
            <a:avLst/>
          </a:prstGeom>
          <a:noFill/>
          <a:ln cap="flat" cmpd="sng" w="25400">
            <a:solidFill>
              <a:srgbClr val="FF6600"/>
            </a:solidFill>
            <a:prstDash val="solid"/>
            <a:miter lim="8000"/>
            <a:headEnd len="sm" w="sm" type="none"/>
            <a:tailEnd len="med" w="med" type="triangle"/>
          </a:ln>
        </p:spPr>
      </p:cxnSp>
      <p:cxnSp>
        <p:nvCxnSpPr>
          <p:cNvPr id="398" name="Google Shape;398;p39"/>
          <p:cNvCxnSpPr/>
          <p:nvPr/>
        </p:nvCxnSpPr>
        <p:spPr>
          <a:xfrm>
            <a:off x="4114800" y="2743200"/>
            <a:ext cx="609600" cy="685800"/>
          </a:xfrm>
          <a:prstGeom prst="straightConnector1">
            <a:avLst/>
          </a:prstGeom>
          <a:noFill/>
          <a:ln cap="flat" cmpd="sng" w="25400">
            <a:solidFill>
              <a:srgbClr val="FF6600"/>
            </a:solidFill>
            <a:prstDash val="solid"/>
            <a:miter lim="8000"/>
            <a:headEnd len="sm" w="sm" type="none"/>
            <a:tailEnd len="med" w="med" type="triangle"/>
          </a:ln>
        </p:spPr>
      </p:cxnSp>
      <p:sp>
        <p:nvSpPr>
          <p:cNvPr id="399" name="Google Shape;399;p39"/>
          <p:cNvSpPr/>
          <p:nvPr/>
        </p:nvSpPr>
        <p:spPr>
          <a:xfrm>
            <a:off x="2133600" y="1524000"/>
            <a:ext cx="10668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0" name="Google Shape;400;p39"/>
          <p:cNvSpPr txBox="1"/>
          <p:nvPr/>
        </p:nvSpPr>
        <p:spPr>
          <a:xfrm>
            <a:off x="4648200" y="4419600"/>
            <a:ext cx="2743200" cy="730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accent1"/>
              </a:buClr>
              <a:buFont typeface="Arial"/>
              <a:buNone/>
            </a:pPr>
            <a:r>
              <a:rPr b="1" i="0" lang="en-US" sz="1400" u="none" cap="none" strike="noStrike">
                <a:solidFill>
                  <a:schemeClr val="accent1"/>
                </a:solidFill>
                <a:latin typeface="Arial"/>
                <a:ea typeface="Arial"/>
                <a:cs typeface="Arial"/>
                <a:sym typeface="Arial"/>
              </a:rPr>
              <a:t>Sample User Defined Metadata, e.g. - contact information, business user</a:t>
            </a:r>
            <a:endParaRPr/>
          </a:p>
        </p:txBody>
      </p:sp>
      <p:pic>
        <p:nvPicPr>
          <p:cNvPr id="401" name="Google Shape;401;p39"/>
          <p:cNvPicPr preferRelativeResize="0"/>
          <p:nvPr/>
        </p:nvPicPr>
        <p:blipFill rotWithShape="1">
          <a:blip r:embed="rId5">
            <a:alphaModFix/>
          </a:blip>
          <a:srcRect b="89929" l="26347" r="70977" t="6340"/>
          <a:stretch/>
        </p:blipFill>
        <p:spPr>
          <a:xfrm>
            <a:off x="8089900" y="0"/>
            <a:ext cx="901700" cy="89058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405" name="Shape 405"/>
        <p:cNvGrpSpPr/>
        <p:nvPr/>
      </p:nvGrpSpPr>
      <p:grpSpPr>
        <a:xfrm>
          <a:off x="0" y="0"/>
          <a:ext cx="0" cy="0"/>
          <a:chOff x="0" y="0"/>
          <a:chExt cx="0" cy="0"/>
        </a:xfrm>
      </p:grpSpPr>
      <p:sp>
        <p:nvSpPr>
          <p:cNvPr id="406" name="Google Shape;406;p40"/>
          <p:cNvSpPr txBox="1"/>
          <p:nvPr>
            <p:ph type="ctrTitle"/>
          </p:nvPr>
        </p:nvSpPr>
        <p:spPr>
          <a:xfrm>
            <a:off x="609600" y="22860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Introduction to </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PowerCenter Design Process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65" name="Shape 65"/>
        <p:cNvGrpSpPr/>
        <p:nvPr/>
      </p:nvGrpSpPr>
      <p:grpSpPr>
        <a:xfrm>
          <a:off x="0" y="0"/>
          <a:ext cx="0" cy="0"/>
          <a:chOff x="0" y="0"/>
          <a:chExt cx="0" cy="0"/>
        </a:xfrm>
      </p:grpSpPr>
      <p:sp>
        <p:nvSpPr>
          <p:cNvPr id="66" name="Google Shape;66;p14"/>
          <p:cNvSpPr txBox="1"/>
          <p:nvPr>
            <p:ph type="ctrTitle"/>
          </p:nvPr>
        </p:nvSpPr>
        <p:spPr>
          <a:xfrm>
            <a:off x="685800" y="2514600"/>
            <a:ext cx="7772400" cy="5413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ETL Basics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sp>
        <p:nvSpPr>
          <p:cNvPr id="412" name="Google Shape;412;p41"/>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413" name="Google Shape;413;p41"/>
          <p:cNvSpPr txBox="1"/>
          <p:nvPr>
            <p:ph idx="4294967295" type="title"/>
          </p:nvPr>
        </p:nvSpPr>
        <p:spPr>
          <a:xfrm>
            <a:off x="609600" y="228600"/>
            <a:ext cx="7467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We will walk through - </a:t>
            </a:r>
            <a:endParaRPr/>
          </a:p>
        </p:txBody>
      </p:sp>
      <p:sp>
        <p:nvSpPr>
          <p:cNvPr id="414" name="Google Shape;414;p41"/>
          <p:cNvSpPr txBox="1"/>
          <p:nvPr>
            <p:ph idx="4294967295" type="body"/>
          </p:nvPr>
        </p:nvSpPr>
        <p:spPr>
          <a:xfrm>
            <a:off x="685800" y="1219200"/>
            <a:ext cx="7994650" cy="4191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Design Process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PowerCenter Designer Interface</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Mapping Components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 name="Shape 419"/>
        <p:cNvGrpSpPr/>
        <p:nvPr/>
      </p:nvGrpSpPr>
      <p:grpSpPr>
        <a:xfrm>
          <a:off x="0" y="0"/>
          <a:ext cx="0" cy="0"/>
          <a:chOff x="0" y="0"/>
          <a:chExt cx="0" cy="0"/>
        </a:xfrm>
      </p:grpSpPr>
      <p:sp>
        <p:nvSpPr>
          <p:cNvPr id="420" name="Google Shape;420;p42"/>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421" name="Google Shape;421;p4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Design Process</a:t>
            </a:r>
            <a:endParaRPr/>
          </a:p>
        </p:txBody>
      </p:sp>
      <p:sp>
        <p:nvSpPr>
          <p:cNvPr id="422" name="Google Shape;422;p42"/>
          <p:cNvSpPr txBox="1"/>
          <p:nvPr/>
        </p:nvSpPr>
        <p:spPr>
          <a:xfrm>
            <a:off x="609600" y="1143000"/>
            <a:ext cx="7924800" cy="4724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5000"/>
              </a:lnSpc>
              <a:spcBef>
                <a:spcPts val="0"/>
              </a:spcBef>
              <a:spcAft>
                <a:spcPts val="0"/>
              </a:spcAft>
              <a:buClr>
                <a:schemeClr val="dk2"/>
              </a:buClr>
              <a:buSzPts val="2400"/>
              <a:buFont typeface="Noto Symbol"/>
              <a:buAutoNum type="arabicPeriod"/>
            </a:pPr>
            <a:r>
              <a:rPr b="0" i="0" lang="en-US" sz="2400" u="none" cap="none" strike="noStrike">
                <a:solidFill>
                  <a:schemeClr val="dk1"/>
                </a:solidFill>
                <a:latin typeface="Arial"/>
                <a:ea typeface="Arial"/>
                <a:cs typeface="Arial"/>
                <a:sym typeface="Arial"/>
              </a:rPr>
              <a:t>Create Source definition(s)</a:t>
            </a:r>
            <a:endParaRPr/>
          </a:p>
          <a:p>
            <a:pPr indent="-457200" lvl="0" marL="457200" marR="0" rtl="0" algn="l">
              <a:lnSpc>
                <a:spcPct val="85000"/>
              </a:lnSpc>
              <a:spcBef>
                <a:spcPts val="1560"/>
              </a:spcBef>
              <a:spcAft>
                <a:spcPts val="0"/>
              </a:spcAft>
              <a:buClr>
                <a:schemeClr val="dk2"/>
              </a:buClr>
              <a:buSzPts val="2400"/>
              <a:buFont typeface="Noto Symbol"/>
              <a:buAutoNum type="arabicPeriod"/>
            </a:pPr>
            <a:r>
              <a:rPr b="0" i="0" lang="en-US" sz="2400" u="none" cap="none" strike="noStrike">
                <a:solidFill>
                  <a:schemeClr val="dk1"/>
                </a:solidFill>
                <a:latin typeface="Arial"/>
                <a:ea typeface="Arial"/>
                <a:cs typeface="Arial"/>
                <a:sym typeface="Arial"/>
              </a:rPr>
              <a:t>Create Target definition(s)</a:t>
            </a:r>
            <a:endParaRPr/>
          </a:p>
          <a:p>
            <a:pPr indent="-457200" lvl="0" marL="457200" marR="0" rtl="0" algn="l">
              <a:lnSpc>
                <a:spcPct val="85000"/>
              </a:lnSpc>
              <a:spcBef>
                <a:spcPts val="1560"/>
              </a:spcBef>
              <a:spcAft>
                <a:spcPts val="0"/>
              </a:spcAft>
              <a:buClr>
                <a:schemeClr val="dk2"/>
              </a:buClr>
              <a:buSzPts val="2400"/>
              <a:buFont typeface="Noto Symbol"/>
              <a:buAutoNum type="arabicPeriod"/>
            </a:pPr>
            <a:r>
              <a:rPr b="0" i="0" lang="en-US" sz="2400" u="none" cap="none" strike="noStrike">
                <a:solidFill>
                  <a:schemeClr val="dk1"/>
                </a:solidFill>
                <a:latin typeface="Arial"/>
                <a:ea typeface="Arial"/>
                <a:cs typeface="Arial"/>
                <a:sym typeface="Arial"/>
              </a:rPr>
              <a:t>Create a Mapping</a:t>
            </a:r>
            <a:endParaRPr/>
          </a:p>
          <a:p>
            <a:pPr indent="-457200" lvl="0" marL="457200" marR="0" rtl="0" algn="l">
              <a:lnSpc>
                <a:spcPct val="85000"/>
              </a:lnSpc>
              <a:spcBef>
                <a:spcPts val="1560"/>
              </a:spcBef>
              <a:spcAft>
                <a:spcPts val="0"/>
              </a:spcAft>
              <a:buClr>
                <a:schemeClr val="dk2"/>
              </a:buClr>
              <a:buSzPts val="2400"/>
              <a:buFont typeface="Noto Symbol"/>
              <a:buAutoNum type="arabicPeriod"/>
            </a:pPr>
            <a:r>
              <a:rPr b="0" i="0" lang="en-US" sz="2400" u="none" cap="none" strike="noStrike">
                <a:solidFill>
                  <a:schemeClr val="dk1"/>
                </a:solidFill>
                <a:latin typeface="Arial"/>
                <a:ea typeface="Arial"/>
                <a:cs typeface="Arial"/>
                <a:sym typeface="Arial"/>
              </a:rPr>
              <a:t>Create a Session Task</a:t>
            </a:r>
            <a:endParaRPr/>
          </a:p>
          <a:p>
            <a:pPr indent="-457200" lvl="0" marL="457200" marR="0" rtl="0" algn="l">
              <a:lnSpc>
                <a:spcPct val="85000"/>
              </a:lnSpc>
              <a:spcBef>
                <a:spcPts val="1560"/>
              </a:spcBef>
              <a:spcAft>
                <a:spcPts val="0"/>
              </a:spcAft>
              <a:buClr>
                <a:schemeClr val="dk2"/>
              </a:buClr>
              <a:buSzPts val="2400"/>
              <a:buFont typeface="Noto Symbol"/>
              <a:buAutoNum type="arabicPeriod"/>
            </a:pPr>
            <a:r>
              <a:rPr b="0" i="0" lang="en-US" sz="2400" u="none" cap="none" strike="noStrike">
                <a:solidFill>
                  <a:schemeClr val="dk1"/>
                </a:solidFill>
                <a:latin typeface="Arial"/>
                <a:ea typeface="Arial"/>
                <a:cs typeface="Arial"/>
                <a:sym typeface="Arial"/>
              </a:rPr>
              <a:t>Create a Workflow from Task components</a:t>
            </a:r>
            <a:endParaRPr/>
          </a:p>
          <a:p>
            <a:pPr indent="-457200" lvl="0" marL="457200" marR="0" rtl="0" algn="l">
              <a:lnSpc>
                <a:spcPct val="85000"/>
              </a:lnSpc>
              <a:spcBef>
                <a:spcPts val="1560"/>
              </a:spcBef>
              <a:spcAft>
                <a:spcPts val="0"/>
              </a:spcAft>
              <a:buClr>
                <a:schemeClr val="dk2"/>
              </a:buClr>
              <a:buSzPts val="2400"/>
              <a:buFont typeface="Noto Symbol"/>
              <a:buAutoNum type="arabicPeriod"/>
            </a:pPr>
            <a:r>
              <a:rPr b="0" i="0" lang="en-US" sz="2400" u="none" cap="none" strike="noStrike">
                <a:solidFill>
                  <a:schemeClr val="dk1"/>
                </a:solidFill>
                <a:latin typeface="Arial"/>
                <a:ea typeface="Arial"/>
                <a:cs typeface="Arial"/>
                <a:sym typeface="Arial"/>
              </a:rPr>
              <a:t>Run the Workflow </a:t>
            </a:r>
            <a:endParaRPr/>
          </a:p>
          <a:p>
            <a:pPr indent="-457200" lvl="0" marL="457200" marR="0" rtl="0" algn="l">
              <a:lnSpc>
                <a:spcPct val="85000"/>
              </a:lnSpc>
              <a:spcBef>
                <a:spcPts val="1560"/>
              </a:spcBef>
              <a:spcAft>
                <a:spcPts val="0"/>
              </a:spcAft>
              <a:buClr>
                <a:schemeClr val="dk2"/>
              </a:buClr>
              <a:buSzPts val="2400"/>
              <a:buFont typeface="Noto Symbol"/>
              <a:buAutoNum type="arabicPeriod"/>
            </a:pPr>
            <a:r>
              <a:rPr b="0" i="0" lang="en-US" sz="2400" u="none" cap="none" strike="noStrike">
                <a:solidFill>
                  <a:schemeClr val="dk1"/>
                </a:solidFill>
                <a:latin typeface="Arial"/>
                <a:ea typeface="Arial"/>
                <a:cs typeface="Arial"/>
                <a:sym typeface="Arial"/>
              </a:rPr>
              <a:t>Monitor the Workflow and verify the results</a:t>
            </a:r>
            <a:endParaRPr/>
          </a:p>
          <a:p>
            <a:pPr indent="0" lvl="0" marL="0" marR="0" rtl="0" algn="l">
              <a:lnSpc>
                <a:spcPct val="100000"/>
              </a:lnSpc>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6" name="Shape 426"/>
        <p:cNvGrpSpPr/>
        <p:nvPr/>
      </p:nvGrpSpPr>
      <p:grpSpPr>
        <a:xfrm>
          <a:off x="0" y="0"/>
          <a:ext cx="0" cy="0"/>
          <a:chOff x="0" y="0"/>
          <a:chExt cx="0" cy="0"/>
        </a:xfrm>
      </p:grpSpPr>
      <p:sp>
        <p:nvSpPr>
          <p:cNvPr id="427" name="Google Shape;427;p43"/>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428" name="Google Shape;428;p4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Interface</a:t>
            </a:r>
            <a:endParaRPr/>
          </a:p>
        </p:txBody>
      </p:sp>
      <p:pic>
        <p:nvPicPr>
          <p:cNvPr id="429" name="Google Shape;429;p43"/>
          <p:cNvPicPr preferRelativeResize="0"/>
          <p:nvPr>
            <p:ph idx="4294967295" type="body"/>
          </p:nvPr>
        </p:nvPicPr>
        <p:blipFill rotWithShape="1">
          <a:blip r:embed="rId3">
            <a:alphaModFix/>
          </a:blip>
          <a:srcRect b="0" l="0" r="0" t="0"/>
          <a:stretch/>
        </p:blipFill>
        <p:spPr>
          <a:xfrm>
            <a:off x="304800" y="1219200"/>
            <a:ext cx="8686800" cy="4876800"/>
          </a:xfrm>
          <a:prstGeom prst="rect">
            <a:avLst/>
          </a:prstGeom>
          <a:noFill/>
          <a:ln>
            <a:noFill/>
          </a:ln>
        </p:spPr>
      </p:pic>
      <p:sp>
        <p:nvSpPr>
          <p:cNvPr id="430" name="Google Shape;430;p43"/>
          <p:cNvSpPr txBox="1"/>
          <p:nvPr/>
        </p:nvSpPr>
        <p:spPr>
          <a:xfrm>
            <a:off x="228600" y="3429000"/>
            <a:ext cx="105251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Navigator</a:t>
            </a:r>
            <a:endParaRPr/>
          </a:p>
        </p:txBody>
      </p:sp>
      <p:sp>
        <p:nvSpPr>
          <p:cNvPr id="431" name="Google Shape;431;p43"/>
          <p:cNvSpPr txBox="1"/>
          <p:nvPr/>
        </p:nvSpPr>
        <p:spPr>
          <a:xfrm>
            <a:off x="3565525" y="5241925"/>
            <a:ext cx="7953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Output</a:t>
            </a:r>
            <a:endParaRPr/>
          </a:p>
        </p:txBody>
      </p:sp>
      <p:sp>
        <p:nvSpPr>
          <p:cNvPr id="432" name="Google Shape;432;p43"/>
          <p:cNvSpPr txBox="1"/>
          <p:nvPr/>
        </p:nvSpPr>
        <p:spPr>
          <a:xfrm>
            <a:off x="4038600" y="3805237"/>
            <a:ext cx="120015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Workspace</a:t>
            </a:r>
            <a:endParaRPr/>
          </a:p>
        </p:txBody>
      </p:sp>
      <p:sp>
        <p:nvSpPr>
          <p:cNvPr id="433" name="Google Shape;433;p43"/>
          <p:cNvSpPr txBox="1"/>
          <p:nvPr/>
        </p:nvSpPr>
        <p:spPr>
          <a:xfrm>
            <a:off x="1524000" y="5943600"/>
            <a:ext cx="1133475"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Status Bar</a:t>
            </a:r>
            <a:endParaRPr/>
          </a:p>
        </p:txBody>
      </p:sp>
      <p:cxnSp>
        <p:nvCxnSpPr>
          <p:cNvPr id="434" name="Google Shape;434;p43"/>
          <p:cNvCxnSpPr/>
          <p:nvPr/>
        </p:nvCxnSpPr>
        <p:spPr>
          <a:xfrm rot="10800000">
            <a:off x="762000" y="6019800"/>
            <a:ext cx="685800" cy="76200"/>
          </a:xfrm>
          <a:prstGeom prst="straightConnector1">
            <a:avLst/>
          </a:prstGeom>
          <a:noFill/>
          <a:ln cap="flat" cmpd="sng" w="25400">
            <a:solidFill>
              <a:srgbClr val="FF6600"/>
            </a:solidFill>
            <a:prstDash val="solid"/>
            <a:miter lim="8000"/>
            <a:headEnd len="sm" w="sm" type="none"/>
            <a:tailEnd len="med" w="med" type="triangle"/>
          </a:ln>
        </p:spPr>
      </p:cxnSp>
      <p:sp>
        <p:nvSpPr>
          <p:cNvPr id="435" name="Google Shape;435;p43"/>
          <p:cNvSpPr txBox="1"/>
          <p:nvPr/>
        </p:nvSpPr>
        <p:spPr>
          <a:xfrm>
            <a:off x="5638800" y="914400"/>
            <a:ext cx="18081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Overview Window</a:t>
            </a:r>
            <a:endParaRPr/>
          </a:p>
        </p:txBody>
      </p:sp>
      <p:cxnSp>
        <p:nvCxnSpPr>
          <p:cNvPr id="436" name="Google Shape;436;p43"/>
          <p:cNvCxnSpPr/>
          <p:nvPr/>
        </p:nvCxnSpPr>
        <p:spPr>
          <a:xfrm flipH="1">
            <a:off x="3581400" y="1143000"/>
            <a:ext cx="2057400" cy="457200"/>
          </a:xfrm>
          <a:prstGeom prst="straightConnector1">
            <a:avLst/>
          </a:prstGeom>
          <a:noFill/>
          <a:ln cap="flat" cmpd="sng" w="25400">
            <a:solidFill>
              <a:srgbClr val="FF6600"/>
            </a:solidFill>
            <a:prstDash val="solid"/>
            <a:miter lim="8000"/>
            <a:headEnd len="sm" w="sm" type="none"/>
            <a:tailEnd len="med" w="med" type="triangle"/>
          </a:ln>
        </p:spPr>
      </p:cxnSp>
      <p:sp>
        <p:nvSpPr>
          <p:cNvPr id="437" name="Google Shape;437;p43"/>
          <p:cNvSpPr/>
          <p:nvPr/>
        </p:nvSpPr>
        <p:spPr>
          <a:xfrm>
            <a:off x="228600" y="1676400"/>
            <a:ext cx="9906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8" name="Google Shape;438;p43"/>
          <p:cNvSpPr txBox="1"/>
          <p:nvPr/>
        </p:nvSpPr>
        <p:spPr>
          <a:xfrm>
            <a:off x="0" y="2438400"/>
            <a:ext cx="838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 Client Tools</a:t>
            </a:r>
            <a:endParaRPr/>
          </a:p>
        </p:txBody>
      </p:sp>
      <p:cxnSp>
        <p:nvCxnSpPr>
          <p:cNvPr id="439" name="Google Shape;439;p43"/>
          <p:cNvCxnSpPr/>
          <p:nvPr/>
        </p:nvCxnSpPr>
        <p:spPr>
          <a:xfrm flipH="1" rot="10800000">
            <a:off x="228600" y="2057400"/>
            <a:ext cx="228600" cy="304800"/>
          </a:xfrm>
          <a:prstGeom prst="straightConnector1">
            <a:avLst/>
          </a:prstGeom>
          <a:noFill/>
          <a:ln cap="flat" cmpd="sng" w="25400">
            <a:solidFill>
              <a:srgbClr val="FF6600"/>
            </a:solidFill>
            <a:prstDash val="solid"/>
            <a:miter lim="8000"/>
            <a:headEnd len="sm" w="sm" type="none"/>
            <a:tailEnd len="med" w="med" type="triangle"/>
          </a:ln>
        </p:spPr>
      </p:cxnSp>
      <p:pic>
        <p:nvPicPr>
          <p:cNvPr id="440" name="Google Shape;440;p43"/>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4" name="Shape 444"/>
        <p:cNvGrpSpPr/>
        <p:nvPr/>
      </p:nvGrpSpPr>
      <p:grpSpPr>
        <a:xfrm>
          <a:off x="0" y="0"/>
          <a:ext cx="0" cy="0"/>
          <a:chOff x="0" y="0"/>
          <a:chExt cx="0" cy="0"/>
        </a:xfrm>
      </p:grpSpPr>
      <p:sp>
        <p:nvSpPr>
          <p:cNvPr id="445" name="Google Shape;445;p44"/>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446" name="Google Shape;446;p44"/>
          <p:cNvSpPr txBox="1"/>
          <p:nvPr>
            <p:ph idx="4294967295" type="title"/>
          </p:nvPr>
        </p:nvSpPr>
        <p:spPr>
          <a:xfrm>
            <a:off x="342900" y="274637"/>
            <a:ext cx="8442325" cy="595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Mapping Components</a:t>
            </a:r>
            <a:endParaRPr/>
          </a:p>
        </p:txBody>
      </p:sp>
      <p:sp>
        <p:nvSpPr>
          <p:cNvPr id="447" name="Google Shape;447;p44"/>
          <p:cNvSpPr txBox="1"/>
          <p:nvPr>
            <p:ph idx="4294967295" type="body"/>
          </p:nvPr>
        </p:nvSpPr>
        <p:spPr>
          <a:xfrm>
            <a:off x="304800" y="1371600"/>
            <a:ext cx="8442325" cy="3657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SzPts val="2000"/>
              <a:buFont typeface="Arial"/>
              <a:buChar char="•"/>
            </a:pPr>
            <a:r>
              <a:rPr b="0" i="0" lang="en-US" sz="2000" u="none" cap="none" strike="noStrike">
                <a:solidFill>
                  <a:schemeClr val="dk1"/>
                </a:solidFill>
                <a:latin typeface="Arial"/>
                <a:ea typeface="Arial"/>
                <a:cs typeface="Arial"/>
                <a:sym typeface="Arial"/>
              </a:rPr>
              <a:t>Each PowerCenter mapping consists of one or more of the following mandatory components</a:t>
            </a:r>
            <a:endParaRPr/>
          </a:p>
          <a:p>
            <a:pPr indent="-228600" lvl="1" marL="571500" marR="0" rtl="0" algn="l">
              <a:lnSpc>
                <a:spcPct val="105000"/>
              </a:lnSpc>
              <a:spcBef>
                <a:spcPts val="400"/>
              </a:spcBef>
              <a:spcAft>
                <a:spcPts val="0"/>
              </a:spcAft>
              <a:buClr>
                <a:srgbClr val="4E84C4"/>
              </a:buClr>
              <a:buSzPts val="2000"/>
              <a:buFont typeface="Arial"/>
              <a:buChar char="–"/>
            </a:pPr>
            <a:r>
              <a:rPr b="0" i="0" lang="en-US" sz="2000" u="none" cap="none" strike="noStrike">
                <a:solidFill>
                  <a:schemeClr val="dk1"/>
                </a:solidFill>
                <a:latin typeface="Arial"/>
                <a:ea typeface="Arial"/>
                <a:cs typeface="Arial"/>
                <a:sym typeface="Arial"/>
              </a:rPr>
              <a:t> Sources</a:t>
            </a:r>
            <a:endParaRPr/>
          </a:p>
          <a:p>
            <a:pPr indent="-228600" lvl="1" marL="571500" marR="0" rtl="0" algn="l">
              <a:lnSpc>
                <a:spcPct val="105000"/>
              </a:lnSpc>
              <a:spcBef>
                <a:spcPts val="400"/>
              </a:spcBef>
              <a:spcAft>
                <a:spcPts val="0"/>
              </a:spcAft>
              <a:buClr>
                <a:srgbClr val="4E84C4"/>
              </a:buClr>
              <a:buSzPts val="2000"/>
              <a:buFont typeface="Arial"/>
              <a:buChar char="–"/>
            </a:pPr>
            <a:r>
              <a:rPr b="0" i="0" lang="en-US" sz="2000" u="none" cap="none" strike="noStrike">
                <a:solidFill>
                  <a:schemeClr val="dk1"/>
                </a:solidFill>
                <a:latin typeface="Arial"/>
                <a:ea typeface="Arial"/>
                <a:cs typeface="Arial"/>
                <a:sym typeface="Arial"/>
              </a:rPr>
              <a:t> Transformations</a:t>
            </a:r>
            <a:endParaRPr/>
          </a:p>
          <a:p>
            <a:pPr indent="-228600" lvl="1" marL="571500" marR="0" rtl="0" algn="l">
              <a:lnSpc>
                <a:spcPct val="105000"/>
              </a:lnSpc>
              <a:spcBef>
                <a:spcPts val="400"/>
              </a:spcBef>
              <a:spcAft>
                <a:spcPts val="0"/>
              </a:spcAft>
              <a:buClr>
                <a:srgbClr val="4E84C4"/>
              </a:buClr>
              <a:buSzPts val="2000"/>
              <a:buFont typeface="Arial"/>
              <a:buChar char="–"/>
            </a:pPr>
            <a:r>
              <a:rPr b="0" i="0" lang="en-US" sz="2000" u="none" cap="none" strike="noStrike">
                <a:solidFill>
                  <a:schemeClr val="dk1"/>
                </a:solidFill>
                <a:latin typeface="Arial"/>
                <a:ea typeface="Arial"/>
                <a:cs typeface="Arial"/>
                <a:sym typeface="Arial"/>
              </a:rPr>
              <a:t> Targets</a:t>
            </a:r>
            <a:endParaRPr/>
          </a:p>
          <a:p>
            <a:pPr indent="-122237" lvl="0" marL="122237" marR="0" rtl="0" algn="l">
              <a:lnSpc>
                <a:spcPct val="105000"/>
              </a:lnSpc>
              <a:spcBef>
                <a:spcPts val="400"/>
              </a:spcBef>
              <a:spcAft>
                <a:spcPts val="0"/>
              </a:spcAft>
              <a:buClr>
                <a:srgbClr val="4E84C4"/>
              </a:buClr>
              <a:buSzPts val="2000"/>
              <a:buFont typeface="Arial"/>
              <a:buChar char="•"/>
            </a:pPr>
            <a:r>
              <a:rPr b="0" i="0" lang="en-US" sz="2000" u="none" cap="none" strike="noStrike">
                <a:solidFill>
                  <a:schemeClr val="dk1"/>
                </a:solidFill>
                <a:latin typeface="Arial"/>
                <a:ea typeface="Arial"/>
                <a:cs typeface="Arial"/>
                <a:sym typeface="Arial"/>
              </a:rPr>
              <a:t>The components are arranged sequentially to form a valid data flow from Sources→Transformations→Targets</a:t>
            </a:r>
            <a:endParaRPr/>
          </a:p>
        </p:txBody>
      </p:sp>
      <p:pic>
        <p:nvPicPr>
          <p:cNvPr id="448" name="Google Shape;448;p44"/>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452" name="Shape 452"/>
        <p:cNvGrpSpPr/>
        <p:nvPr/>
      </p:nvGrpSpPr>
      <p:grpSpPr>
        <a:xfrm>
          <a:off x="0" y="0"/>
          <a:ext cx="0" cy="0"/>
          <a:chOff x="0" y="0"/>
          <a:chExt cx="0" cy="0"/>
        </a:xfrm>
      </p:grpSpPr>
      <p:sp>
        <p:nvSpPr>
          <p:cNvPr id="453" name="Google Shape;453;p45"/>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Introduction </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To</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PowerCenter Designer Interface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7" name="Shape 457"/>
        <p:cNvGrpSpPr/>
        <p:nvPr/>
      </p:nvGrpSpPr>
      <p:grpSpPr>
        <a:xfrm>
          <a:off x="0" y="0"/>
          <a:ext cx="0" cy="0"/>
          <a:chOff x="0" y="0"/>
          <a:chExt cx="0" cy="0"/>
        </a:xfrm>
      </p:grpSpPr>
      <p:sp>
        <p:nvSpPr>
          <p:cNvPr id="458" name="Google Shape;458;p46"/>
          <p:cNvSpPr txBox="1"/>
          <p:nvPr>
            <p:ph idx="4294967295"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459" name="Google Shape;459;p46"/>
          <p:cNvPicPr preferRelativeResize="0"/>
          <p:nvPr>
            <p:ph idx="4294967295" type="body"/>
          </p:nvPr>
        </p:nvPicPr>
        <p:blipFill rotWithShape="1">
          <a:blip r:embed="rId3">
            <a:alphaModFix/>
          </a:blip>
          <a:srcRect b="0" l="0" r="0" t="-1811"/>
          <a:stretch/>
        </p:blipFill>
        <p:spPr>
          <a:xfrm>
            <a:off x="381000" y="1143000"/>
            <a:ext cx="8293100" cy="4876800"/>
          </a:xfrm>
          <a:prstGeom prst="rect">
            <a:avLst/>
          </a:prstGeom>
          <a:noFill/>
          <a:ln>
            <a:noFill/>
          </a:ln>
        </p:spPr>
      </p:pic>
      <p:sp>
        <p:nvSpPr>
          <p:cNvPr id="460" name="Google Shape;460;p4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Interface</a:t>
            </a:r>
            <a:endParaRPr/>
          </a:p>
        </p:txBody>
      </p:sp>
      <p:sp>
        <p:nvSpPr>
          <p:cNvPr id="461" name="Google Shape;461;p46"/>
          <p:cNvSpPr txBox="1"/>
          <p:nvPr/>
        </p:nvSpPr>
        <p:spPr>
          <a:xfrm>
            <a:off x="4267200" y="2286000"/>
            <a:ext cx="1335087" cy="33655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Mapping List</a:t>
            </a:r>
            <a:endParaRPr/>
          </a:p>
        </p:txBody>
      </p:sp>
      <p:sp>
        <p:nvSpPr>
          <p:cNvPr id="462" name="Google Shape;462;p46"/>
          <p:cNvSpPr txBox="1"/>
          <p:nvPr/>
        </p:nvSpPr>
        <p:spPr>
          <a:xfrm>
            <a:off x="5867400" y="2438400"/>
            <a:ext cx="2362200" cy="33655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Transformation Toolbar</a:t>
            </a:r>
            <a:endParaRPr/>
          </a:p>
        </p:txBody>
      </p:sp>
      <p:cxnSp>
        <p:nvCxnSpPr>
          <p:cNvPr id="463" name="Google Shape;463;p46"/>
          <p:cNvCxnSpPr/>
          <p:nvPr/>
        </p:nvCxnSpPr>
        <p:spPr>
          <a:xfrm rot="10800000">
            <a:off x="4495800" y="1828800"/>
            <a:ext cx="1752600" cy="609600"/>
          </a:xfrm>
          <a:prstGeom prst="straightConnector1">
            <a:avLst/>
          </a:prstGeom>
          <a:noFill/>
          <a:ln cap="flat" cmpd="sng" w="25400">
            <a:solidFill>
              <a:srgbClr val="FF6600"/>
            </a:solidFill>
            <a:prstDash val="solid"/>
            <a:miter lim="8000"/>
            <a:headEnd len="sm" w="sm" type="none"/>
            <a:tailEnd len="med" w="med" type="triangle"/>
          </a:ln>
        </p:spPr>
      </p:cxnSp>
      <p:cxnSp>
        <p:nvCxnSpPr>
          <p:cNvPr id="464" name="Google Shape;464;p46"/>
          <p:cNvCxnSpPr/>
          <p:nvPr/>
        </p:nvCxnSpPr>
        <p:spPr>
          <a:xfrm rot="10800000">
            <a:off x="4343400" y="1981200"/>
            <a:ext cx="304800" cy="381000"/>
          </a:xfrm>
          <a:prstGeom prst="straightConnector1">
            <a:avLst/>
          </a:prstGeom>
          <a:noFill/>
          <a:ln cap="flat" cmpd="sng" w="25400">
            <a:solidFill>
              <a:srgbClr val="FF6600"/>
            </a:solidFill>
            <a:prstDash val="solid"/>
            <a:miter lim="8000"/>
            <a:headEnd len="sm" w="sm" type="none"/>
            <a:tailEnd len="med" w="med" type="triangle"/>
          </a:ln>
        </p:spPr>
      </p:cxnSp>
      <p:sp>
        <p:nvSpPr>
          <p:cNvPr id="465" name="Google Shape;465;p46"/>
          <p:cNvSpPr txBox="1"/>
          <p:nvPr/>
        </p:nvSpPr>
        <p:spPr>
          <a:xfrm>
            <a:off x="4572000" y="3962400"/>
            <a:ext cx="1774825"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Iconized Mapping</a:t>
            </a:r>
            <a:endParaRPr/>
          </a:p>
        </p:txBody>
      </p:sp>
      <p:cxnSp>
        <p:nvCxnSpPr>
          <p:cNvPr id="466" name="Google Shape;466;p46"/>
          <p:cNvCxnSpPr/>
          <p:nvPr/>
        </p:nvCxnSpPr>
        <p:spPr>
          <a:xfrm rot="10800000">
            <a:off x="4800600" y="3505200"/>
            <a:ext cx="457200" cy="533400"/>
          </a:xfrm>
          <a:prstGeom prst="straightConnector1">
            <a:avLst/>
          </a:prstGeom>
          <a:noFill/>
          <a:ln cap="flat" cmpd="sng" w="25400">
            <a:solidFill>
              <a:srgbClr val="FF6600"/>
            </a:solidFill>
            <a:prstDash val="solid"/>
            <a:miter lim="8000"/>
            <a:headEnd len="sm" w="sm" type="none"/>
            <a:tailEnd len="med" w="med" type="triangle"/>
          </a:ln>
        </p:spPr>
      </p:cxnSp>
      <p:sp>
        <p:nvSpPr>
          <p:cNvPr id="467" name="Google Shape;467;p46"/>
          <p:cNvSpPr txBox="1"/>
          <p:nvPr/>
        </p:nvSpPr>
        <p:spPr>
          <a:xfrm>
            <a:off x="2895600" y="2514600"/>
            <a:ext cx="113188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Folder List</a:t>
            </a:r>
            <a:endParaRPr/>
          </a:p>
        </p:txBody>
      </p:sp>
      <p:cxnSp>
        <p:nvCxnSpPr>
          <p:cNvPr id="468" name="Google Shape;468;p46"/>
          <p:cNvCxnSpPr/>
          <p:nvPr/>
        </p:nvCxnSpPr>
        <p:spPr>
          <a:xfrm rot="10800000">
            <a:off x="2362200" y="1600200"/>
            <a:ext cx="685800" cy="990600"/>
          </a:xfrm>
          <a:prstGeom prst="straightConnector1">
            <a:avLst/>
          </a:prstGeom>
          <a:noFill/>
          <a:ln cap="flat" cmpd="sng" w="25400">
            <a:solidFill>
              <a:srgbClr val="FF6600"/>
            </a:solidFill>
            <a:prstDash val="solid"/>
            <a:miter lim="8000"/>
            <a:headEnd len="sm" w="sm" type="none"/>
            <a:tailEnd len="med" w="med" type="triangle"/>
          </a:ln>
        </p:spPr>
      </p:cxnSp>
      <p:pic>
        <p:nvPicPr>
          <p:cNvPr id="469" name="Google Shape;469;p46"/>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3" name="Shape 473"/>
        <p:cNvGrpSpPr/>
        <p:nvPr/>
      </p:nvGrpSpPr>
      <p:grpSpPr>
        <a:xfrm>
          <a:off x="0" y="0"/>
          <a:ext cx="0" cy="0"/>
          <a:chOff x="0" y="0"/>
          <a:chExt cx="0" cy="0"/>
        </a:xfrm>
      </p:grpSpPr>
      <p:sp>
        <p:nvSpPr>
          <p:cNvPr id="474" name="Google Shape;474;p47"/>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475" name="Google Shape;475;p4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Source Analyzer</a:t>
            </a:r>
            <a:endParaRPr/>
          </a:p>
        </p:txBody>
      </p:sp>
      <p:pic>
        <p:nvPicPr>
          <p:cNvPr id="476" name="Google Shape;476;p47"/>
          <p:cNvPicPr preferRelativeResize="0"/>
          <p:nvPr>
            <p:ph idx="4294967295" type="body"/>
          </p:nvPr>
        </p:nvPicPr>
        <p:blipFill rotWithShape="1">
          <a:blip r:embed="rId3">
            <a:alphaModFix/>
          </a:blip>
          <a:srcRect b="0" l="0" r="0" t="0"/>
          <a:stretch/>
        </p:blipFill>
        <p:spPr>
          <a:xfrm>
            <a:off x="381000" y="1143000"/>
            <a:ext cx="8293100" cy="4672012"/>
          </a:xfrm>
          <a:prstGeom prst="rect">
            <a:avLst/>
          </a:prstGeom>
          <a:noFill/>
          <a:ln>
            <a:noFill/>
          </a:ln>
        </p:spPr>
      </p:pic>
      <p:sp>
        <p:nvSpPr>
          <p:cNvPr id="477" name="Google Shape;477;p47"/>
          <p:cNvSpPr/>
          <p:nvPr/>
        </p:nvSpPr>
        <p:spPr>
          <a:xfrm>
            <a:off x="2971800" y="1752600"/>
            <a:ext cx="4572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8" name="Google Shape;478;p47"/>
          <p:cNvSpPr/>
          <p:nvPr/>
        </p:nvSpPr>
        <p:spPr>
          <a:xfrm>
            <a:off x="2667000" y="12192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9" name="Google Shape;479;p47"/>
          <p:cNvSpPr txBox="1"/>
          <p:nvPr/>
        </p:nvSpPr>
        <p:spPr>
          <a:xfrm>
            <a:off x="1676400" y="5867400"/>
            <a:ext cx="45339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It Shows the Dependencies of the tables also</a:t>
            </a:r>
            <a:endParaRPr/>
          </a:p>
        </p:txBody>
      </p:sp>
      <p:cxnSp>
        <p:nvCxnSpPr>
          <p:cNvPr id="480" name="Google Shape;480;p47"/>
          <p:cNvCxnSpPr/>
          <p:nvPr/>
        </p:nvCxnSpPr>
        <p:spPr>
          <a:xfrm flipH="1" rot="10800000">
            <a:off x="5410200" y="2743200"/>
            <a:ext cx="533400" cy="1066800"/>
          </a:xfrm>
          <a:prstGeom prst="straightConnector1">
            <a:avLst/>
          </a:prstGeom>
          <a:noFill/>
          <a:ln cap="flat" cmpd="sng" w="25400">
            <a:solidFill>
              <a:srgbClr val="FF6600"/>
            </a:solidFill>
            <a:prstDash val="solid"/>
            <a:miter lim="8000"/>
            <a:headEnd len="sm" w="sm" type="none"/>
            <a:tailEnd len="med" w="med" type="triangle"/>
          </a:ln>
        </p:spPr>
      </p:cxnSp>
      <p:sp>
        <p:nvSpPr>
          <p:cNvPr id="481" name="Google Shape;481;p47"/>
          <p:cNvSpPr txBox="1"/>
          <p:nvPr/>
        </p:nvSpPr>
        <p:spPr>
          <a:xfrm>
            <a:off x="4495800" y="3733800"/>
            <a:ext cx="12779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Foreign Key</a:t>
            </a:r>
            <a:endParaRPr/>
          </a:p>
        </p:txBody>
      </p:sp>
      <p:sp>
        <p:nvSpPr>
          <p:cNvPr id="482" name="Google Shape;482;p47"/>
          <p:cNvSpPr/>
          <p:nvPr/>
        </p:nvSpPr>
        <p:spPr>
          <a:xfrm>
            <a:off x="1676400" y="2286000"/>
            <a:ext cx="1143000" cy="1371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483" name="Google Shape;483;p47"/>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7" name="Shape 487"/>
        <p:cNvGrpSpPr/>
        <p:nvPr/>
      </p:nvGrpSpPr>
      <p:grpSpPr>
        <a:xfrm>
          <a:off x="0" y="0"/>
          <a:ext cx="0" cy="0"/>
          <a:chOff x="0" y="0"/>
          <a:chExt cx="0" cy="0"/>
        </a:xfrm>
      </p:grpSpPr>
      <p:sp>
        <p:nvSpPr>
          <p:cNvPr id="488" name="Google Shape;488;p48"/>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489" name="Google Shape;489;p4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490" name="Google Shape;490;p48"/>
          <p:cNvPicPr preferRelativeResize="0"/>
          <p:nvPr>
            <p:ph idx="4294967295" type="body"/>
          </p:nvPr>
        </p:nvPicPr>
        <p:blipFill rotWithShape="1">
          <a:blip r:embed="rId3">
            <a:alphaModFix/>
          </a:blip>
          <a:srcRect b="0" l="0" r="0" t="0"/>
          <a:stretch/>
        </p:blipFill>
        <p:spPr>
          <a:xfrm>
            <a:off x="457200" y="1295400"/>
            <a:ext cx="8293100" cy="4724400"/>
          </a:xfrm>
          <a:prstGeom prst="rect">
            <a:avLst/>
          </a:prstGeom>
          <a:noFill/>
          <a:ln>
            <a:noFill/>
          </a:ln>
        </p:spPr>
      </p:pic>
      <p:sp>
        <p:nvSpPr>
          <p:cNvPr id="491" name="Google Shape;491;p48"/>
          <p:cNvSpPr/>
          <p:nvPr/>
        </p:nvSpPr>
        <p:spPr>
          <a:xfrm>
            <a:off x="1295400" y="2286000"/>
            <a:ext cx="1905000" cy="1600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2" name="Google Shape;492;p48"/>
          <p:cNvSpPr/>
          <p:nvPr/>
        </p:nvSpPr>
        <p:spPr>
          <a:xfrm>
            <a:off x="3581400" y="1905000"/>
            <a:ext cx="381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3" name="Google Shape;493;p48"/>
          <p:cNvSpPr/>
          <p:nvPr/>
        </p:nvSpPr>
        <p:spPr>
          <a:xfrm>
            <a:off x="2743200" y="13716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494" name="Google Shape;494;p48"/>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8" name="Shape 498"/>
        <p:cNvGrpSpPr/>
        <p:nvPr/>
      </p:nvGrpSpPr>
      <p:grpSpPr>
        <a:xfrm>
          <a:off x="0" y="0"/>
          <a:ext cx="0" cy="0"/>
          <a:chOff x="0" y="0"/>
          <a:chExt cx="0" cy="0"/>
        </a:xfrm>
      </p:grpSpPr>
      <p:sp>
        <p:nvSpPr>
          <p:cNvPr id="499" name="Google Shape;499;p49"/>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00" name="Google Shape;500;p49"/>
          <p:cNvSpPr/>
          <p:nvPr/>
        </p:nvSpPr>
        <p:spPr>
          <a:xfrm>
            <a:off x="762000" y="5943600"/>
            <a:ext cx="6858000" cy="304800"/>
          </a:xfrm>
          <a:prstGeom prst="rect">
            <a:avLst/>
          </a:prstGeom>
          <a:solidFill>
            <a:schemeClr val="lt1"/>
          </a:solid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1" name="Google Shape;501;p49"/>
          <p:cNvSpPr txBox="1"/>
          <p:nvPr>
            <p:ph idx="4294967295" type="title"/>
          </p:nvPr>
        </p:nvSpPr>
        <p:spPr>
          <a:xfrm>
            <a:off x="242887"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Transformation Developer</a:t>
            </a:r>
            <a:endParaRPr/>
          </a:p>
        </p:txBody>
      </p:sp>
      <p:pic>
        <p:nvPicPr>
          <p:cNvPr id="502" name="Google Shape;502;p49"/>
          <p:cNvPicPr preferRelativeResize="0"/>
          <p:nvPr>
            <p:ph idx="4294967295" type="body"/>
          </p:nvPr>
        </p:nvPicPr>
        <p:blipFill rotWithShape="1">
          <a:blip r:embed="rId3">
            <a:alphaModFix/>
          </a:blip>
          <a:srcRect b="0" l="0" r="0" t="0"/>
          <a:stretch/>
        </p:blipFill>
        <p:spPr>
          <a:xfrm>
            <a:off x="381000" y="990600"/>
            <a:ext cx="8293100" cy="4748212"/>
          </a:xfrm>
          <a:prstGeom prst="rect">
            <a:avLst/>
          </a:prstGeom>
          <a:noFill/>
          <a:ln>
            <a:noFill/>
          </a:ln>
        </p:spPr>
      </p:pic>
      <p:sp>
        <p:nvSpPr>
          <p:cNvPr id="503" name="Google Shape;503;p49"/>
          <p:cNvSpPr/>
          <p:nvPr/>
        </p:nvSpPr>
        <p:spPr>
          <a:xfrm>
            <a:off x="3657600" y="1600200"/>
            <a:ext cx="3810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4" name="Google Shape;504;p49"/>
          <p:cNvSpPr/>
          <p:nvPr/>
        </p:nvSpPr>
        <p:spPr>
          <a:xfrm>
            <a:off x="838200" y="2667000"/>
            <a:ext cx="1676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5" name="Google Shape;505;p49"/>
          <p:cNvSpPr/>
          <p:nvPr/>
        </p:nvSpPr>
        <p:spPr>
          <a:xfrm>
            <a:off x="2590800" y="1066800"/>
            <a:ext cx="914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6" name="Google Shape;506;p49"/>
          <p:cNvSpPr txBox="1"/>
          <p:nvPr/>
        </p:nvSpPr>
        <p:spPr>
          <a:xfrm>
            <a:off x="762000" y="5943600"/>
            <a:ext cx="6858000" cy="317500"/>
          </a:xfrm>
          <a:prstGeom prst="rect">
            <a:avLst/>
          </a:prstGeom>
          <a:noFill/>
          <a:ln cap="flat" cmpd="sng" w="12700">
            <a:solidFill>
              <a:schemeClr val="l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Transformation Developer is used only for creating reusable transformations</a:t>
            </a:r>
            <a:endParaRPr/>
          </a:p>
        </p:txBody>
      </p:sp>
      <p:pic>
        <p:nvPicPr>
          <p:cNvPr id="507" name="Google Shape;507;p49"/>
          <p:cNvPicPr preferRelativeResize="0"/>
          <p:nvPr/>
        </p:nvPicPr>
        <p:blipFill rotWithShape="1">
          <a:blip r:embed="rId4">
            <a:alphaModFix/>
          </a:blip>
          <a:srcRect b="0" l="0" r="0" t="0"/>
          <a:stretch/>
        </p:blipFill>
        <p:spPr>
          <a:xfrm>
            <a:off x="8382000" y="142875"/>
            <a:ext cx="690562" cy="69056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1" name="Shape 511"/>
        <p:cNvGrpSpPr/>
        <p:nvPr/>
      </p:nvGrpSpPr>
      <p:grpSpPr>
        <a:xfrm>
          <a:off x="0" y="0"/>
          <a:ext cx="0" cy="0"/>
          <a:chOff x="0" y="0"/>
          <a:chExt cx="0" cy="0"/>
        </a:xfrm>
      </p:grpSpPr>
      <p:sp>
        <p:nvSpPr>
          <p:cNvPr id="512" name="Google Shape;512;p50"/>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13" name="Google Shape;513;p5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Mapplet Designer</a:t>
            </a:r>
            <a:endParaRPr/>
          </a:p>
        </p:txBody>
      </p:sp>
      <p:pic>
        <p:nvPicPr>
          <p:cNvPr id="514" name="Google Shape;514;p50"/>
          <p:cNvPicPr preferRelativeResize="0"/>
          <p:nvPr>
            <p:ph idx="4294967295" type="body"/>
          </p:nvPr>
        </p:nvPicPr>
        <p:blipFill rotWithShape="1">
          <a:blip r:embed="rId3">
            <a:alphaModFix/>
          </a:blip>
          <a:srcRect b="0" l="0" r="0" t="0"/>
          <a:stretch/>
        </p:blipFill>
        <p:spPr>
          <a:xfrm>
            <a:off x="381000" y="1143000"/>
            <a:ext cx="8382000" cy="4800600"/>
          </a:xfrm>
          <a:prstGeom prst="rect">
            <a:avLst/>
          </a:prstGeom>
          <a:noFill/>
          <a:ln>
            <a:noFill/>
          </a:ln>
        </p:spPr>
      </p:pic>
      <p:sp>
        <p:nvSpPr>
          <p:cNvPr id="515" name="Google Shape;515;p50"/>
          <p:cNvSpPr/>
          <p:nvPr/>
        </p:nvSpPr>
        <p:spPr>
          <a:xfrm>
            <a:off x="3733800" y="1828800"/>
            <a:ext cx="304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16" name="Google Shape;516;p50"/>
          <p:cNvSpPr/>
          <p:nvPr/>
        </p:nvSpPr>
        <p:spPr>
          <a:xfrm>
            <a:off x="990600" y="3048000"/>
            <a:ext cx="2438400" cy="990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517" name="Google Shape;517;p50"/>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sp>
        <p:nvSpPr>
          <p:cNvPr id="72" name="Google Shape;72;p15"/>
          <p:cNvSpPr txBox="1"/>
          <p:nvPr>
            <p:ph idx="4294967295"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73" name="Google Shape;73;p15"/>
          <p:cNvSpPr txBox="1"/>
          <p:nvPr/>
        </p:nvSpPr>
        <p:spPr>
          <a:xfrm>
            <a:off x="609600" y="1219200"/>
            <a:ext cx="8001000" cy="4876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Concepts of ETL</a:t>
            </a:r>
            <a:endParaRPr/>
          </a:p>
          <a:p>
            <a:pPr indent="-342900" lvl="0" marL="342900" marR="0" rtl="0" algn="l">
              <a:lnSpc>
                <a:spcPct val="105000"/>
              </a:lnSpc>
              <a:spcBef>
                <a:spcPts val="24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PowerCenter 8.6 Architecture</a:t>
            </a:r>
            <a:endParaRPr/>
          </a:p>
          <a:p>
            <a:pPr indent="-342900" lvl="0" marL="342900" marR="0" rtl="0" algn="l">
              <a:lnSpc>
                <a:spcPct val="105000"/>
              </a:lnSpc>
              <a:spcBef>
                <a:spcPts val="280"/>
              </a:spcBef>
              <a:spcAft>
                <a:spcPts val="0"/>
              </a:spcAft>
              <a:buClr>
                <a:srgbClr val="5555C7"/>
              </a:buClr>
              <a:buSzPts val="2800"/>
              <a:buFont typeface="Noto Symbol"/>
              <a:buChar char="▪"/>
            </a:pPr>
            <a:r>
              <a:rPr b="0" i="0" lang="en-US" sz="2400" u="none" cap="none" strike="noStrike">
                <a:solidFill>
                  <a:schemeClr val="dk1"/>
                </a:solidFill>
                <a:latin typeface="Arial"/>
                <a:ea typeface="Arial"/>
                <a:cs typeface="Arial"/>
                <a:sym typeface="Arial"/>
              </a:rPr>
              <a:t>Connectivity between </a:t>
            </a:r>
            <a:r>
              <a:rPr b="0" i="0" lang="en-US" sz="2800" u="none" cap="none" strike="noStrike">
                <a:solidFill>
                  <a:schemeClr val="dk1"/>
                </a:solidFill>
                <a:latin typeface="Arial"/>
                <a:ea typeface="Arial"/>
                <a:cs typeface="Arial"/>
                <a:sym typeface="Arial"/>
              </a:rPr>
              <a:t>PowerCenter 8.6 </a:t>
            </a:r>
            <a:r>
              <a:rPr b="0" i="0" lang="en-US" sz="2400" u="none" cap="none" strike="noStrike">
                <a:solidFill>
                  <a:schemeClr val="dk1"/>
                </a:solidFill>
                <a:latin typeface="Arial"/>
                <a:ea typeface="Arial"/>
                <a:cs typeface="Arial"/>
                <a:sym typeface="Arial"/>
              </a:rPr>
              <a:t>components</a:t>
            </a:r>
            <a:endParaRPr/>
          </a:p>
        </p:txBody>
      </p:sp>
      <p:sp>
        <p:nvSpPr>
          <p:cNvPr id="74" name="Google Shape;74;p1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will include -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1" name="Shape 521"/>
        <p:cNvGrpSpPr/>
        <p:nvPr/>
      </p:nvGrpSpPr>
      <p:grpSpPr>
        <a:xfrm>
          <a:off x="0" y="0"/>
          <a:ext cx="0" cy="0"/>
          <a:chOff x="0" y="0"/>
          <a:chExt cx="0" cy="0"/>
        </a:xfrm>
      </p:grpSpPr>
      <p:sp>
        <p:nvSpPr>
          <p:cNvPr id="522" name="Google Shape;522;p51"/>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23" name="Google Shape;523;p5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Mapping Designer</a:t>
            </a:r>
            <a:endParaRPr/>
          </a:p>
        </p:txBody>
      </p:sp>
      <p:pic>
        <p:nvPicPr>
          <p:cNvPr id="524" name="Google Shape;524;p51"/>
          <p:cNvPicPr preferRelativeResize="0"/>
          <p:nvPr>
            <p:ph idx="4294967295" type="body"/>
          </p:nvPr>
        </p:nvPicPr>
        <p:blipFill rotWithShape="1">
          <a:blip r:embed="rId3">
            <a:alphaModFix/>
          </a:blip>
          <a:srcRect b="0" l="0" r="0" t="0"/>
          <a:stretch/>
        </p:blipFill>
        <p:spPr>
          <a:xfrm>
            <a:off x="381000" y="1143000"/>
            <a:ext cx="8293100" cy="4748212"/>
          </a:xfrm>
          <a:prstGeom prst="rect">
            <a:avLst/>
          </a:prstGeom>
          <a:noFill/>
          <a:ln>
            <a:noFill/>
          </a:ln>
        </p:spPr>
      </p:pic>
      <p:sp>
        <p:nvSpPr>
          <p:cNvPr id="525" name="Google Shape;525;p51"/>
          <p:cNvSpPr/>
          <p:nvPr/>
        </p:nvSpPr>
        <p:spPr>
          <a:xfrm>
            <a:off x="3733800" y="1752600"/>
            <a:ext cx="3048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26" name="Google Shape;526;p51"/>
          <p:cNvSpPr/>
          <p:nvPr/>
        </p:nvSpPr>
        <p:spPr>
          <a:xfrm>
            <a:off x="1600200" y="3352800"/>
            <a:ext cx="1143000" cy="12954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527" name="Google Shape;527;p51"/>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531" name="Shape 531"/>
        <p:cNvGrpSpPr/>
        <p:nvPr/>
      </p:nvGrpSpPr>
      <p:grpSpPr>
        <a:xfrm>
          <a:off x="0" y="0"/>
          <a:ext cx="0" cy="0"/>
          <a:chOff x="0" y="0"/>
          <a:chExt cx="0" cy="0"/>
        </a:xfrm>
      </p:grpSpPr>
      <p:sp>
        <p:nvSpPr>
          <p:cNvPr id="532" name="Google Shape;532;p52"/>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EXTRACT – Source Object Definitions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7" name="Shape 537"/>
        <p:cNvGrpSpPr/>
        <p:nvPr/>
      </p:nvGrpSpPr>
      <p:grpSpPr>
        <a:xfrm>
          <a:off x="0" y="0"/>
          <a:ext cx="0" cy="0"/>
          <a:chOff x="0" y="0"/>
          <a:chExt cx="0" cy="0"/>
        </a:xfrm>
      </p:grpSpPr>
      <p:sp>
        <p:nvSpPr>
          <p:cNvPr id="538" name="Google Shape;538;p53"/>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39" name="Google Shape;539;p5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introduces to - </a:t>
            </a:r>
            <a:endParaRPr/>
          </a:p>
        </p:txBody>
      </p:sp>
      <p:sp>
        <p:nvSpPr>
          <p:cNvPr id="540" name="Google Shape;540;p53"/>
          <p:cNvSpPr txBox="1"/>
          <p:nvPr>
            <p:ph idx="4294967295" type="body"/>
          </p:nvPr>
        </p:nvSpPr>
        <p:spPr>
          <a:xfrm>
            <a:off x="317500" y="1295400"/>
            <a:ext cx="8293100" cy="38592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Different Source Types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Creation of ODBC Connections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Creation of Source Definitions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Source Definition properties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Data Preview option</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5" name="Shape 545"/>
        <p:cNvGrpSpPr/>
        <p:nvPr/>
      </p:nvGrpSpPr>
      <p:grpSpPr>
        <a:xfrm>
          <a:off x="0" y="0"/>
          <a:ext cx="0" cy="0"/>
          <a:chOff x="0" y="0"/>
          <a:chExt cx="0" cy="0"/>
        </a:xfrm>
      </p:grpSpPr>
      <p:sp>
        <p:nvSpPr>
          <p:cNvPr id="546" name="Google Shape;546;p54"/>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47" name="Google Shape;547;p5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Source Analyzer</a:t>
            </a:r>
            <a:endParaRPr/>
          </a:p>
        </p:txBody>
      </p:sp>
      <p:pic>
        <p:nvPicPr>
          <p:cNvPr id="548" name="Google Shape;548;p54"/>
          <p:cNvPicPr preferRelativeResize="0"/>
          <p:nvPr>
            <p:ph idx="4294967295" type="body"/>
          </p:nvPr>
        </p:nvPicPr>
        <p:blipFill rotWithShape="1">
          <a:blip r:embed="rId3">
            <a:alphaModFix/>
          </a:blip>
          <a:srcRect b="0" l="0" r="0" t="0"/>
          <a:stretch/>
        </p:blipFill>
        <p:spPr>
          <a:xfrm>
            <a:off x="381000" y="1219200"/>
            <a:ext cx="8293100" cy="4876800"/>
          </a:xfrm>
          <a:prstGeom prst="rect">
            <a:avLst/>
          </a:prstGeom>
          <a:noFill/>
          <a:ln>
            <a:noFill/>
          </a:ln>
        </p:spPr>
      </p:pic>
      <p:sp>
        <p:nvSpPr>
          <p:cNvPr id="549" name="Google Shape;549;p54"/>
          <p:cNvSpPr txBox="1"/>
          <p:nvPr/>
        </p:nvSpPr>
        <p:spPr>
          <a:xfrm>
            <a:off x="533400" y="3200400"/>
            <a:ext cx="14478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Navigation Window</a:t>
            </a:r>
            <a:endParaRPr/>
          </a:p>
        </p:txBody>
      </p:sp>
      <p:sp>
        <p:nvSpPr>
          <p:cNvPr id="550" name="Google Shape;550;p54"/>
          <p:cNvSpPr txBox="1"/>
          <p:nvPr/>
        </p:nvSpPr>
        <p:spPr>
          <a:xfrm>
            <a:off x="5867400" y="3810000"/>
            <a:ext cx="19812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Analyzer Window</a:t>
            </a:r>
            <a:endParaRPr/>
          </a:p>
        </p:txBody>
      </p:sp>
      <p:pic>
        <p:nvPicPr>
          <p:cNvPr id="551" name="Google Shape;551;p54"/>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6" name="Shape 556"/>
        <p:cNvGrpSpPr/>
        <p:nvPr/>
      </p:nvGrpSpPr>
      <p:grpSpPr>
        <a:xfrm>
          <a:off x="0" y="0"/>
          <a:ext cx="0" cy="0"/>
          <a:chOff x="0" y="0"/>
          <a:chExt cx="0" cy="0"/>
        </a:xfrm>
      </p:grpSpPr>
      <p:sp>
        <p:nvSpPr>
          <p:cNvPr id="557" name="Google Shape;557;p55"/>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58" name="Google Shape;558;p55"/>
          <p:cNvSpPr txBox="1"/>
          <p:nvPr/>
        </p:nvSpPr>
        <p:spPr>
          <a:xfrm>
            <a:off x="609600" y="1752600"/>
            <a:ext cx="4419600" cy="31242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Database</a:t>
            </a:r>
            <a:endParaRPr/>
          </a:p>
          <a:p>
            <a:pPr indent="-342900" lvl="0" marL="342900"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File</a:t>
            </a:r>
            <a:endParaRPr/>
          </a:p>
          <a:p>
            <a:pPr indent="-342900" lvl="0" marL="342900"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Cobol File</a:t>
            </a:r>
            <a:endParaRPr/>
          </a:p>
          <a:p>
            <a:pPr indent="-342900" lvl="0" marL="342900"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XML file</a:t>
            </a:r>
            <a:endParaRPr/>
          </a:p>
          <a:p>
            <a:pPr indent="-342900" lvl="0" marL="342900"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third party software like SAP, Siebel, PeopleSoft etc</a:t>
            </a:r>
            <a:endParaRPr/>
          </a:p>
          <a:p>
            <a:pPr indent="-342900" lvl="0" marL="342900" marR="0" rtl="0" algn="l">
              <a:lnSpc>
                <a:spcPct val="100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Create manually</a:t>
            </a:r>
            <a:endParaRPr/>
          </a:p>
        </p:txBody>
      </p:sp>
      <p:sp>
        <p:nvSpPr>
          <p:cNvPr id="559" name="Google Shape;559;p5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Methods of Analyzing Sources</a:t>
            </a:r>
            <a:endParaRPr/>
          </a:p>
        </p:txBody>
      </p:sp>
      <p:grpSp>
        <p:nvGrpSpPr>
          <p:cNvPr id="560" name="Google Shape;560;p55"/>
          <p:cNvGrpSpPr/>
          <p:nvPr/>
        </p:nvGrpSpPr>
        <p:grpSpPr>
          <a:xfrm>
            <a:off x="1981200" y="1524000"/>
            <a:ext cx="6781800" cy="4602162"/>
            <a:chOff x="1981200" y="1524000"/>
            <a:chExt cx="6781800" cy="4602162"/>
          </a:xfrm>
        </p:grpSpPr>
        <p:cxnSp>
          <p:nvCxnSpPr>
            <p:cNvPr id="561" name="Google Shape;561;p55"/>
            <p:cNvCxnSpPr/>
            <p:nvPr/>
          </p:nvCxnSpPr>
          <p:spPr>
            <a:xfrm rot="10800000">
              <a:off x="6705600" y="2833687"/>
              <a:ext cx="0" cy="584200"/>
            </a:xfrm>
            <a:prstGeom prst="straightConnector1">
              <a:avLst/>
            </a:prstGeom>
            <a:noFill/>
            <a:ln cap="flat" cmpd="sng" w="19050">
              <a:solidFill>
                <a:schemeClr val="dk1"/>
              </a:solidFill>
              <a:prstDash val="solid"/>
              <a:miter lim="8000"/>
              <a:headEnd len="sm" w="sm" type="none"/>
              <a:tailEnd len="med" w="med" type="triangle"/>
            </a:ln>
          </p:spPr>
        </p:cxnSp>
        <p:grpSp>
          <p:nvGrpSpPr>
            <p:cNvPr id="562" name="Google Shape;562;p55"/>
            <p:cNvGrpSpPr/>
            <p:nvPr/>
          </p:nvGrpSpPr>
          <p:grpSpPr>
            <a:xfrm>
              <a:off x="5167312" y="5297487"/>
              <a:ext cx="630237" cy="804862"/>
              <a:chOff x="5562600" y="3657600"/>
              <a:chExt cx="457200" cy="609600"/>
            </a:xfrm>
          </p:grpSpPr>
          <p:sp>
            <p:nvSpPr>
              <p:cNvPr id="563" name="Google Shape;563;p55"/>
              <p:cNvSpPr/>
              <p:nvPr/>
            </p:nvSpPr>
            <p:spPr>
              <a:xfrm>
                <a:off x="5562600" y="3657600"/>
                <a:ext cx="381000" cy="533400"/>
              </a:xfrm>
              <a:prstGeom prst="foldedCorner">
                <a:avLst>
                  <a:gd fmla="val 16667" name="adj"/>
                </a:avLst>
              </a:prstGeom>
              <a:gradFill>
                <a:gsLst>
                  <a:gs pos="0">
                    <a:srgbClr val="FFFFFF"/>
                  </a:gs>
                  <a:gs pos="100000">
                    <a:srgbClr val="008080"/>
                  </a:gs>
                </a:gsLst>
                <a:lin ang="13500000" scaled="0"/>
              </a:gradFill>
              <a:ln cap="flat" cmpd="sng" w="25400">
                <a:solidFill>
                  <a:srgbClr val="0066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4" name="Google Shape;564;p55"/>
              <p:cNvSpPr/>
              <p:nvPr/>
            </p:nvSpPr>
            <p:spPr>
              <a:xfrm>
                <a:off x="5638800" y="3733800"/>
                <a:ext cx="381000" cy="533400"/>
              </a:xfrm>
              <a:prstGeom prst="foldedCorner">
                <a:avLst>
                  <a:gd fmla="val 16667" name="adj"/>
                </a:avLst>
              </a:prstGeom>
              <a:gradFill>
                <a:gsLst>
                  <a:gs pos="0">
                    <a:srgbClr val="FFFFFF"/>
                  </a:gs>
                  <a:gs pos="100000">
                    <a:srgbClr val="008080"/>
                  </a:gs>
                </a:gsLst>
                <a:lin ang="13500000" scaled="0"/>
              </a:gradFill>
              <a:ln cap="flat" cmpd="sng" w="25400">
                <a:solidFill>
                  <a:srgbClr val="0066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565" name="Google Shape;565;p55"/>
            <p:cNvSpPr/>
            <p:nvPr/>
          </p:nvSpPr>
          <p:spPr>
            <a:xfrm>
              <a:off x="6510337" y="5245100"/>
              <a:ext cx="576262" cy="844550"/>
            </a:xfrm>
            <a:prstGeom prst="verticalScroll">
              <a:avLst>
                <a:gd fmla="val 12500" name="adj"/>
              </a:avLst>
            </a:prstGeom>
            <a:gradFill>
              <a:gsLst>
                <a:gs pos="0">
                  <a:srgbClr val="FFFFFF"/>
                </a:gs>
                <a:gs pos="100000">
                  <a:schemeClr val="hlink"/>
                </a:gs>
              </a:gsLst>
              <a:lin ang="13500000" scaled="0"/>
            </a:gradFill>
            <a:ln cap="flat" cmpd="sng" w="25400">
              <a:solidFill>
                <a:srgbClr val="66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6" name="Google Shape;566;p55"/>
            <p:cNvSpPr/>
            <p:nvPr/>
          </p:nvSpPr>
          <p:spPr>
            <a:xfrm>
              <a:off x="6324600" y="1524000"/>
              <a:ext cx="804862" cy="1136650"/>
            </a:xfrm>
            <a:prstGeom prst="can">
              <a:avLst>
                <a:gd fmla="val 4416" name="adj"/>
              </a:avLst>
            </a:prstGeom>
            <a:gradFill>
              <a:gsLst>
                <a:gs pos="0">
                  <a:srgbClr val="FFFFFF"/>
                </a:gs>
                <a:gs pos="100000">
                  <a:srgbClr val="000066"/>
                </a:gs>
              </a:gsLst>
              <a:lin ang="135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67" name="Google Shape;567;p55"/>
            <p:cNvGrpSpPr/>
            <p:nvPr/>
          </p:nvGrpSpPr>
          <p:grpSpPr>
            <a:xfrm>
              <a:off x="6324600" y="3505200"/>
              <a:ext cx="676275" cy="744537"/>
              <a:chOff x="1905000" y="3048000"/>
              <a:chExt cx="1066800" cy="1066800"/>
            </a:xfrm>
          </p:grpSpPr>
          <p:sp>
            <p:nvSpPr>
              <p:cNvPr id="568" name="Google Shape;568;p55"/>
              <p:cNvSpPr/>
              <p:nvPr/>
            </p:nvSpPr>
            <p:spPr>
              <a:xfrm>
                <a:off x="1905000" y="30480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569" name="Google Shape;569;p55"/>
              <p:cNvPicPr preferRelativeResize="0"/>
              <p:nvPr/>
            </p:nvPicPr>
            <p:blipFill rotWithShape="1">
              <a:blip r:embed="rId3">
                <a:alphaModFix/>
              </a:blip>
              <a:srcRect b="0" l="0" r="0" t="0"/>
              <a:stretch/>
            </p:blipFill>
            <p:spPr>
              <a:xfrm>
                <a:off x="2209800" y="3314700"/>
                <a:ext cx="503237" cy="503237"/>
              </a:xfrm>
              <a:prstGeom prst="rect">
                <a:avLst/>
              </a:prstGeom>
              <a:noFill/>
              <a:ln cap="flat" cmpd="sng" w="12700">
                <a:solidFill>
                  <a:srgbClr val="000066"/>
                </a:solidFill>
                <a:prstDash val="solid"/>
                <a:miter lim="8000"/>
                <a:headEnd len="sm" w="sm" type="none"/>
                <a:tailEnd len="sm" w="sm" type="none"/>
              </a:ln>
            </p:spPr>
          </p:pic>
        </p:grpSp>
        <p:sp>
          <p:nvSpPr>
            <p:cNvPr id="570" name="Google Shape;570;p55"/>
            <p:cNvSpPr txBox="1"/>
            <p:nvPr/>
          </p:nvSpPr>
          <p:spPr>
            <a:xfrm>
              <a:off x="7239000" y="1905000"/>
              <a:ext cx="15240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Repository</a:t>
              </a:r>
              <a:endParaRPr/>
            </a:p>
          </p:txBody>
        </p:sp>
        <p:sp>
          <p:nvSpPr>
            <p:cNvPr id="571" name="Google Shape;571;p55"/>
            <p:cNvSpPr/>
            <p:nvPr/>
          </p:nvSpPr>
          <p:spPr>
            <a:xfrm>
              <a:off x="2597150" y="5241925"/>
              <a:ext cx="603250" cy="854075"/>
            </a:xfrm>
            <a:prstGeom prst="can">
              <a:avLst>
                <a:gd fmla="val 4416" name="adj"/>
              </a:avLst>
            </a:prstGeom>
            <a:gradFill>
              <a:gsLst>
                <a:gs pos="0">
                  <a:srgbClr val="FFFFFF"/>
                </a:gs>
                <a:gs pos="100000">
                  <a:srgbClr val="000066"/>
                </a:gs>
              </a:gsLst>
              <a:lin ang="135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72" name="Google Shape;572;p55"/>
            <p:cNvCxnSpPr/>
            <p:nvPr/>
          </p:nvCxnSpPr>
          <p:spPr>
            <a:xfrm flipH="1" rot="10800000">
              <a:off x="4114800" y="4259262"/>
              <a:ext cx="2057400" cy="922337"/>
            </a:xfrm>
            <a:prstGeom prst="straightConnector1">
              <a:avLst/>
            </a:prstGeom>
            <a:noFill/>
            <a:ln cap="flat" cmpd="sng" w="19050">
              <a:solidFill>
                <a:schemeClr val="dk1"/>
              </a:solidFill>
              <a:prstDash val="solid"/>
              <a:miter lim="8000"/>
              <a:headEnd len="sm" w="sm" type="none"/>
              <a:tailEnd len="med" w="med" type="triangle"/>
            </a:ln>
          </p:spPr>
        </p:cxnSp>
        <p:cxnSp>
          <p:nvCxnSpPr>
            <p:cNvPr id="573" name="Google Shape;573;p55"/>
            <p:cNvCxnSpPr/>
            <p:nvPr/>
          </p:nvCxnSpPr>
          <p:spPr>
            <a:xfrm flipH="1" rot="10800000">
              <a:off x="5562600" y="4343400"/>
              <a:ext cx="838200" cy="838200"/>
            </a:xfrm>
            <a:prstGeom prst="straightConnector1">
              <a:avLst/>
            </a:prstGeom>
            <a:noFill/>
            <a:ln cap="flat" cmpd="sng" w="19050">
              <a:solidFill>
                <a:schemeClr val="dk1"/>
              </a:solidFill>
              <a:prstDash val="solid"/>
              <a:miter lim="8000"/>
              <a:headEnd len="sm" w="sm" type="none"/>
              <a:tailEnd len="med" w="med" type="triangle"/>
            </a:ln>
          </p:spPr>
        </p:cxnSp>
        <p:cxnSp>
          <p:nvCxnSpPr>
            <p:cNvPr id="574" name="Google Shape;574;p55"/>
            <p:cNvCxnSpPr/>
            <p:nvPr/>
          </p:nvCxnSpPr>
          <p:spPr>
            <a:xfrm rot="10800000">
              <a:off x="6781800" y="4343400"/>
              <a:ext cx="0" cy="754062"/>
            </a:xfrm>
            <a:prstGeom prst="straightConnector1">
              <a:avLst/>
            </a:prstGeom>
            <a:noFill/>
            <a:ln cap="flat" cmpd="sng" w="19050">
              <a:solidFill>
                <a:schemeClr val="dk1"/>
              </a:solidFill>
              <a:prstDash val="solid"/>
              <a:miter lim="8000"/>
              <a:headEnd len="sm" w="sm" type="none"/>
              <a:tailEnd len="med" w="med" type="triangle"/>
            </a:ln>
          </p:spPr>
        </p:cxnSp>
        <p:sp>
          <p:nvSpPr>
            <p:cNvPr id="575" name="Google Shape;575;p55"/>
            <p:cNvSpPr txBox="1"/>
            <p:nvPr/>
          </p:nvSpPr>
          <p:spPr>
            <a:xfrm>
              <a:off x="1981200" y="5562600"/>
              <a:ext cx="12763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Relational</a:t>
              </a:r>
              <a:endParaRPr/>
            </a:p>
          </p:txBody>
        </p:sp>
        <p:sp>
          <p:nvSpPr>
            <p:cNvPr id="576" name="Google Shape;576;p55"/>
            <p:cNvSpPr txBox="1"/>
            <p:nvPr/>
          </p:nvSpPr>
          <p:spPr>
            <a:xfrm>
              <a:off x="4800600" y="5562600"/>
              <a:ext cx="9842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Flat file</a:t>
              </a:r>
              <a:endParaRPr/>
            </a:p>
          </p:txBody>
        </p:sp>
        <p:sp>
          <p:nvSpPr>
            <p:cNvPr id="577" name="Google Shape;577;p55"/>
            <p:cNvSpPr txBox="1"/>
            <p:nvPr/>
          </p:nvSpPr>
          <p:spPr>
            <a:xfrm>
              <a:off x="5943600" y="5562600"/>
              <a:ext cx="14033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COBOL file</a:t>
              </a:r>
              <a:endParaRPr/>
            </a:p>
          </p:txBody>
        </p:sp>
        <p:grpSp>
          <p:nvGrpSpPr>
            <p:cNvPr id="578" name="Google Shape;578;p55"/>
            <p:cNvGrpSpPr/>
            <p:nvPr/>
          </p:nvGrpSpPr>
          <p:grpSpPr>
            <a:xfrm>
              <a:off x="3816350" y="5394325"/>
              <a:ext cx="630237" cy="731837"/>
              <a:chOff x="5562600" y="3657600"/>
              <a:chExt cx="457200" cy="609600"/>
            </a:xfrm>
          </p:grpSpPr>
          <p:sp>
            <p:nvSpPr>
              <p:cNvPr id="579" name="Google Shape;579;p55"/>
              <p:cNvSpPr/>
              <p:nvPr/>
            </p:nvSpPr>
            <p:spPr>
              <a:xfrm>
                <a:off x="5562600" y="3657600"/>
                <a:ext cx="381000" cy="533400"/>
              </a:xfrm>
              <a:prstGeom prst="foldedCorner">
                <a:avLst>
                  <a:gd fmla="val 16667" name="adj"/>
                </a:avLst>
              </a:prstGeom>
              <a:gradFill>
                <a:gsLst>
                  <a:gs pos="0">
                    <a:srgbClr val="FFFFFF"/>
                  </a:gs>
                  <a:gs pos="100000">
                    <a:srgbClr val="008080"/>
                  </a:gs>
                </a:gsLst>
                <a:lin ang="13500000" scaled="0"/>
              </a:gradFill>
              <a:ln cap="flat" cmpd="sng" w="25400">
                <a:solidFill>
                  <a:srgbClr val="0066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80" name="Google Shape;580;p55"/>
              <p:cNvSpPr/>
              <p:nvPr/>
            </p:nvSpPr>
            <p:spPr>
              <a:xfrm>
                <a:off x="5638800" y="3733800"/>
                <a:ext cx="381000" cy="533400"/>
              </a:xfrm>
              <a:prstGeom prst="foldedCorner">
                <a:avLst>
                  <a:gd fmla="val 16667" name="adj"/>
                </a:avLst>
              </a:prstGeom>
              <a:gradFill>
                <a:gsLst>
                  <a:gs pos="0">
                    <a:srgbClr val="FFFFFF"/>
                  </a:gs>
                  <a:gs pos="100000">
                    <a:srgbClr val="008080"/>
                  </a:gs>
                </a:gsLst>
                <a:lin ang="13500000" scaled="0"/>
              </a:gradFill>
              <a:ln cap="flat" cmpd="sng" w="25400">
                <a:solidFill>
                  <a:srgbClr val="0066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581" name="Google Shape;581;p55"/>
            <p:cNvSpPr txBox="1"/>
            <p:nvPr/>
          </p:nvSpPr>
          <p:spPr>
            <a:xfrm>
              <a:off x="3429000" y="5562600"/>
              <a:ext cx="10604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XML file</a:t>
              </a:r>
              <a:endParaRPr/>
            </a:p>
          </p:txBody>
        </p:sp>
        <p:cxnSp>
          <p:nvCxnSpPr>
            <p:cNvPr id="582" name="Google Shape;582;p55"/>
            <p:cNvCxnSpPr/>
            <p:nvPr/>
          </p:nvCxnSpPr>
          <p:spPr>
            <a:xfrm flipH="1" rot="10800000">
              <a:off x="3206750" y="4098925"/>
              <a:ext cx="2895600" cy="1066800"/>
            </a:xfrm>
            <a:prstGeom prst="straightConnector1">
              <a:avLst/>
            </a:prstGeom>
            <a:noFill/>
            <a:ln cap="flat" cmpd="sng" w="19050">
              <a:solidFill>
                <a:schemeClr val="dk1"/>
              </a:solidFill>
              <a:prstDash val="solid"/>
              <a:miter lim="8000"/>
              <a:headEnd len="sm" w="sm" type="none"/>
              <a:tailEnd len="med" w="med" type="triangle"/>
            </a:ln>
          </p:spPr>
        </p:cxnSp>
        <p:sp>
          <p:nvSpPr>
            <p:cNvPr id="583" name="Google Shape;583;p55"/>
            <p:cNvSpPr txBox="1"/>
            <p:nvPr/>
          </p:nvSpPr>
          <p:spPr>
            <a:xfrm>
              <a:off x="7162800" y="3505200"/>
              <a:ext cx="16002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Source Analyzer</a:t>
              </a:r>
              <a:endParaRPr/>
            </a:p>
          </p:txBody>
        </p:sp>
      </p:grpSp>
      <p:pic>
        <p:nvPicPr>
          <p:cNvPr id="584" name="Google Shape;584;p55"/>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9" name="Shape 589"/>
        <p:cNvGrpSpPr/>
        <p:nvPr/>
      </p:nvGrpSpPr>
      <p:grpSpPr>
        <a:xfrm>
          <a:off x="0" y="0"/>
          <a:ext cx="0" cy="0"/>
          <a:chOff x="0" y="0"/>
          <a:chExt cx="0" cy="0"/>
        </a:xfrm>
      </p:grpSpPr>
      <p:sp>
        <p:nvSpPr>
          <p:cNvPr id="590" name="Google Shape;590;p56"/>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591" name="Google Shape;591;p56"/>
          <p:cNvSpPr txBox="1"/>
          <p:nvPr/>
        </p:nvSpPr>
        <p:spPr>
          <a:xfrm>
            <a:off x="609600" y="381000"/>
            <a:ext cx="76200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Analyzing Relational Sources</a:t>
            </a:r>
            <a:endParaRPr/>
          </a:p>
        </p:txBody>
      </p:sp>
      <p:sp>
        <p:nvSpPr>
          <p:cNvPr id="592" name="Google Shape;592;p56"/>
          <p:cNvSpPr txBox="1"/>
          <p:nvPr/>
        </p:nvSpPr>
        <p:spPr>
          <a:xfrm>
            <a:off x="457200" y="1295400"/>
            <a:ext cx="242252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Source Analyzer</a:t>
            </a:r>
            <a:endParaRPr/>
          </a:p>
        </p:txBody>
      </p:sp>
      <p:grpSp>
        <p:nvGrpSpPr>
          <p:cNvPr id="593" name="Google Shape;593;p56"/>
          <p:cNvGrpSpPr/>
          <p:nvPr/>
        </p:nvGrpSpPr>
        <p:grpSpPr>
          <a:xfrm>
            <a:off x="1295400" y="1447800"/>
            <a:ext cx="7467600" cy="4913312"/>
            <a:chOff x="1295400" y="1447800"/>
            <a:chExt cx="7467600" cy="4913312"/>
          </a:xfrm>
        </p:grpSpPr>
        <p:cxnSp>
          <p:nvCxnSpPr>
            <p:cNvPr id="594" name="Google Shape;594;p56"/>
            <p:cNvCxnSpPr/>
            <p:nvPr/>
          </p:nvCxnSpPr>
          <p:spPr>
            <a:xfrm>
              <a:off x="2667000" y="2362200"/>
              <a:ext cx="2667000" cy="0"/>
            </a:xfrm>
            <a:prstGeom prst="straightConnector1">
              <a:avLst/>
            </a:prstGeom>
            <a:noFill/>
            <a:ln cap="flat" cmpd="sng" w="19050">
              <a:solidFill>
                <a:srgbClr val="000066"/>
              </a:solidFill>
              <a:prstDash val="solid"/>
              <a:miter lim="8000"/>
              <a:headEnd len="med" w="med" type="triangle"/>
              <a:tailEnd len="sm" w="sm" type="none"/>
            </a:ln>
          </p:spPr>
        </p:cxnSp>
        <p:grpSp>
          <p:nvGrpSpPr>
            <p:cNvPr id="595" name="Google Shape;595;p56"/>
            <p:cNvGrpSpPr/>
            <p:nvPr/>
          </p:nvGrpSpPr>
          <p:grpSpPr>
            <a:xfrm>
              <a:off x="5257800" y="1447800"/>
              <a:ext cx="3505200" cy="2895600"/>
              <a:chOff x="5105400" y="2057400"/>
              <a:chExt cx="3505200" cy="2895600"/>
            </a:xfrm>
          </p:grpSpPr>
          <p:sp>
            <p:nvSpPr>
              <p:cNvPr id="596" name="Google Shape;596;p56"/>
              <p:cNvSpPr txBox="1"/>
              <p:nvPr/>
            </p:nvSpPr>
            <p:spPr>
              <a:xfrm>
                <a:off x="6902450" y="2667000"/>
                <a:ext cx="1708150" cy="14478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Table</a:t>
                </a:r>
                <a:endParaRPr/>
              </a:p>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View</a:t>
                </a:r>
                <a:endParaRPr/>
              </a:p>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Synonym</a:t>
                </a:r>
                <a:endParaRPr/>
              </a:p>
            </p:txBody>
          </p:sp>
          <p:sp>
            <p:nvSpPr>
              <p:cNvPr id="597" name="Google Shape;597;p56"/>
              <p:cNvSpPr txBox="1"/>
              <p:nvPr/>
            </p:nvSpPr>
            <p:spPr>
              <a:xfrm>
                <a:off x="5715000" y="2057400"/>
                <a:ext cx="259397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Relational Source</a:t>
                </a:r>
                <a:endParaRPr/>
              </a:p>
            </p:txBody>
          </p:sp>
          <p:grpSp>
            <p:nvGrpSpPr>
              <p:cNvPr id="598" name="Google Shape;598;p56"/>
              <p:cNvGrpSpPr/>
              <p:nvPr/>
            </p:nvGrpSpPr>
            <p:grpSpPr>
              <a:xfrm>
                <a:off x="5105400" y="2590800"/>
                <a:ext cx="1568450" cy="2362200"/>
                <a:chOff x="4832350" y="2667000"/>
                <a:chExt cx="1568450" cy="2362200"/>
              </a:xfrm>
            </p:grpSpPr>
            <p:sp>
              <p:nvSpPr>
                <p:cNvPr id="599" name="Google Shape;599;p56"/>
                <p:cNvSpPr/>
                <p:nvPr/>
              </p:nvSpPr>
              <p:spPr>
                <a:xfrm>
                  <a:off x="5257800" y="2667000"/>
                  <a:ext cx="1143000" cy="1371600"/>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600" name="Google Shape;600;p56"/>
                <p:cNvGrpSpPr/>
                <p:nvPr/>
              </p:nvGrpSpPr>
              <p:grpSpPr>
                <a:xfrm>
                  <a:off x="4832350" y="3733800"/>
                  <a:ext cx="762000" cy="1295400"/>
                  <a:chOff x="4800600" y="4114800"/>
                  <a:chExt cx="762000" cy="1371600"/>
                </a:xfrm>
              </p:grpSpPr>
              <p:grpSp>
                <p:nvGrpSpPr>
                  <p:cNvPr id="601" name="Google Shape;601;p56"/>
                  <p:cNvGrpSpPr/>
                  <p:nvPr/>
                </p:nvGrpSpPr>
                <p:grpSpPr>
                  <a:xfrm>
                    <a:off x="4800600" y="4572000"/>
                    <a:ext cx="762000" cy="914400"/>
                    <a:chOff x="5221287" y="5562600"/>
                    <a:chExt cx="820737" cy="914400"/>
                  </a:xfrm>
                </p:grpSpPr>
                <p:sp>
                  <p:nvSpPr>
                    <p:cNvPr id="602" name="Google Shape;602;p56"/>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03" name="Google Shape;603;p56"/>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604" name="Google Shape;604;p56"/>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605" name="Google Shape;605;p56"/>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606" name="Google Shape;606;p56"/>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607" name="Google Shape;607;p56"/>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608" name="Google Shape;608;p56"/>
                  <p:cNvSpPr txBox="1"/>
                  <p:nvPr/>
                </p:nvSpPr>
                <p:spPr>
                  <a:xfrm>
                    <a:off x="4800600" y="4114800"/>
                    <a:ext cx="762000" cy="45720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grpSp>
          </p:grpSp>
        </p:grpSp>
        <p:grpSp>
          <p:nvGrpSpPr>
            <p:cNvPr id="609" name="Google Shape;609;p56"/>
            <p:cNvGrpSpPr/>
            <p:nvPr/>
          </p:nvGrpSpPr>
          <p:grpSpPr>
            <a:xfrm>
              <a:off x="1295400" y="1752600"/>
              <a:ext cx="1066800" cy="1066800"/>
              <a:chOff x="1905000" y="3048000"/>
              <a:chExt cx="1066800" cy="1066800"/>
            </a:xfrm>
          </p:grpSpPr>
          <p:sp>
            <p:nvSpPr>
              <p:cNvPr id="610" name="Google Shape;610;p56"/>
              <p:cNvSpPr/>
              <p:nvPr/>
            </p:nvSpPr>
            <p:spPr>
              <a:xfrm>
                <a:off x="1905000" y="30480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611" name="Google Shape;611;p56"/>
              <p:cNvPicPr preferRelativeResize="0"/>
              <p:nvPr/>
            </p:nvPicPr>
            <p:blipFill rotWithShape="1">
              <a:blip r:embed="rId3">
                <a:alphaModFix/>
              </a:blip>
              <a:srcRect b="0" l="0" r="0" t="0"/>
              <a:stretch/>
            </p:blipFill>
            <p:spPr>
              <a:xfrm>
                <a:off x="2209800" y="3314700"/>
                <a:ext cx="503237" cy="503237"/>
              </a:xfrm>
              <a:prstGeom prst="rect">
                <a:avLst/>
              </a:prstGeom>
              <a:noFill/>
              <a:ln cap="flat" cmpd="sng" w="12700">
                <a:solidFill>
                  <a:srgbClr val="000066"/>
                </a:solidFill>
                <a:prstDash val="solid"/>
                <a:miter lim="8000"/>
                <a:headEnd len="sm" w="sm" type="none"/>
                <a:tailEnd len="sm" w="sm" type="none"/>
              </a:ln>
            </p:spPr>
          </p:pic>
        </p:grpSp>
        <p:sp>
          <p:nvSpPr>
            <p:cNvPr id="612" name="Google Shape;612;p56"/>
            <p:cNvSpPr/>
            <p:nvPr/>
          </p:nvSpPr>
          <p:spPr>
            <a:xfrm>
              <a:off x="3276600" y="5486400"/>
              <a:ext cx="1512887" cy="874712"/>
            </a:xfrm>
            <a:prstGeom prst="can">
              <a:avLst>
                <a:gd fmla="val 25000" name="adj"/>
              </a:avLst>
            </a:prstGeom>
            <a:gradFill>
              <a:gsLst>
                <a:gs pos="0">
                  <a:srgbClr val="FFCC99"/>
                </a:gs>
                <a:gs pos="100000">
                  <a:srgbClr val="B4906C"/>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cap="none" strike="noStrike">
                  <a:solidFill>
                    <a:schemeClr val="lt1"/>
                  </a:solidFill>
                  <a:latin typeface="Arial"/>
                  <a:ea typeface="Arial"/>
                  <a:cs typeface="Arial"/>
                  <a:sym typeface="Arial"/>
                </a:rPr>
                <a:t>Repository</a:t>
              </a:r>
              <a:endParaRPr/>
            </a:p>
          </p:txBody>
        </p:sp>
        <p:pic>
          <p:nvPicPr>
            <p:cNvPr id="613" name="Google Shape;613;p56"/>
            <p:cNvPicPr preferRelativeResize="0"/>
            <p:nvPr/>
          </p:nvPicPr>
          <p:blipFill rotWithShape="1">
            <a:blip r:embed="rId4">
              <a:alphaModFix/>
            </a:blip>
            <a:srcRect b="0" l="0" r="0" t="0"/>
            <a:stretch/>
          </p:blipFill>
          <p:spPr>
            <a:xfrm>
              <a:off x="2497137" y="3886200"/>
              <a:ext cx="1028700" cy="1138237"/>
            </a:xfrm>
            <a:prstGeom prst="rect">
              <a:avLst/>
            </a:prstGeom>
            <a:noFill/>
            <a:ln>
              <a:noFill/>
            </a:ln>
          </p:spPr>
        </p:pic>
        <p:cxnSp>
          <p:nvCxnSpPr>
            <p:cNvPr id="614" name="Google Shape;614;p56"/>
            <p:cNvCxnSpPr/>
            <p:nvPr/>
          </p:nvCxnSpPr>
          <p:spPr>
            <a:xfrm>
              <a:off x="2133600" y="2895600"/>
              <a:ext cx="685800" cy="1295400"/>
            </a:xfrm>
            <a:prstGeom prst="straightConnector1">
              <a:avLst/>
            </a:prstGeom>
            <a:noFill/>
            <a:ln cap="flat" cmpd="sng" w="38100">
              <a:solidFill>
                <a:schemeClr val="hlink"/>
              </a:solidFill>
              <a:prstDash val="solid"/>
              <a:miter lim="8000"/>
              <a:headEnd len="med" w="med" type="triangle"/>
              <a:tailEnd len="med" w="med" type="triangle"/>
            </a:ln>
          </p:spPr>
        </p:cxnSp>
        <p:cxnSp>
          <p:nvCxnSpPr>
            <p:cNvPr id="615" name="Google Shape;615;p56"/>
            <p:cNvCxnSpPr/>
            <p:nvPr/>
          </p:nvCxnSpPr>
          <p:spPr>
            <a:xfrm rot="10800000">
              <a:off x="3048000" y="4876800"/>
              <a:ext cx="457200" cy="609600"/>
            </a:xfrm>
            <a:prstGeom prst="straightConnector1">
              <a:avLst/>
            </a:prstGeom>
            <a:noFill/>
            <a:ln cap="flat" cmpd="sng" w="38100">
              <a:solidFill>
                <a:srgbClr val="FFCC00"/>
              </a:solidFill>
              <a:prstDash val="solid"/>
              <a:miter lim="8000"/>
              <a:headEnd len="med" w="med" type="triangle"/>
              <a:tailEnd len="med" w="med" type="triangle"/>
            </a:ln>
          </p:spPr>
        </p:cxnSp>
        <p:sp>
          <p:nvSpPr>
            <p:cNvPr id="616" name="Google Shape;616;p56"/>
            <p:cNvSpPr txBox="1"/>
            <p:nvPr/>
          </p:nvSpPr>
          <p:spPr>
            <a:xfrm>
              <a:off x="3276600" y="42672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Service</a:t>
              </a:r>
              <a:endParaRPr/>
            </a:p>
          </p:txBody>
        </p:sp>
        <p:sp>
          <p:nvSpPr>
            <p:cNvPr id="617" name="Google Shape;617;p56"/>
            <p:cNvSpPr txBox="1"/>
            <p:nvPr/>
          </p:nvSpPr>
          <p:spPr>
            <a:xfrm>
              <a:off x="1524000" y="3429000"/>
              <a:ext cx="1066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cap="none" strike="noStrike">
                  <a:solidFill>
                    <a:schemeClr val="hlink"/>
                  </a:solidFill>
                  <a:latin typeface="Arial"/>
                  <a:ea typeface="Arial"/>
                  <a:cs typeface="Arial"/>
                  <a:sym typeface="Arial"/>
                </a:rPr>
                <a:t>TCP/IP</a:t>
              </a:r>
              <a:endParaRPr/>
            </a:p>
          </p:txBody>
        </p:sp>
        <p:sp>
          <p:nvSpPr>
            <p:cNvPr id="618" name="Google Shape;618;p56"/>
            <p:cNvSpPr txBox="1"/>
            <p:nvPr/>
          </p:nvSpPr>
          <p:spPr>
            <a:xfrm>
              <a:off x="2438400" y="5105400"/>
              <a:ext cx="914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0" i="0" lang="en-US" sz="1800" u="none" cap="none" strike="noStrike">
                  <a:solidFill>
                    <a:srgbClr val="FFC61E"/>
                  </a:solidFill>
                  <a:latin typeface="Arial"/>
                  <a:ea typeface="Arial"/>
                  <a:cs typeface="Arial"/>
                  <a:sym typeface="Arial"/>
                </a:rPr>
                <a:t>native</a:t>
              </a:r>
              <a:endParaRPr/>
            </a:p>
          </p:txBody>
        </p:sp>
        <p:sp>
          <p:nvSpPr>
            <p:cNvPr id="619" name="Google Shape;619;p56"/>
            <p:cNvSpPr txBox="1"/>
            <p:nvPr/>
          </p:nvSpPr>
          <p:spPr>
            <a:xfrm>
              <a:off x="2667000" y="5943600"/>
              <a:ext cx="762000" cy="381000"/>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sp>
          <p:nvSpPr>
            <p:cNvPr id="620" name="Google Shape;620;p56"/>
            <p:cNvSpPr txBox="1"/>
            <p:nvPr/>
          </p:nvSpPr>
          <p:spPr>
            <a:xfrm>
              <a:off x="3352800" y="1905000"/>
              <a:ext cx="1066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ODBC</a:t>
              </a:r>
              <a:endParaRPr/>
            </a:p>
          </p:txBody>
        </p:sp>
      </p:grpSp>
      <p:pic>
        <p:nvPicPr>
          <p:cNvPr id="621" name="Google Shape;621;p56"/>
          <p:cNvPicPr preferRelativeResize="0"/>
          <p:nvPr/>
        </p:nvPicPr>
        <p:blipFill rotWithShape="1">
          <a:blip r:embed="rId5">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57"/>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627" name="Google Shape;627;p57"/>
          <p:cNvSpPr txBox="1"/>
          <p:nvPr>
            <p:ph idx="4294967295" type="title"/>
          </p:nvPr>
        </p:nvSpPr>
        <p:spPr>
          <a:xfrm>
            <a:off x="342900" y="274637"/>
            <a:ext cx="8442325" cy="595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Importing Relational Sources</a:t>
            </a:r>
            <a:endParaRPr/>
          </a:p>
        </p:txBody>
      </p:sp>
      <p:pic>
        <p:nvPicPr>
          <p:cNvPr id="628" name="Google Shape;628;p57"/>
          <p:cNvPicPr preferRelativeResize="0"/>
          <p:nvPr/>
        </p:nvPicPr>
        <p:blipFill rotWithShape="1">
          <a:blip r:embed="rId3">
            <a:alphaModFix/>
          </a:blip>
          <a:srcRect b="51852" l="0" r="49304" t="0"/>
          <a:stretch/>
        </p:blipFill>
        <p:spPr>
          <a:xfrm>
            <a:off x="228600" y="1066800"/>
            <a:ext cx="4038600" cy="2876550"/>
          </a:xfrm>
          <a:prstGeom prst="rect">
            <a:avLst/>
          </a:prstGeom>
          <a:noFill/>
          <a:ln>
            <a:noFill/>
          </a:ln>
        </p:spPr>
      </p:pic>
      <p:pic>
        <p:nvPicPr>
          <p:cNvPr id="629" name="Google Shape;629;p57"/>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pic>
        <p:nvPicPr>
          <p:cNvPr id="630" name="Google Shape;630;p57"/>
          <p:cNvPicPr preferRelativeResize="0"/>
          <p:nvPr/>
        </p:nvPicPr>
        <p:blipFill rotWithShape="1">
          <a:blip r:embed="rId5">
            <a:alphaModFix/>
          </a:blip>
          <a:srcRect b="0" l="0" r="0" t="0"/>
          <a:stretch/>
        </p:blipFill>
        <p:spPr>
          <a:xfrm>
            <a:off x="4495800" y="1066800"/>
            <a:ext cx="4648200" cy="4648200"/>
          </a:xfrm>
          <a:prstGeom prst="rect">
            <a:avLst/>
          </a:prstGeom>
          <a:noFill/>
          <a:ln>
            <a:noFill/>
          </a:ln>
        </p:spPr>
      </p:pic>
      <p:cxnSp>
        <p:nvCxnSpPr>
          <p:cNvPr id="631" name="Google Shape;631;p57"/>
          <p:cNvCxnSpPr/>
          <p:nvPr/>
        </p:nvCxnSpPr>
        <p:spPr>
          <a:xfrm flipH="1">
            <a:off x="7467600" y="1828800"/>
            <a:ext cx="609600" cy="1066800"/>
          </a:xfrm>
          <a:prstGeom prst="straightConnector1">
            <a:avLst/>
          </a:prstGeom>
          <a:noFill/>
          <a:ln cap="flat" cmpd="sng" w="25400">
            <a:solidFill>
              <a:srgbClr val="FF6600"/>
            </a:solidFill>
            <a:prstDash val="solid"/>
            <a:miter lim="8000"/>
            <a:headEnd len="sm" w="sm" type="none"/>
            <a:tailEnd len="med" w="med" type="triangle"/>
          </a:ln>
        </p:spPr>
      </p:cxnSp>
      <p:sp>
        <p:nvSpPr>
          <p:cNvPr id="632" name="Google Shape;632;p57"/>
          <p:cNvSpPr/>
          <p:nvPr/>
        </p:nvSpPr>
        <p:spPr>
          <a:xfrm>
            <a:off x="7924800" y="1447800"/>
            <a:ext cx="3810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33" name="Google Shape;633;p57"/>
          <p:cNvSpPr txBox="1"/>
          <p:nvPr/>
        </p:nvSpPr>
        <p:spPr>
          <a:xfrm>
            <a:off x="381000" y="4191000"/>
            <a:ext cx="40322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Step 1: Select “Import from Database”</a:t>
            </a:r>
            <a:endParaRPr/>
          </a:p>
        </p:txBody>
      </p:sp>
      <p:sp>
        <p:nvSpPr>
          <p:cNvPr id="634" name="Google Shape;634;p57"/>
          <p:cNvSpPr txBox="1"/>
          <p:nvPr/>
        </p:nvSpPr>
        <p:spPr>
          <a:xfrm>
            <a:off x="4267200" y="5791200"/>
            <a:ext cx="46799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Step 2: Select/Create the ODBC Connection</a:t>
            </a:r>
            <a:endParaRPr/>
          </a:p>
        </p:txBody>
      </p:sp>
      <p:sp>
        <p:nvSpPr>
          <p:cNvPr id="635" name="Google Shape;635;p57"/>
          <p:cNvSpPr/>
          <p:nvPr/>
        </p:nvSpPr>
        <p:spPr>
          <a:xfrm>
            <a:off x="7696200" y="3276600"/>
            <a:ext cx="838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36" name="Google Shape;636;p57"/>
          <p:cNvSpPr txBox="1"/>
          <p:nvPr/>
        </p:nvSpPr>
        <p:spPr>
          <a:xfrm>
            <a:off x="142875" y="4576762"/>
            <a:ext cx="4419600" cy="763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Note:</a:t>
            </a:r>
            <a:r>
              <a:rPr b="0" i="0" lang="en-US" sz="1600" u="none" cap="none" strike="noStrike">
                <a:solidFill>
                  <a:schemeClr val="dk1"/>
                </a:solidFill>
                <a:latin typeface="Arial"/>
                <a:ea typeface="Arial"/>
                <a:cs typeface="Arial"/>
                <a:sym typeface="Arial"/>
              </a:rPr>
              <a:t> Use Data Direct ODBC Drivers than native drivers for creating ODBC connections</a:t>
            </a:r>
            <a:r>
              <a:rPr b="0" i="0" lang="en-US" sz="2800" u="none" cap="none" strike="noStrike">
                <a:solidFill>
                  <a:schemeClr val="dk1"/>
                </a:solidFill>
                <a:latin typeface="Arial"/>
                <a:ea typeface="Arial"/>
                <a:cs typeface="Arial"/>
                <a:sym typeface="Arial"/>
              </a:rPr>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0" name="Shape 640"/>
        <p:cNvGrpSpPr/>
        <p:nvPr/>
      </p:nvGrpSpPr>
      <p:grpSpPr>
        <a:xfrm>
          <a:off x="0" y="0"/>
          <a:ext cx="0" cy="0"/>
          <a:chOff x="0" y="0"/>
          <a:chExt cx="0" cy="0"/>
        </a:xfrm>
      </p:grpSpPr>
      <p:sp>
        <p:nvSpPr>
          <p:cNvPr id="641" name="Google Shape;641;p58"/>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642" name="Google Shape;642;p58"/>
          <p:cNvSpPr txBox="1"/>
          <p:nvPr>
            <p:ph idx="4294967295" type="title"/>
          </p:nvPr>
        </p:nvSpPr>
        <p:spPr>
          <a:xfrm>
            <a:off x="342900" y="274637"/>
            <a:ext cx="8442325" cy="595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Importing Relational Sources</a:t>
            </a:r>
            <a:endParaRPr/>
          </a:p>
        </p:txBody>
      </p:sp>
      <p:pic>
        <p:nvPicPr>
          <p:cNvPr id="643" name="Google Shape;643;p58"/>
          <p:cNvPicPr preferRelativeResize="0"/>
          <p:nvPr/>
        </p:nvPicPr>
        <p:blipFill rotWithShape="1">
          <a:blip r:embed="rId3">
            <a:alphaModFix/>
          </a:blip>
          <a:srcRect b="0" l="0" r="0" t="0"/>
          <a:stretch/>
        </p:blipFill>
        <p:spPr>
          <a:xfrm>
            <a:off x="457200" y="1447800"/>
            <a:ext cx="3733800" cy="3752850"/>
          </a:xfrm>
          <a:prstGeom prst="rect">
            <a:avLst/>
          </a:prstGeom>
          <a:noFill/>
          <a:ln>
            <a:noFill/>
          </a:ln>
        </p:spPr>
      </p:pic>
      <p:pic>
        <p:nvPicPr>
          <p:cNvPr id="644" name="Google Shape;644;p58"/>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
        <p:nvSpPr>
          <p:cNvPr id="645" name="Google Shape;645;p58"/>
          <p:cNvSpPr txBox="1"/>
          <p:nvPr/>
        </p:nvSpPr>
        <p:spPr>
          <a:xfrm>
            <a:off x="381000" y="1066800"/>
            <a:ext cx="37274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Step 3: Select the Required Tables</a:t>
            </a:r>
            <a:endParaRPr/>
          </a:p>
        </p:txBody>
      </p:sp>
      <p:pic>
        <p:nvPicPr>
          <p:cNvPr id="646" name="Google Shape;646;p58"/>
          <p:cNvPicPr preferRelativeResize="0"/>
          <p:nvPr/>
        </p:nvPicPr>
        <p:blipFill rotWithShape="1">
          <a:blip r:embed="rId5">
            <a:alphaModFix/>
          </a:blip>
          <a:srcRect b="41667" l="0" r="35416" t="15740"/>
          <a:stretch/>
        </p:blipFill>
        <p:spPr>
          <a:xfrm>
            <a:off x="4267200" y="1524000"/>
            <a:ext cx="4724400" cy="3657600"/>
          </a:xfrm>
          <a:prstGeom prst="rect">
            <a:avLst/>
          </a:prstGeom>
          <a:noFill/>
          <a:ln>
            <a:noFill/>
          </a:ln>
        </p:spPr>
      </p:pic>
      <p:sp>
        <p:nvSpPr>
          <p:cNvPr id="647" name="Google Shape;647;p58"/>
          <p:cNvSpPr txBox="1"/>
          <p:nvPr/>
        </p:nvSpPr>
        <p:spPr>
          <a:xfrm>
            <a:off x="4800600" y="1066800"/>
            <a:ext cx="3752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Step 4: Table Definition is Imported</a:t>
            </a:r>
            <a:endParaRPr/>
          </a:p>
        </p:txBody>
      </p:sp>
      <p:sp>
        <p:nvSpPr>
          <p:cNvPr id="648" name="Google Shape;648;p58"/>
          <p:cNvSpPr/>
          <p:nvPr/>
        </p:nvSpPr>
        <p:spPr>
          <a:xfrm>
            <a:off x="5486400" y="2819400"/>
            <a:ext cx="4572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49" name="Google Shape;649;p58"/>
          <p:cNvSpPr/>
          <p:nvPr/>
        </p:nvSpPr>
        <p:spPr>
          <a:xfrm>
            <a:off x="2438400" y="3200400"/>
            <a:ext cx="10668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3" name="Shape 653"/>
        <p:cNvGrpSpPr/>
        <p:nvPr/>
      </p:nvGrpSpPr>
      <p:grpSpPr>
        <a:xfrm>
          <a:off x="0" y="0"/>
          <a:ext cx="0" cy="0"/>
          <a:chOff x="0" y="0"/>
          <a:chExt cx="0" cy="0"/>
        </a:xfrm>
      </p:grpSpPr>
      <p:sp>
        <p:nvSpPr>
          <p:cNvPr id="654" name="Google Shape;654;p59"/>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655" name="Google Shape;655;p5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Analyzing Relational Sources</a:t>
            </a:r>
            <a:endParaRPr/>
          </a:p>
        </p:txBody>
      </p:sp>
      <p:sp>
        <p:nvSpPr>
          <p:cNvPr id="656" name="Google Shape;656;p59"/>
          <p:cNvSpPr txBox="1"/>
          <p:nvPr/>
        </p:nvSpPr>
        <p:spPr>
          <a:xfrm>
            <a:off x="685800" y="1295400"/>
            <a:ext cx="5000625" cy="4572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Editing Source Definition Properties</a:t>
            </a:r>
            <a:endParaRPr/>
          </a:p>
        </p:txBody>
      </p:sp>
      <p:pic>
        <p:nvPicPr>
          <p:cNvPr id="657" name="Google Shape;657;p59"/>
          <p:cNvPicPr preferRelativeResize="0"/>
          <p:nvPr>
            <p:ph idx="4294967295" type="body"/>
          </p:nvPr>
        </p:nvPicPr>
        <p:blipFill rotWithShape="1">
          <a:blip r:embed="rId3">
            <a:alphaModFix/>
          </a:blip>
          <a:srcRect b="0" l="0" r="0" t="0"/>
          <a:stretch/>
        </p:blipFill>
        <p:spPr>
          <a:xfrm>
            <a:off x="685800" y="1752600"/>
            <a:ext cx="4675187" cy="3500437"/>
          </a:xfrm>
          <a:prstGeom prst="rect">
            <a:avLst/>
          </a:prstGeom>
          <a:noFill/>
          <a:ln>
            <a:noFill/>
          </a:ln>
        </p:spPr>
      </p:pic>
      <p:pic>
        <p:nvPicPr>
          <p:cNvPr id="658" name="Google Shape;658;p59"/>
          <p:cNvPicPr preferRelativeResize="0"/>
          <p:nvPr>
            <p:ph idx="4294967295" type="body"/>
          </p:nvPr>
        </p:nvPicPr>
        <p:blipFill rotWithShape="1">
          <a:blip r:embed="rId4">
            <a:alphaModFix/>
          </a:blip>
          <a:srcRect b="0" l="0" r="0" t="0"/>
          <a:stretch/>
        </p:blipFill>
        <p:spPr>
          <a:xfrm>
            <a:off x="3505200" y="2514600"/>
            <a:ext cx="5105400" cy="3886200"/>
          </a:xfrm>
          <a:prstGeom prst="rect">
            <a:avLst/>
          </a:prstGeom>
          <a:noFill/>
          <a:ln>
            <a:noFill/>
          </a:ln>
        </p:spPr>
      </p:pic>
      <p:sp>
        <p:nvSpPr>
          <p:cNvPr id="659" name="Google Shape;659;p59"/>
          <p:cNvSpPr/>
          <p:nvPr/>
        </p:nvSpPr>
        <p:spPr>
          <a:xfrm>
            <a:off x="609600" y="1981200"/>
            <a:ext cx="609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60" name="Google Shape;660;p59"/>
          <p:cNvSpPr/>
          <p:nvPr/>
        </p:nvSpPr>
        <p:spPr>
          <a:xfrm>
            <a:off x="3886200" y="2819400"/>
            <a:ext cx="762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61" name="Google Shape;661;p59"/>
          <p:cNvCxnSpPr/>
          <p:nvPr/>
        </p:nvCxnSpPr>
        <p:spPr>
          <a:xfrm>
            <a:off x="7848600" y="2133600"/>
            <a:ext cx="0" cy="1524000"/>
          </a:xfrm>
          <a:prstGeom prst="straightConnector1">
            <a:avLst/>
          </a:prstGeom>
          <a:noFill/>
          <a:ln cap="flat" cmpd="sng" w="25400">
            <a:solidFill>
              <a:srgbClr val="FF6600"/>
            </a:solidFill>
            <a:prstDash val="solid"/>
            <a:miter lim="8000"/>
            <a:headEnd len="sm" w="sm" type="none"/>
            <a:tailEnd len="med" w="med" type="triangle"/>
          </a:ln>
        </p:spPr>
      </p:cxnSp>
      <p:sp>
        <p:nvSpPr>
          <p:cNvPr id="662" name="Google Shape;662;p59"/>
          <p:cNvSpPr txBox="1"/>
          <p:nvPr/>
        </p:nvSpPr>
        <p:spPr>
          <a:xfrm>
            <a:off x="7315200" y="1828800"/>
            <a:ext cx="10414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Key Type</a:t>
            </a:r>
            <a:endParaRPr/>
          </a:p>
        </p:txBody>
      </p:sp>
      <p:pic>
        <p:nvPicPr>
          <p:cNvPr id="663" name="Google Shape;663;p59"/>
          <p:cNvPicPr preferRelativeResize="0"/>
          <p:nvPr/>
        </p:nvPicPr>
        <p:blipFill rotWithShape="1">
          <a:blip r:embed="rId5">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8" name="Shape 668"/>
        <p:cNvGrpSpPr/>
        <p:nvPr/>
      </p:nvGrpSpPr>
      <p:grpSpPr>
        <a:xfrm>
          <a:off x="0" y="0"/>
          <a:ext cx="0" cy="0"/>
          <a:chOff x="0" y="0"/>
          <a:chExt cx="0" cy="0"/>
        </a:xfrm>
      </p:grpSpPr>
      <p:sp>
        <p:nvSpPr>
          <p:cNvPr id="669" name="Google Shape;669;p60"/>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670" name="Google Shape;670;p60"/>
          <p:cNvSpPr txBox="1"/>
          <p:nvPr/>
        </p:nvSpPr>
        <p:spPr>
          <a:xfrm>
            <a:off x="609600" y="152400"/>
            <a:ext cx="77724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Analyzing Flat File Sources</a:t>
            </a:r>
            <a:endParaRPr/>
          </a:p>
        </p:txBody>
      </p:sp>
      <p:grpSp>
        <p:nvGrpSpPr>
          <p:cNvPr id="671" name="Google Shape;671;p60"/>
          <p:cNvGrpSpPr/>
          <p:nvPr/>
        </p:nvGrpSpPr>
        <p:grpSpPr>
          <a:xfrm>
            <a:off x="762000" y="1295400"/>
            <a:ext cx="8382000" cy="5141912"/>
            <a:chOff x="762000" y="1295400"/>
            <a:chExt cx="8382000" cy="5141912"/>
          </a:xfrm>
        </p:grpSpPr>
        <p:cxnSp>
          <p:nvCxnSpPr>
            <p:cNvPr id="672" name="Google Shape;672;p60"/>
            <p:cNvCxnSpPr/>
            <p:nvPr/>
          </p:nvCxnSpPr>
          <p:spPr>
            <a:xfrm>
              <a:off x="3124200" y="2667000"/>
              <a:ext cx="2438400" cy="0"/>
            </a:xfrm>
            <a:prstGeom prst="straightConnector1">
              <a:avLst/>
            </a:prstGeom>
            <a:noFill/>
            <a:ln cap="flat" cmpd="sng" w="19050">
              <a:solidFill>
                <a:srgbClr val="000066"/>
              </a:solidFill>
              <a:prstDash val="solid"/>
              <a:miter lim="8000"/>
              <a:headEnd len="med" w="med" type="triangle"/>
              <a:tailEnd len="sm" w="sm" type="none"/>
            </a:ln>
          </p:spPr>
        </p:cxnSp>
        <p:sp>
          <p:nvSpPr>
            <p:cNvPr id="673" name="Google Shape;673;p60"/>
            <p:cNvSpPr txBox="1"/>
            <p:nvPr/>
          </p:nvSpPr>
          <p:spPr>
            <a:xfrm>
              <a:off x="3657600" y="1676400"/>
              <a:ext cx="1708150" cy="11906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Mapped Drive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NFS Mount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Local Directory</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74" name="Google Shape;674;p60"/>
            <p:cNvSpPr/>
            <p:nvPr/>
          </p:nvSpPr>
          <p:spPr>
            <a:xfrm>
              <a:off x="5773737" y="2108200"/>
              <a:ext cx="1130300" cy="1633537"/>
            </a:xfrm>
            <a:prstGeom prst="rect">
              <a:avLst/>
            </a:prstGeom>
            <a:solidFill>
              <a:srgbClr val="33CCCC"/>
            </a:solidFill>
            <a:ln cap="flat" cmpd="sng" w="285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75" name="Google Shape;675;p60"/>
            <p:cNvCxnSpPr/>
            <p:nvPr/>
          </p:nvCxnSpPr>
          <p:spPr>
            <a:xfrm>
              <a:off x="5773737" y="2720975"/>
              <a:ext cx="1130300" cy="0"/>
            </a:xfrm>
            <a:prstGeom prst="straightConnector1">
              <a:avLst/>
            </a:prstGeom>
            <a:gradFill>
              <a:gsLst>
                <a:gs pos="0">
                  <a:schemeClr val="accent1"/>
                </a:gs>
                <a:gs pos="100000">
                  <a:schemeClr val="lt1"/>
                </a:gs>
              </a:gsLst>
              <a:lin ang="5400000" scaled="0"/>
            </a:gradFill>
            <a:ln cap="flat" cmpd="sng" w="28575">
              <a:solidFill>
                <a:schemeClr val="dk1"/>
              </a:solidFill>
              <a:prstDash val="solid"/>
              <a:miter lim="8000"/>
              <a:headEnd len="sm" w="sm" type="none"/>
              <a:tailEnd len="sm" w="sm" type="none"/>
            </a:ln>
          </p:spPr>
        </p:cxnSp>
        <p:sp>
          <p:nvSpPr>
            <p:cNvPr id="676" name="Google Shape;676;p60"/>
            <p:cNvSpPr txBox="1"/>
            <p:nvPr/>
          </p:nvSpPr>
          <p:spPr>
            <a:xfrm>
              <a:off x="5867400" y="2209800"/>
              <a:ext cx="950912" cy="336550"/>
            </a:xfrm>
            <a:prstGeom prst="rect">
              <a:avLst/>
            </a:prstGeom>
            <a:solidFill>
              <a:srgbClr val="33CCC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sp>
          <p:nvSpPr>
            <p:cNvPr id="677" name="Google Shape;677;p60"/>
            <p:cNvSpPr txBox="1"/>
            <p:nvPr/>
          </p:nvSpPr>
          <p:spPr>
            <a:xfrm>
              <a:off x="6978650" y="2565400"/>
              <a:ext cx="2165350" cy="863600"/>
            </a:xfrm>
            <a:prstGeom prst="rect">
              <a:avLst/>
            </a:prstGeom>
            <a:noFill/>
            <a:ln>
              <a:noFill/>
            </a:ln>
          </p:spPr>
          <p:txBody>
            <a:bodyPr anchorCtr="0" anchor="t" bIns="46025" lIns="92075" spcFirstLastPara="1" rIns="92075" wrap="square" tIns="46025">
              <a:noAutofit/>
            </a:bodyPr>
            <a:lstStyle/>
            <a:p>
              <a:pPr indent="-241300" lvl="0" marL="241300" marR="0" rtl="0" algn="l">
                <a:lnSpc>
                  <a:spcPct val="8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Fixed Width or</a:t>
              </a:r>
              <a:endParaRPr/>
            </a:p>
            <a:p>
              <a:pPr indent="-241300" lvl="0" marL="241300" marR="0" rtl="0" algn="l">
                <a:lnSpc>
                  <a:spcPct val="8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Delimited</a:t>
              </a:r>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Arial"/>
                <a:ea typeface="Arial"/>
                <a:cs typeface="Arial"/>
                <a:sym typeface="Arial"/>
              </a:endParaRPr>
            </a:p>
          </p:txBody>
        </p:sp>
        <p:sp>
          <p:nvSpPr>
            <p:cNvPr id="678" name="Google Shape;678;p60"/>
            <p:cNvSpPr txBox="1"/>
            <p:nvPr/>
          </p:nvSpPr>
          <p:spPr>
            <a:xfrm>
              <a:off x="5791200" y="1600200"/>
              <a:ext cx="12684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Flat File</a:t>
              </a:r>
              <a:endParaRPr/>
            </a:p>
          </p:txBody>
        </p:sp>
        <p:pic>
          <p:nvPicPr>
            <p:cNvPr id="679" name="Google Shape;679;p60"/>
            <p:cNvPicPr preferRelativeResize="0"/>
            <p:nvPr/>
          </p:nvPicPr>
          <p:blipFill rotWithShape="1">
            <a:blip r:embed="rId3">
              <a:alphaModFix/>
            </a:blip>
            <a:srcRect b="0" l="0" r="0" t="0"/>
            <a:stretch/>
          </p:blipFill>
          <p:spPr>
            <a:xfrm>
              <a:off x="6096000" y="2870200"/>
              <a:ext cx="457200" cy="619125"/>
            </a:xfrm>
            <a:prstGeom prst="rect">
              <a:avLst/>
            </a:prstGeom>
            <a:noFill/>
            <a:ln cap="flat" cmpd="sng" w="12700">
              <a:solidFill>
                <a:schemeClr val="accent1"/>
              </a:solidFill>
              <a:prstDash val="solid"/>
              <a:miter lim="8000"/>
              <a:headEnd len="sm" w="sm" type="none"/>
              <a:tailEnd len="sm" w="sm" type="none"/>
            </a:ln>
          </p:spPr>
        </p:pic>
        <p:grpSp>
          <p:nvGrpSpPr>
            <p:cNvPr id="680" name="Google Shape;680;p60"/>
            <p:cNvGrpSpPr/>
            <p:nvPr/>
          </p:nvGrpSpPr>
          <p:grpSpPr>
            <a:xfrm>
              <a:off x="1828800" y="1981200"/>
              <a:ext cx="1066800" cy="1066800"/>
              <a:chOff x="1905000" y="3048000"/>
              <a:chExt cx="1066800" cy="1066800"/>
            </a:xfrm>
          </p:grpSpPr>
          <p:sp>
            <p:nvSpPr>
              <p:cNvPr id="681" name="Google Shape;681;p60"/>
              <p:cNvSpPr/>
              <p:nvPr/>
            </p:nvSpPr>
            <p:spPr>
              <a:xfrm>
                <a:off x="1905000" y="30480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682" name="Google Shape;682;p60"/>
              <p:cNvPicPr preferRelativeResize="0"/>
              <p:nvPr/>
            </p:nvPicPr>
            <p:blipFill rotWithShape="1">
              <a:blip r:embed="rId4">
                <a:alphaModFix/>
              </a:blip>
              <a:srcRect b="0" l="0" r="0" t="0"/>
              <a:stretch/>
            </p:blipFill>
            <p:spPr>
              <a:xfrm>
                <a:off x="2209800" y="3314700"/>
                <a:ext cx="503237" cy="503237"/>
              </a:xfrm>
              <a:prstGeom prst="rect">
                <a:avLst/>
              </a:prstGeom>
              <a:noFill/>
              <a:ln cap="flat" cmpd="sng" w="12700">
                <a:solidFill>
                  <a:srgbClr val="000066"/>
                </a:solidFill>
                <a:prstDash val="solid"/>
                <a:miter lim="8000"/>
                <a:headEnd len="sm" w="sm" type="none"/>
                <a:tailEnd len="sm" w="sm" type="none"/>
              </a:ln>
            </p:spPr>
          </p:pic>
        </p:grpSp>
        <p:sp>
          <p:nvSpPr>
            <p:cNvPr id="683" name="Google Shape;683;p60"/>
            <p:cNvSpPr txBox="1"/>
            <p:nvPr/>
          </p:nvSpPr>
          <p:spPr>
            <a:xfrm>
              <a:off x="762000" y="1295400"/>
              <a:ext cx="242252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Source Analyzer</a:t>
              </a:r>
              <a:endParaRPr/>
            </a:p>
          </p:txBody>
        </p:sp>
        <p:sp>
          <p:nvSpPr>
            <p:cNvPr id="684" name="Google Shape;684;p60"/>
            <p:cNvSpPr/>
            <p:nvPr/>
          </p:nvSpPr>
          <p:spPr>
            <a:xfrm>
              <a:off x="3429000" y="5562600"/>
              <a:ext cx="1512887" cy="874712"/>
            </a:xfrm>
            <a:prstGeom prst="can">
              <a:avLst>
                <a:gd fmla="val 25000" name="adj"/>
              </a:avLst>
            </a:prstGeom>
            <a:gradFill>
              <a:gsLst>
                <a:gs pos="0">
                  <a:srgbClr val="FFCC99"/>
                </a:gs>
                <a:gs pos="100000">
                  <a:srgbClr val="B4906C"/>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cap="none" strike="noStrike">
                  <a:solidFill>
                    <a:schemeClr val="lt1"/>
                  </a:solidFill>
                  <a:latin typeface="Arial"/>
                  <a:ea typeface="Arial"/>
                  <a:cs typeface="Arial"/>
                  <a:sym typeface="Arial"/>
                </a:rPr>
                <a:t>Repository</a:t>
              </a:r>
              <a:endParaRPr/>
            </a:p>
          </p:txBody>
        </p:sp>
        <p:pic>
          <p:nvPicPr>
            <p:cNvPr id="685" name="Google Shape;685;p60"/>
            <p:cNvPicPr preferRelativeResize="0"/>
            <p:nvPr/>
          </p:nvPicPr>
          <p:blipFill rotWithShape="1">
            <a:blip r:embed="rId5">
              <a:alphaModFix/>
            </a:blip>
            <a:srcRect b="0" l="0" r="0" t="0"/>
            <a:stretch/>
          </p:blipFill>
          <p:spPr>
            <a:xfrm>
              <a:off x="2514600" y="3657600"/>
              <a:ext cx="1028700" cy="1138237"/>
            </a:xfrm>
            <a:prstGeom prst="rect">
              <a:avLst/>
            </a:prstGeom>
            <a:noFill/>
            <a:ln>
              <a:noFill/>
            </a:ln>
          </p:spPr>
        </p:pic>
        <p:cxnSp>
          <p:nvCxnSpPr>
            <p:cNvPr id="686" name="Google Shape;686;p60"/>
            <p:cNvCxnSpPr/>
            <p:nvPr/>
          </p:nvCxnSpPr>
          <p:spPr>
            <a:xfrm>
              <a:off x="2362200" y="3124200"/>
              <a:ext cx="533400" cy="762000"/>
            </a:xfrm>
            <a:prstGeom prst="straightConnector1">
              <a:avLst/>
            </a:prstGeom>
            <a:noFill/>
            <a:ln cap="flat" cmpd="sng" w="38100">
              <a:solidFill>
                <a:schemeClr val="hlink"/>
              </a:solidFill>
              <a:prstDash val="solid"/>
              <a:miter lim="8000"/>
              <a:headEnd len="med" w="med" type="triangle"/>
              <a:tailEnd len="med" w="med" type="triangle"/>
            </a:ln>
          </p:spPr>
        </p:cxnSp>
        <p:cxnSp>
          <p:nvCxnSpPr>
            <p:cNvPr id="687" name="Google Shape;687;p60"/>
            <p:cNvCxnSpPr/>
            <p:nvPr/>
          </p:nvCxnSpPr>
          <p:spPr>
            <a:xfrm rot="10800000">
              <a:off x="3276600" y="4724400"/>
              <a:ext cx="609600" cy="838200"/>
            </a:xfrm>
            <a:prstGeom prst="straightConnector1">
              <a:avLst/>
            </a:prstGeom>
            <a:noFill/>
            <a:ln cap="flat" cmpd="sng" w="38100">
              <a:solidFill>
                <a:srgbClr val="FFCC00"/>
              </a:solidFill>
              <a:prstDash val="solid"/>
              <a:miter lim="8000"/>
              <a:headEnd len="med" w="med" type="triangle"/>
              <a:tailEnd len="med" w="med" type="triangle"/>
            </a:ln>
          </p:spPr>
        </p:cxnSp>
        <p:sp>
          <p:nvSpPr>
            <p:cNvPr id="688" name="Google Shape;688;p60"/>
            <p:cNvSpPr txBox="1"/>
            <p:nvPr/>
          </p:nvSpPr>
          <p:spPr>
            <a:xfrm>
              <a:off x="3429000" y="40386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Service</a:t>
              </a:r>
              <a:endParaRPr/>
            </a:p>
          </p:txBody>
        </p:sp>
        <p:sp>
          <p:nvSpPr>
            <p:cNvPr id="689" name="Google Shape;689;p60"/>
            <p:cNvSpPr txBox="1"/>
            <p:nvPr/>
          </p:nvSpPr>
          <p:spPr>
            <a:xfrm>
              <a:off x="1524000" y="3505200"/>
              <a:ext cx="1066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cap="none" strike="noStrike">
                  <a:solidFill>
                    <a:schemeClr val="hlink"/>
                  </a:solidFill>
                  <a:latin typeface="Arial"/>
                  <a:ea typeface="Arial"/>
                  <a:cs typeface="Arial"/>
                  <a:sym typeface="Arial"/>
                </a:rPr>
                <a:t>TCP/IP</a:t>
              </a:r>
              <a:endParaRPr/>
            </a:p>
          </p:txBody>
        </p:sp>
        <p:sp>
          <p:nvSpPr>
            <p:cNvPr id="690" name="Google Shape;690;p60"/>
            <p:cNvSpPr txBox="1"/>
            <p:nvPr/>
          </p:nvSpPr>
          <p:spPr>
            <a:xfrm>
              <a:off x="2895600" y="5181600"/>
              <a:ext cx="914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0" i="0" lang="en-US" sz="1800" u="none" cap="none" strike="noStrike">
                  <a:solidFill>
                    <a:srgbClr val="FFC61E"/>
                  </a:solidFill>
                  <a:latin typeface="Arial"/>
                  <a:ea typeface="Arial"/>
                  <a:cs typeface="Arial"/>
                  <a:sym typeface="Arial"/>
                </a:rPr>
                <a:t>native</a:t>
              </a:r>
              <a:endParaRPr/>
            </a:p>
          </p:txBody>
        </p:sp>
        <p:sp>
          <p:nvSpPr>
            <p:cNvPr id="691" name="Google Shape;691;p60"/>
            <p:cNvSpPr txBox="1"/>
            <p:nvPr/>
          </p:nvSpPr>
          <p:spPr>
            <a:xfrm>
              <a:off x="2819400" y="6019800"/>
              <a:ext cx="762000" cy="381000"/>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 name="Shape 79"/>
        <p:cNvGrpSpPr/>
        <p:nvPr/>
      </p:nvGrpSpPr>
      <p:grpSpPr>
        <a:xfrm>
          <a:off x="0" y="0"/>
          <a:ext cx="0" cy="0"/>
          <a:chOff x="0" y="0"/>
          <a:chExt cx="0" cy="0"/>
        </a:xfrm>
      </p:grpSpPr>
      <p:sp>
        <p:nvSpPr>
          <p:cNvPr id="80" name="Google Shape;80;p16"/>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81" name="Google Shape;81;p1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Extract, Transform, and Load</a:t>
            </a:r>
            <a:endParaRPr/>
          </a:p>
        </p:txBody>
      </p:sp>
      <p:grpSp>
        <p:nvGrpSpPr>
          <p:cNvPr id="82" name="Google Shape;82;p16"/>
          <p:cNvGrpSpPr/>
          <p:nvPr/>
        </p:nvGrpSpPr>
        <p:grpSpPr>
          <a:xfrm>
            <a:off x="609600" y="1371600"/>
            <a:ext cx="2708275" cy="1244600"/>
            <a:chOff x="609600" y="1371600"/>
            <a:chExt cx="2708275" cy="1244600"/>
          </a:xfrm>
        </p:grpSpPr>
        <p:grpSp>
          <p:nvGrpSpPr>
            <p:cNvPr id="83" name="Google Shape;83;p16"/>
            <p:cNvGrpSpPr/>
            <p:nvPr/>
          </p:nvGrpSpPr>
          <p:grpSpPr>
            <a:xfrm>
              <a:off x="838200" y="1905000"/>
              <a:ext cx="752475" cy="711200"/>
              <a:chOff x="3538537" y="954087"/>
              <a:chExt cx="752475" cy="800100"/>
            </a:xfrm>
          </p:grpSpPr>
          <p:pic>
            <p:nvPicPr>
              <p:cNvPr id="84" name="Google Shape;84;p16"/>
              <p:cNvPicPr preferRelativeResize="0"/>
              <p:nvPr/>
            </p:nvPicPr>
            <p:blipFill rotWithShape="1">
              <a:blip r:embed="rId3">
                <a:alphaModFix/>
              </a:blip>
              <a:srcRect b="0" l="0" r="0" t="0"/>
              <a:stretch/>
            </p:blipFill>
            <p:spPr>
              <a:xfrm>
                <a:off x="3538537" y="954087"/>
                <a:ext cx="742950" cy="800100"/>
              </a:xfrm>
              <a:prstGeom prst="rect">
                <a:avLst/>
              </a:prstGeom>
              <a:noFill/>
              <a:ln>
                <a:noFill/>
              </a:ln>
            </p:spPr>
          </p:pic>
          <p:sp>
            <p:nvSpPr>
              <p:cNvPr id="85" name="Google Shape;85;p16"/>
              <p:cNvSpPr txBox="1"/>
              <p:nvPr/>
            </p:nvSpPr>
            <p:spPr>
              <a:xfrm>
                <a:off x="3549650" y="1181100"/>
                <a:ext cx="741362" cy="3095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200" u="none" cap="none" strike="noStrike">
                    <a:solidFill>
                      <a:schemeClr val="dk1"/>
                    </a:solidFill>
                    <a:latin typeface="Arial"/>
                    <a:ea typeface="Arial"/>
                    <a:cs typeface="Arial"/>
                    <a:sym typeface="Arial"/>
                  </a:rPr>
                  <a:t>RDBMS</a:t>
                </a:r>
                <a:endParaRPr/>
              </a:p>
            </p:txBody>
          </p:sp>
        </p:grpSp>
        <p:grpSp>
          <p:nvGrpSpPr>
            <p:cNvPr id="86" name="Google Shape;86;p16"/>
            <p:cNvGrpSpPr/>
            <p:nvPr/>
          </p:nvGrpSpPr>
          <p:grpSpPr>
            <a:xfrm>
              <a:off x="1524000" y="1828800"/>
              <a:ext cx="944562" cy="768350"/>
              <a:chOff x="2479675" y="1168400"/>
              <a:chExt cx="944562" cy="866775"/>
            </a:xfrm>
          </p:grpSpPr>
          <p:pic>
            <p:nvPicPr>
              <p:cNvPr id="87" name="Google Shape;87;p16"/>
              <p:cNvPicPr preferRelativeResize="0"/>
              <p:nvPr/>
            </p:nvPicPr>
            <p:blipFill rotWithShape="1">
              <a:blip r:embed="rId4">
                <a:alphaModFix/>
              </a:blip>
              <a:srcRect b="0" l="0" r="0" t="0"/>
              <a:stretch/>
            </p:blipFill>
            <p:spPr>
              <a:xfrm>
                <a:off x="2600325" y="1168400"/>
                <a:ext cx="714375" cy="866775"/>
              </a:xfrm>
              <a:prstGeom prst="rect">
                <a:avLst/>
              </a:prstGeom>
              <a:noFill/>
              <a:ln>
                <a:noFill/>
              </a:ln>
            </p:spPr>
          </p:pic>
          <p:sp>
            <p:nvSpPr>
              <p:cNvPr id="88" name="Google Shape;88;p16"/>
              <p:cNvSpPr txBox="1"/>
              <p:nvPr/>
            </p:nvSpPr>
            <p:spPr>
              <a:xfrm>
                <a:off x="2479675" y="1470025"/>
                <a:ext cx="944562" cy="3095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200" u="none" cap="none" strike="noStrike">
                    <a:solidFill>
                      <a:schemeClr val="dk1"/>
                    </a:solidFill>
                    <a:latin typeface="Arial"/>
                    <a:ea typeface="Arial"/>
                    <a:cs typeface="Arial"/>
                    <a:sym typeface="Arial"/>
                  </a:rPr>
                  <a:t>Mainframe</a:t>
                </a:r>
                <a:endParaRPr/>
              </a:p>
            </p:txBody>
          </p:sp>
        </p:grpSp>
        <p:grpSp>
          <p:nvGrpSpPr>
            <p:cNvPr id="89" name="Google Shape;89;p16"/>
            <p:cNvGrpSpPr/>
            <p:nvPr/>
          </p:nvGrpSpPr>
          <p:grpSpPr>
            <a:xfrm>
              <a:off x="2438400" y="1905000"/>
              <a:ext cx="742950" cy="709612"/>
              <a:chOff x="6105525" y="1216025"/>
              <a:chExt cx="742950" cy="709612"/>
            </a:xfrm>
          </p:grpSpPr>
          <p:pic>
            <p:nvPicPr>
              <p:cNvPr id="90" name="Google Shape;90;p16"/>
              <p:cNvPicPr preferRelativeResize="0"/>
              <p:nvPr/>
            </p:nvPicPr>
            <p:blipFill rotWithShape="1">
              <a:blip r:embed="rId3">
                <a:alphaModFix/>
              </a:blip>
              <a:srcRect b="0" l="0" r="0" t="0"/>
              <a:stretch/>
            </p:blipFill>
            <p:spPr>
              <a:xfrm>
                <a:off x="6105525" y="1216025"/>
                <a:ext cx="742950" cy="709612"/>
              </a:xfrm>
              <a:prstGeom prst="rect">
                <a:avLst/>
              </a:prstGeom>
              <a:noFill/>
              <a:ln>
                <a:noFill/>
              </a:ln>
            </p:spPr>
          </p:pic>
          <p:sp>
            <p:nvSpPr>
              <p:cNvPr id="91" name="Google Shape;91;p16"/>
              <p:cNvSpPr txBox="1"/>
              <p:nvPr/>
            </p:nvSpPr>
            <p:spPr>
              <a:xfrm>
                <a:off x="6148387" y="1397000"/>
                <a:ext cx="59055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200" u="none" cap="none" strike="noStrike">
                    <a:solidFill>
                      <a:schemeClr val="dk1"/>
                    </a:solidFill>
                    <a:latin typeface="Arial"/>
                    <a:ea typeface="Arial"/>
                    <a:cs typeface="Arial"/>
                    <a:sym typeface="Arial"/>
                  </a:rPr>
                  <a:t>Other</a:t>
                </a:r>
                <a:endParaRPr/>
              </a:p>
            </p:txBody>
          </p:sp>
        </p:grpSp>
        <p:sp>
          <p:nvSpPr>
            <p:cNvPr id="92" name="Google Shape;92;p16"/>
            <p:cNvSpPr txBox="1"/>
            <p:nvPr/>
          </p:nvSpPr>
          <p:spPr>
            <a:xfrm>
              <a:off x="609600" y="1371600"/>
              <a:ext cx="2708275"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Operational Systems</a:t>
              </a:r>
              <a:endParaRPr/>
            </a:p>
          </p:txBody>
        </p:sp>
      </p:grpSp>
      <p:grpSp>
        <p:nvGrpSpPr>
          <p:cNvPr id="93" name="Google Shape;93;p16"/>
          <p:cNvGrpSpPr/>
          <p:nvPr/>
        </p:nvGrpSpPr>
        <p:grpSpPr>
          <a:xfrm>
            <a:off x="6189662" y="1371600"/>
            <a:ext cx="2287587" cy="1403350"/>
            <a:chOff x="6037262" y="1447800"/>
            <a:chExt cx="2287587" cy="1403350"/>
          </a:xfrm>
        </p:grpSpPr>
        <p:grpSp>
          <p:nvGrpSpPr>
            <p:cNvPr id="94" name="Google Shape;94;p16"/>
            <p:cNvGrpSpPr/>
            <p:nvPr/>
          </p:nvGrpSpPr>
          <p:grpSpPr>
            <a:xfrm>
              <a:off x="6400800" y="1828800"/>
              <a:ext cx="1609725" cy="1022350"/>
              <a:chOff x="3106737" y="4130675"/>
              <a:chExt cx="1609725" cy="1152525"/>
            </a:xfrm>
          </p:grpSpPr>
          <p:pic>
            <p:nvPicPr>
              <p:cNvPr id="95" name="Google Shape;95;p16"/>
              <p:cNvPicPr preferRelativeResize="0"/>
              <p:nvPr/>
            </p:nvPicPr>
            <p:blipFill rotWithShape="1">
              <a:blip r:embed="rId5">
                <a:alphaModFix/>
              </a:blip>
              <a:srcRect b="0" l="0" r="0" t="0"/>
              <a:stretch/>
            </p:blipFill>
            <p:spPr>
              <a:xfrm>
                <a:off x="3106737" y="4130675"/>
                <a:ext cx="1609725" cy="1152525"/>
              </a:xfrm>
              <a:prstGeom prst="rect">
                <a:avLst/>
              </a:prstGeom>
              <a:noFill/>
              <a:ln>
                <a:noFill/>
              </a:ln>
            </p:spPr>
          </p:pic>
          <p:sp>
            <p:nvSpPr>
              <p:cNvPr id="96" name="Google Shape;96;p16"/>
              <p:cNvSpPr txBox="1"/>
              <p:nvPr/>
            </p:nvSpPr>
            <p:spPr>
              <a:xfrm>
                <a:off x="3289300" y="4359275"/>
                <a:ext cx="1265237" cy="511175"/>
              </a:xfrm>
              <a:prstGeom prst="rect">
                <a:avLst/>
              </a:prstGeom>
              <a:noFill/>
              <a:ln>
                <a:noFill/>
              </a:ln>
            </p:spPr>
            <p:txBody>
              <a:bodyPr anchorCtr="0" anchor="t" bIns="45700" lIns="91425" spcFirstLastPara="1" rIns="91425" wrap="square" tIns="45700">
                <a:noAutofit/>
              </a:bodyPr>
              <a:lstStyle/>
              <a:p>
                <a:pPr indent="0" lvl="0" marL="0" marR="0" rtl="0" algn="ctr">
                  <a:lnSpc>
                    <a:spcPct val="85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Data</a:t>
                </a:r>
                <a:br>
                  <a:rPr b="1" i="0" lang="en-US" sz="1400" u="none" cap="none" strike="noStrike">
                    <a:solidFill>
                      <a:schemeClr val="dk1"/>
                    </a:solidFill>
                    <a:latin typeface="Arial"/>
                    <a:ea typeface="Arial"/>
                    <a:cs typeface="Arial"/>
                    <a:sym typeface="Arial"/>
                  </a:rPr>
                </a:br>
                <a:r>
                  <a:rPr b="1" i="0" lang="en-US" sz="1400" u="none" cap="none" strike="noStrike">
                    <a:solidFill>
                      <a:schemeClr val="dk1"/>
                    </a:solidFill>
                    <a:latin typeface="Arial"/>
                    <a:ea typeface="Arial"/>
                    <a:cs typeface="Arial"/>
                    <a:sym typeface="Arial"/>
                  </a:rPr>
                  <a:t>Warehouse</a:t>
                </a:r>
                <a:endParaRPr/>
              </a:p>
            </p:txBody>
          </p:sp>
        </p:grpSp>
        <p:sp>
          <p:nvSpPr>
            <p:cNvPr id="97" name="Google Shape;97;p16"/>
            <p:cNvSpPr txBox="1"/>
            <p:nvPr/>
          </p:nvSpPr>
          <p:spPr>
            <a:xfrm>
              <a:off x="6037262" y="1447800"/>
              <a:ext cx="2287587"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Decision Support</a:t>
              </a:r>
              <a:endParaRPr/>
            </a:p>
          </p:txBody>
        </p:sp>
      </p:grpSp>
      <p:sp>
        <p:nvSpPr>
          <p:cNvPr id="98" name="Google Shape;98;p16"/>
          <p:cNvSpPr txBox="1"/>
          <p:nvPr/>
        </p:nvSpPr>
        <p:spPr>
          <a:xfrm>
            <a:off x="762000" y="2895600"/>
            <a:ext cx="25622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Transaction level data</a:t>
            </a:r>
            <a:endParaRPr/>
          </a:p>
        </p:txBody>
      </p:sp>
      <p:sp>
        <p:nvSpPr>
          <p:cNvPr id="99" name="Google Shape;99;p16"/>
          <p:cNvSpPr txBox="1"/>
          <p:nvPr/>
        </p:nvSpPr>
        <p:spPr>
          <a:xfrm>
            <a:off x="762000" y="3200400"/>
            <a:ext cx="3048000" cy="641350"/>
          </a:xfrm>
          <a:prstGeom prst="rect">
            <a:avLst/>
          </a:prstGeom>
          <a:noFill/>
          <a:ln>
            <a:noFill/>
          </a:ln>
        </p:spPr>
        <p:txBody>
          <a:bodyPr anchorCtr="0" anchor="t" bIns="45700" lIns="91425" spcFirstLastPara="1" rIns="91425" wrap="square" tIns="45700">
            <a:noAutofit/>
          </a:bodyPr>
          <a:lstStyle/>
          <a:p>
            <a:pPr indent="-166687" lvl="0" marL="166687"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Optimized for Transaction Response Time</a:t>
            </a:r>
            <a:endParaRPr/>
          </a:p>
        </p:txBody>
      </p:sp>
      <p:sp>
        <p:nvSpPr>
          <p:cNvPr id="100" name="Google Shape;100;p16"/>
          <p:cNvSpPr txBox="1"/>
          <p:nvPr/>
        </p:nvSpPr>
        <p:spPr>
          <a:xfrm>
            <a:off x="762000" y="3810000"/>
            <a:ext cx="10890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Current</a:t>
            </a:r>
            <a:endParaRPr/>
          </a:p>
        </p:txBody>
      </p:sp>
      <p:sp>
        <p:nvSpPr>
          <p:cNvPr id="101" name="Google Shape;101;p16"/>
          <p:cNvSpPr txBox="1"/>
          <p:nvPr/>
        </p:nvSpPr>
        <p:spPr>
          <a:xfrm>
            <a:off x="762000" y="4114800"/>
            <a:ext cx="2286000" cy="641350"/>
          </a:xfrm>
          <a:prstGeom prst="rect">
            <a:avLst/>
          </a:prstGeom>
          <a:noFill/>
          <a:ln>
            <a:noFill/>
          </a:ln>
        </p:spPr>
        <p:txBody>
          <a:bodyPr anchorCtr="0" anchor="t" bIns="45700" lIns="91425" spcFirstLastPara="1" rIns="91425" wrap="square" tIns="45700">
            <a:noAutofit/>
          </a:bodyPr>
          <a:lstStyle/>
          <a:p>
            <a:pPr indent="-166687" lvl="0" marL="166687"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Normalized or De-      Normalized data</a:t>
            </a:r>
            <a:endParaRPr/>
          </a:p>
        </p:txBody>
      </p:sp>
      <p:sp>
        <p:nvSpPr>
          <p:cNvPr id="102" name="Google Shape;102;p16"/>
          <p:cNvSpPr txBox="1"/>
          <p:nvPr/>
        </p:nvSpPr>
        <p:spPr>
          <a:xfrm>
            <a:off x="6324600" y="2971800"/>
            <a:ext cx="20161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Aggregated data</a:t>
            </a:r>
            <a:endParaRPr/>
          </a:p>
        </p:txBody>
      </p:sp>
      <p:sp>
        <p:nvSpPr>
          <p:cNvPr id="103" name="Google Shape;103;p16"/>
          <p:cNvSpPr txBox="1"/>
          <p:nvPr/>
        </p:nvSpPr>
        <p:spPr>
          <a:xfrm>
            <a:off x="6324600" y="3352800"/>
            <a:ext cx="15303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Historical</a:t>
            </a:r>
            <a:endParaRPr/>
          </a:p>
        </p:txBody>
      </p:sp>
      <p:sp>
        <p:nvSpPr>
          <p:cNvPr id="104" name="Google Shape;104;p16"/>
          <p:cNvSpPr/>
          <p:nvPr/>
        </p:nvSpPr>
        <p:spPr>
          <a:xfrm>
            <a:off x="3886200" y="4648200"/>
            <a:ext cx="2057400" cy="1295400"/>
          </a:xfrm>
          <a:prstGeom prst="irregularSeal2">
            <a:avLst/>
          </a:prstGeom>
          <a:gradFill>
            <a:gsLst>
              <a:gs pos="0">
                <a:srgbClr val="D0D003"/>
              </a:gs>
              <a:gs pos="100000">
                <a:srgbClr val="FFFF00"/>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2400" u="none" cap="none" strike="noStrike">
                <a:solidFill>
                  <a:schemeClr val="dk1"/>
                </a:solidFill>
                <a:latin typeface="Arial"/>
                <a:ea typeface="Arial"/>
                <a:cs typeface="Arial"/>
                <a:sym typeface="Arial"/>
              </a:rPr>
              <a:t>ETL</a:t>
            </a:r>
            <a:endParaRPr/>
          </a:p>
        </p:txBody>
      </p:sp>
      <p:grpSp>
        <p:nvGrpSpPr>
          <p:cNvPr id="105" name="Google Shape;105;p16"/>
          <p:cNvGrpSpPr/>
          <p:nvPr/>
        </p:nvGrpSpPr>
        <p:grpSpPr>
          <a:xfrm>
            <a:off x="609600" y="1371600"/>
            <a:ext cx="3200400" cy="4351337"/>
            <a:chOff x="533400" y="1295400"/>
            <a:chExt cx="3276600" cy="4427537"/>
          </a:xfrm>
        </p:grpSpPr>
        <p:sp>
          <p:nvSpPr>
            <p:cNvPr id="106" name="Google Shape;106;p16"/>
            <p:cNvSpPr txBox="1"/>
            <p:nvPr/>
          </p:nvSpPr>
          <p:spPr>
            <a:xfrm>
              <a:off x="1905000" y="5257800"/>
              <a:ext cx="1905000" cy="4651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2400" u="none" cap="none" strike="noStrike">
                  <a:solidFill>
                    <a:srgbClr val="0000CC"/>
                  </a:solidFill>
                  <a:latin typeface="Arial"/>
                  <a:ea typeface="Arial"/>
                  <a:cs typeface="Arial"/>
                  <a:sym typeface="Arial"/>
                </a:rPr>
                <a:t>Extract</a:t>
              </a:r>
              <a:endParaRPr/>
            </a:p>
          </p:txBody>
        </p:sp>
        <p:sp>
          <p:nvSpPr>
            <p:cNvPr id="107" name="Google Shape;107;p16"/>
            <p:cNvSpPr/>
            <p:nvPr/>
          </p:nvSpPr>
          <p:spPr>
            <a:xfrm>
              <a:off x="533400" y="1295400"/>
              <a:ext cx="2819400" cy="1447800"/>
            </a:xfrm>
            <a:prstGeom prst="rect">
              <a:avLst/>
            </a:prstGeom>
            <a:noFill/>
            <a:ln cap="flat" cmpd="sng" w="38100">
              <a:solidFill>
                <a:srgbClr val="FFFF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108" name="Google Shape;108;p16"/>
          <p:cNvGrpSpPr/>
          <p:nvPr/>
        </p:nvGrpSpPr>
        <p:grpSpPr>
          <a:xfrm>
            <a:off x="6096000" y="1295400"/>
            <a:ext cx="2438400" cy="4348162"/>
            <a:chOff x="6096000" y="1295400"/>
            <a:chExt cx="2438400" cy="4348162"/>
          </a:xfrm>
        </p:grpSpPr>
        <p:sp>
          <p:nvSpPr>
            <p:cNvPr id="109" name="Google Shape;109;p16"/>
            <p:cNvSpPr txBox="1"/>
            <p:nvPr/>
          </p:nvSpPr>
          <p:spPr>
            <a:xfrm>
              <a:off x="6100762" y="5186362"/>
              <a:ext cx="911225"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2400" u="none" cap="none" strike="noStrike">
                  <a:solidFill>
                    <a:srgbClr val="0000CC"/>
                  </a:solidFill>
                  <a:latin typeface="Arial"/>
                  <a:ea typeface="Arial"/>
                  <a:cs typeface="Arial"/>
                  <a:sym typeface="Arial"/>
                </a:rPr>
                <a:t>Load</a:t>
              </a:r>
              <a:endParaRPr/>
            </a:p>
          </p:txBody>
        </p:sp>
        <p:sp>
          <p:nvSpPr>
            <p:cNvPr id="110" name="Google Shape;110;p16"/>
            <p:cNvSpPr/>
            <p:nvPr/>
          </p:nvSpPr>
          <p:spPr>
            <a:xfrm>
              <a:off x="6096000" y="1295400"/>
              <a:ext cx="2438400" cy="1447800"/>
            </a:xfrm>
            <a:prstGeom prst="rect">
              <a:avLst/>
            </a:prstGeom>
            <a:noFill/>
            <a:ln cap="flat" cmpd="sng" w="38100">
              <a:solidFill>
                <a:srgbClr val="FFFF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111" name="Google Shape;111;p16"/>
          <p:cNvGrpSpPr/>
          <p:nvPr/>
        </p:nvGrpSpPr>
        <p:grpSpPr>
          <a:xfrm>
            <a:off x="3692525" y="2819400"/>
            <a:ext cx="2201862" cy="1833562"/>
            <a:chOff x="3886200" y="2819400"/>
            <a:chExt cx="1957387" cy="1833562"/>
          </a:xfrm>
        </p:grpSpPr>
        <p:sp>
          <p:nvSpPr>
            <p:cNvPr id="112" name="Google Shape;112;p16"/>
            <p:cNvSpPr txBox="1"/>
            <p:nvPr/>
          </p:nvSpPr>
          <p:spPr>
            <a:xfrm>
              <a:off x="4140200" y="4195762"/>
              <a:ext cx="150336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2400" u="none" cap="none" strike="noStrike">
                  <a:solidFill>
                    <a:srgbClr val="0000CC"/>
                  </a:solidFill>
                  <a:latin typeface="Arial"/>
                  <a:ea typeface="Arial"/>
                  <a:cs typeface="Arial"/>
                  <a:sym typeface="Arial"/>
                </a:rPr>
                <a:t>Transform</a:t>
              </a:r>
              <a:endParaRPr/>
            </a:p>
          </p:txBody>
        </p:sp>
        <p:sp>
          <p:nvSpPr>
            <p:cNvPr id="113" name="Google Shape;113;p16"/>
            <p:cNvSpPr txBox="1"/>
            <p:nvPr/>
          </p:nvSpPr>
          <p:spPr>
            <a:xfrm>
              <a:off x="3886200" y="2819400"/>
              <a:ext cx="1957387" cy="13144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0" i="0" lang="en-US" sz="1600" u="none" cap="none" strike="noStrike">
                  <a:solidFill>
                    <a:srgbClr val="0000CC"/>
                  </a:solidFill>
                  <a:latin typeface="Arial"/>
                  <a:ea typeface="Arial"/>
                  <a:cs typeface="Arial"/>
                  <a:sym typeface="Arial"/>
                </a:rPr>
                <a:t>Cleanse Data</a:t>
              </a:r>
              <a:endParaRPr/>
            </a:p>
            <a:p>
              <a:pPr indent="0" lvl="0" marL="0" marR="0" rtl="0" algn="ctr">
                <a:lnSpc>
                  <a:spcPct val="100000"/>
                </a:lnSpc>
                <a:spcBef>
                  <a:spcPts val="0"/>
                </a:spcBef>
                <a:spcAft>
                  <a:spcPts val="0"/>
                </a:spcAft>
                <a:buClr>
                  <a:srgbClr val="0000CC"/>
                </a:buClr>
                <a:buFont typeface="Arial"/>
                <a:buNone/>
              </a:pPr>
              <a:r>
                <a:rPr b="0" i="0" lang="en-US" sz="1600" u="none" cap="none" strike="noStrike">
                  <a:solidFill>
                    <a:srgbClr val="0000CC"/>
                  </a:solidFill>
                  <a:latin typeface="Arial"/>
                  <a:ea typeface="Arial"/>
                  <a:cs typeface="Arial"/>
                  <a:sym typeface="Arial"/>
                </a:rPr>
                <a:t>Apply Business Rules</a:t>
              </a:r>
              <a:endParaRPr/>
            </a:p>
            <a:p>
              <a:pPr indent="0" lvl="0" marL="0" marR="0" rtl="0" algn="ctr">
                <a:lnSpc>
                  <a:spcPct val="100000"/>
                </a:lnSpc>
                <a:spcBef>
                  <a:spcPts val="0"/>
                </a:spcBef>
                <a:spcAft>
                  <a:spcPts val="0"/>
                </a:spcAft>
                <a:buClr>
                  <a:srgbClr val="0000CC"/>
                </a:buClr>
                <a:buFont typeface="Arial"/>
                <a:buNone/>
              </a:pPr>
              <a:r>
                <a:rPr b="0" i="0" lang="en-US" sz="1600" u="none" cap="none" strike="noStrike">
                  <a:solidFill>
                    <a:srgbClr val="0000CC"/>
                  </a:solidFill>
                  <a:latin typeface="Arial"/>
                  <a:ea typeface="Arial"/>
                  <a:cs typeface="Arial"/>
                  <a:sym typeface="Arial"/>
                </a:rPr>
                <a:t>Aggregate Data</a:t>
              </a:r>
              <a:endParaRPr/>
            </a:p>
            <a:p>
              <a:pPr indent="0" lvl="0" marL="0" marR="0" rtl="0" algn="ctr">
                <a:lnSpc>
                  <a:spcPct val="100000"/>
                </a:lnSpc>
                <a:spcBef>
                  <a:spcPts val="0"/>
                </a:spcBef>
                <a:spcAft>
                  <a:spcPts val="0"/>
                </a:spcAft>
                <a:buClr>
                  <a:srgbClr val="0000CC"/>
                </a:buClr>
                <a:buFont typeface="Arial"/>
                <a:buNone/>
              </a:pPr>
              <a:r>
                <a:rPr b="0" i="0" lang="en-US" sz="1600" u="none" cap="none" strike="noStrike">
                  <a:solidFill>
                    <a:srgbClr val="0000CC"/>
                  </a:solidFill>
                  <a:latin typeface="Arial"/>
                  <a:ea typeface="Arial"/>
                  <a:cs typeface="Arial"/>
                  <a:sym typeface="Arial"/>
                </a:rPr>
                <a:t>Consolidate Data</a:t>
              </a:r>
              <a:endParaRPr/>
            </a:p>
            <a:p>
              <a:pPr indent="0" lvl="0" marL="0" marR="0" rtl="0" algn="ctr">
                <a:lnSpc>
                  <a:spcPct val="100000"/>
                </a:lnSpc>
                <a:spcBef>
                  <a:spcPts val="0"/>
                </a:spcBef>
                <a:spcAft>
                  <a:spcPts val="0"/>
                </a:spcAft>
                <a:buClr>
                  <a:srgbClr val="0000CC"/>
                </a:buClr>
                <a:buFont typeface="Arial"/>
                <a:buNone/>
              </a:pPr>
              <a:r>
                <a:rPr b="0" i="0" lang="en-US" sz="1600" u="none" cap="none" strike="noStrike">
                  <a:solidFill>
                    <a:srgbClr val="0000CC"/>
                  </a:solidFill>
                  <a:latin typeface="Arial"/>
                  <a:ea typeface="Arial"/>
                  <a:cs typeface="Arial"/>
                  <a:sym typeface="Arial"/>
                </a:rPr>
                <a:t>De-normalize</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6" name="Shape 696"/>
        <p:cNvGrpSpPr/>
        <p:nvPr/>
      </p:nvGrpSpPr>
      <p:grpSpPr>
        <a:xfrm>
          <a:off x="0" y="0"/>
          <a:ext cx="0" cy="0"/>
          <a:chOff x="0" y="0"/>
          <a:chExt cx="0" cy="0"/>
        </a:xfrm>
      </p:grpSpPr>
      <p:sp>
        <p:nvSpPr>
          <p:cNvPr id="697" name="Google Shape;697;p61"/>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698" name="Google Shape;698;p61"/>
          <p:cNvSpPr txBox="1"/>
          <p:nvPr/>
        </p:nvSpPr>
        <p:spPr>
          <a:xfrm>
            <a:off x="609600" y="381000"/>
            <a:ext cx="75438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Flat File Wizard</a:t>
            </a:r>
            <a:endParaRPr/>
          </a:p>
        </p:txBody>
      </p:sp>
      <p:sp>
        <p:nvSpPr>
          <p:cNvPr id="699" name="Google Shape;699;p61"/>
          <p:cNvSpPr txBox="1"/>
          <p:nvPr/>
        </p:nvSpPr>
        <p:spPr>
          <a:xfrm>
            <a:off x="228600" y="1371600"/>
            <a:ext cx="2438400" cy="48006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5555C7"/>
              </a:buClr>
              <a:buSzPts val="2200"/>
              <a:buFont typeface="Noto Symbol"/>
              <a:buChar char="▪"/>
            </a:pPr>
            <a:r>
              <a:rPr b="0" i="0" lang="en-US" sz="2200" u="none" cap="none" strike="noStrike">
                <a:solidFill>
                  <a:schemeClr val="dk1"/>
                </a:solidFill>
                <a:latin typeface="Arial"/>
                <a:ea typeface="Arial"/>
                <a:cs typeface="Arial"/>
                <a:sym typeface="Arial"/>
              </a:rPr>
              <a:t>Three-step wizard</a:t>
            </a:r>
            <a:endParaRPr/>
          </a:p>
          <a:p>
            <a:pPr indent="-254000" lvl="0" marL="342900" marR="0" rtl="0" algn="l">
              <a:lnSpc>
                <a:spcPct val="100000"/>
              </a:lnSpc>
              <a:spcBef>
                <a:spcPts val="0"/>
              </a:spcBef>
              <a:spcAft>
                <a:spcPts val="0"/>
              </a:spcAft>
              <a:buClr>
                <a:srgbClr val="5555C7"/>
              </a:buClr>
              <a:buSzPts val="1400"/>
              <a:buFont typeface="Noto Symbol"/>
              <a:buNone/>
            </a:pPr>
            <a:r>
              <a:t/>
            </a:r>
            <a:endParaRPr b="0" i="0" sz="1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5555C7"/>
              </a:buClr>
              <a:buSzPts val="2400"/>
              <a:buFont typeface="Noto Symbol"/>
              <a:buChar char="▪"/>
            </a:pPr>
            <a:r>
              <a:rPr b="0" i="0" lang="en-US" sz="2200" u="none" cap="none" strike="noStrike">
                <a:solidFill>
                  <a:schemeClr val="dk1"/>
                </a:solidFill>
                <a:latin typeface="Arial"/>
                <a:ea typeface="Arial"/>
                <a:cs typeface="Arial"/>
                <a:sym typeface="Arial"/>
              </a:rPr>
              <a:t>Columns can be renamed within wizard</a:t>
            </a:r>
            <a:r>
              <a:rPr b="0" i="0" lang="en-US" sz="2400" u="none" cap="none" strike="noStrike">
                <a:solidFill>
                  <a:schemeClr val="dk1"/>
                </a:solidFill>
                <a:latin typeface="Arial"/>
                <a:ea typeface="Arial"/>
                <a:cs typeface="Arial"/>
                <a:sym typeface="Arial"/>
              </a:rPr>
              <a:t> </a:t>
            </a:r>
            <a:endParaRPr/>
          </a:p>
          <a:p>
            <a:pPr indent="-254000" lvl="0" marL="342900" marR="0" rtl="0" algn="l">
              <a:lnSpc>
                <a:spcPct val="100000"/>
              </a:lnSpc>
              <a:spcBef>
                <a:spcPts val="0"/>
              </a:spcBef>
              <a:spcAft>
                <a:spcPts val="0"/>
              </a:spcAft>
              <a:buClr>
                <a:srgbClr val="5555C7"/>
              </a:buClr>
              <a:buSzPts val="1400"/>
              <a:buFont typeface="Noto Symbol"/>
              <a:buNone/>
            </a:pPr>
            <a:r>
              <a:t/>
            </a:r>
            <a:endParaRPr b="0" i="0" sz="1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5555C7"/>
              </a:buClr>
              <a:buSzPts val="2200"/>
              <a:buFont typeface="Noto Symbol"/>
              <a:buChar char="▪"/>
            </a:pPr>
            <a:r>
              <a:rPr b="0" i="0" lang="en-US" sz="2200" u="none" cap="none" strike="noStrike">
                <a:solidFill>
                  <a:schemeClr val="dk1"/>
                </a:solidFill>
                <a:latin typeface="Arial"/>
                <a:ea typeface="Arial"/>
                <a:cs typeface="Arial"/>
                <a:sym typeface="Arial"/>
              </a:rPr>
              <a:t>Text, Numeric and Datetime datatypes are supported </a:t>
            </a:r>
            <a:endParaRPr/>
          </a:p>
          <a:p>
            <a:pPr indent="-342900" lvl="0" marL="342900" marR="0" rtl="0" algn="l">
              <a:lnSpc>
                <a:spcPct val="100000"/>
              </a:lnSpc>
              <a:spcBef>
                <a:spcPts val="0"/>
              </a:spcBef>
              <a:spcAft>
                <a:spcPts val="0"/>
              </a:spcAft>
              <a:buClr>
                <a:schemeClr val="dk1"/>
              </a:buClr>
              <a:buFont typeface="Times New Roman"/>
              <a:buNone/>
            </a:pPr>
            <a:r>
              <a:t/>
            </a:r>
            <a:endParaRPr b="0" i="0" sz="1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5555C7"/>
              </a:buClr>
              <a:buSzPts val="2200"/>
              <a:buFont typeface="Noto Symbol"/>
              <a:buChar char="▪"/>
            </a:pPr>
            <a:r>
              <a:rPr b="0" i="0" lang="en-US" sz="2200" u="none" cap="none" strike="noStrike">
                <a:solidFill>
                  <a:schemeClr val="dk1"/>
                </a:solidFill>
                <a:latin typeface="Arial"/>
                <a:ea typeface="Arial"/>
                <a:cs typeface="Arial"/>
                <a:sym typeface="Arial"/>
              </a:rPr>
              <a:t>Wizard ‘guesses’ datatype</a:t>
            </a:r>
            <a:endParaRPr/>
          </a:p>
        </p:txBody>
      </p:sp>
      <p:pic>
        <p:nvPicPr>
          <p:cNvPr id="700" name="Google Shape;700;p61"/>
          <p:cNvPicPr preferRelativeResize="0"/>
          <p:nvPr/>
        </p:nvPicPr>
        <p:blipFill rotWithShape="1">
          <a:blip r:embed="rId3">
            <a:alphaModFix/>
          </a:blip>
          <a:srcRect b="0" l="0" r="0" t="0"/>
          <a:stretch/>
        </p:blipFill>
        <p:spPr>
          <a:xfrm>
            <a:off x="2438400" y="1295400"/>
            <a:ext cx="3962400" cy="3263900"/>
          </a:xfrm>
          <a:prstGeom prst="rect">
            <a:avLst/>
          </a:prstGeom>
          <a:noFill/>
          <a:ln>
            <a:noFill/>
          </a:ln>
        </p:spPr>
      </p:pic>
      <p:pic>
        <p:nvPicPr>
          <p:cNvPr id="701" name="Google Shape;701;p61"/>
          <p:cNvPicPr preferRelativeResize="0"/>
          <p:nvPr/>
        </p:nvPicPr>
        <p:blipFill rotWithShape="1">
          <a:blip r:embed="rId4">
            <a:alphaModFix/>
          </a:blip>
          <a:srcRect b="0" l="0" r="0" t="0"/>
          <a:stretch/>
        </p:blipFill>
        <p:spPr>
          <a:xfrm>
            <a:off x="3505200" y="1752600"/>
            <a:ext cx="4114800" cy="3390900"/>
          </a:xfrm>
          <a:prstGeom prst="rect">
            <a:avLst/>
          </a:prstGeom>
          <a:noFill/>
          <a:ln>
            <a:noFill/>
          </a:ln>
        </p:spPr>
      </p:pic>
      <p:pic>
        <p:nvPicPr>
          <p:cNvPr id="702" name="Google Shape;702;p61"/>
          <p:cNvPicPr preferRelativeResize="0"/>
          <p:nvPr/>
        </p:nvPicPr>
        <p:blipFill rotWithShape="1">
          <a:blip r:embed="rId5">
            <a:alphaModFix/>
          </a:blip>
          <a:srcRect b="0" l="0" r="0" t="0"/>
          <a:stretch/>
        </p:blipFill>
        <p:spPr>
          <a:xfrm>
            <a:off x="4191000" y="2590800"/>
            <a:ext cx="4343400" cy="3578225"/>
          </a:xfrm>
          <a:prstGeom prst="rect">
            <a:avLst/>
          </a:prstGeom>
          <a:noFill/>
          <a:ln>
            <a:noFill/>
          </a:ln>
        </p:spPr>
      </p:pic>
      <p:pic>
        <p:nvPicPr>
          <p:cNvPr id="703" name="Google Shape;703;p61"/>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8" name="Shape 708"/>
        <p:cNvGrpSpPr/>
        <p:nvPr/>
      </p:nvGrpSpPr>
      <p:grpSpPr>
        <a:xfrm>
          <a:off x="0" y="0"/>
          <a:ext cx="0" cy="0"/>
          <a:chOff x="0" y="0"/>
          <a:chExt cx="0" cy="0"/>
        </a:xfrm>
      </p:grpSpPr>
      <p:sp>
        <p:nvSpPr>
          <p:cNvPr id="709" name="Google Shape;709;p62"/>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710" name="Google Shape;710;p6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XML Source Analysis</a:t>
            </a:r>
            <a:endParaRPr/>
          </a:p>
        </p:txBody>
      </p:sp>
      <p:sp>
        <p:nvSpPr>
          <p:cNvPr id="711" name="Google Shape;711;p62"/>
          <p:cNvSpPr txBox="1"/>
          <p:nvPr/>
        </p:nvSpPr>
        <p:spPr>
          <a:xfrm>
            <a:off x="5181600" y="4724400"/>
            <a:ext cx="3505200" cy="990600"/>
          </a:xfrm>
          <a:prstGeom prst="rect">
            <a:avLst/>
          </a:prstGeom>
          <a:noFill/>
          <a:ln>
            <a:noFill/>
          </a:ln>
        </p:spPr>
        <p:txBody>
          <a:bodyPr anchorCtr="0" anchor="t" bIns="46025" lIns="92075" spcFirstLastPara="1" rIns="92075" wrap="square" tIns="46025">
            <a:noAutofit/>
          </a:bodyPr>
          <a:lstStyle/>
          <a:p>
            <a:pPr indent="0" lvl="0" marL="0" marR="0" rtl="0" algn="ctr">
              <a:lnSpc>
                <a:spcPct val="8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In addition to the DTD file, an</a:t>
            </a:r>
            <a:endParaRPr/>
          </a:p>
          <a:p>
            <a:pPr indent="0" lvl="0" marL="0" marR="0" rtl="0" algn="ctr">
              <a:lnSpc>
                <a:spcPct val="8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 XML Schema or XML file can be used as a Source Definition</a:t>
            </a:r>
            <a:endParaRPr/>
          </a:p>
        </p:txBody>
      </p:sp>
      <p:grpSp>
        <p:nvGrpSpPr>
          <p:cNvPr id="712" name="Google Shape;712;p62"/>
          <p:cNvGrpSpPr/>
          <p:nvPr/>
        </p:nvGrpSpPr>
        <p:grpSpPr>
          <a:xfrm>
            <a:off x="762000" y="1295400"/>
            <a:ext cx="6729412" cy="5141912"/>
            <a:chOff x="762000" y="1295400"/>
            <a:chExt cx="6729412" cy="5141912"/>
          </a:xfrm>
        </p:grpSpPr>
        <p:cxnSp>
          <p:nvCxnSpPr>
            <p:cNvPr id="713" name="Google Shape;713;p62"/>
            <p:cNvCxnSpPr/>
            <p:nvPr/>
          </p:nvCxnSpPr>
          <p:spPr>
            <a:xfrm>
              <a:off x="3473450" y="2514600"/>
              <a:ext cx="2089150" cy="0"/>
            </a:xfrm>
            <a:prstGeom prst="straightConnector1">
              <a:avLst/>
            </a:prstGeom>
            <a:noFill/>
            <a:ln cap="flat" cmpd="sng" w="19050">
              <a:solidFill>
                <a:srgbClr val="000066"/>
              </a:solidFill>
              <a:prstDash val="solid"/>
              <a:miter lim="8000"/>
              <a:headEnd len="med" w="med" type="triangle"/>
              <a:tailEnd len="sm" w="sm" type="none"/>
            </a:ln>
          </p:spPr>
        </p:cxnSp>
        <p:sp>
          <p:nvSpPr>
            <p:cNvPr id="714" name="Google Shape;714;p62"/>
            <p:cNvSpPr txBox="1"/>
            <p:nvPr/>
          </p:nvSpPr>
          <p:spPr>
            <a:xfrm>
              <a:off x="3581400" y="1524000"/>
              <a:ext cx="1708150" cy="9159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Mapped Drive</a:t>
              </a:r>
              <a:endParaRPr/>
            </a:p>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NFS Mounting</a:t>
              </a:r>
              <a:endParaRPr/>
            </a:p>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Local Directory</a:t>
              </a:r>
              <a:endParaRPr/>
            </a:p>
          </p:txBody>
        </p:sp>
        <p:grpSp>
          <p:nvGrpSpPr>
            <p:cNvPr id="715" name="Google Shape;715;p62"/>
            <p:cNvGrpSpPr/>
            <p:nvPr/>
          </p:nvGrpSpPr>
          <p:grpSpPr>
            <a:xfrm>
              <a:off x="6019800" y="1295400"/>
              <a:ext cx="1471612" cy="3200400"/>
              <a:chOff x="6019800" y="1981200"/>
              <a:chExt cx="1471612" cy="3200400"/>
            </a:xfrm>
          </p:grpSpPr>
          <p:grpSp>
            <p:nvGrpSpPr>
              <p:cNvPr id="716" name="Google Shape;716;p62"/>
              <p:cNvGrpSpPr/>
              <p:nvPr/>
            </p:nvGrpSpPr>
            <p:grpSpPr>
              <a:xfrm>
                <a:off x="6248400" y="2590800"/>
                <a:ext cx="1130300" cy="993775"/>
                <a:chOff x="5087937" y="2819400"/>
                <a:chExt cx="1130300" cy="612775"/>
              </a:xfrm>
            </p:grpSpPr>
            <p:sp>
              <p:nvSpPr>
                <p:cNvPr id="717" name="Google Shape;717;p62"/>
                <p:cNvSpPr/>
                <p:nvPr/>
              </p:nvSpPr>
              <p:spPr>
                <a:xfrm>
                  <a:off x="5087937" y="2819400"/>
                  <a:ext cx="1130300" cy="609600"/>
                </a:xfrm>
                <a:prstGeom prst="rect">
                  <a:avLst/>
                </a:prstGeom>
                <a:solidFill>
                  <a:srgbClr val="33CCCC"/>
                </a:solidFill>
                <a:ln cap="flat" cmpd="sng" w="285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718" name="Google Shape;718;p62"/>
                <p:cNvCxnSpPr/>
                <p:nvPr/>
              </p:nvCxnSpPr>
              <p:spPr>
                <a:xfrm>
                  <a:off x="5087937" y="3432175"/>
                  <a:ext cx="1130300" cy="0"/>
                </a:xfrm>
                <a:prstGeom prst="straightConnector1">
                  <a:avLst/>
                </a:prstGeom>
                <a:gradFill>
                  <a:gsLst>
                    <a:gs pos="0">
                      <a:schemeClr val="accent1"/>
                    </a:gs>
                    <a:gs pos="100000">
                      <a:schemeClr val="lt1"/>
                    </a:gs>
                  </a:gsLst>
                  <a:lin ang="5400000" scaled="0"/>
                </a:gradFill>
                <a:ln cap="flat" cmpd="sng" w="28575">
                  <a:solidFill>
                    <a:schemeClr val="dk1"/>
                  </a:solidFill>
                  <a:prstDash val="solid"/>
                  <a:miter lim="8000"/>
                  <a:headEnd len="sm" w="sm" type="none"/>
                  <a:tailEnd len="sm" w="sm" type="none"/>
                </a:ln>
              </p:spPr>
            </p:cxnSp>
            <p:sp>
              <p:nvSpPr>
                <p:cNvPr id="719" name="Google Shape;719;p62"/>
                <p:cNvSpPr txBox="1"/>
                <p:nvPr/>
              </p:nvSpPr>
              <p:spPr>
                <a:xfrm>
                  <a:off x="5200650" y="2921000"/>
                  <a:ext cx="950912" cy="207962"/>
                </a:xfrm>
                <a:prstGeom prst="rect">
                  <a:avLst/>
                </a:prstGeom>
                <a:solidFill>
                  <a:srgbClr val="33CCC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grpSp>
          <p:sp>
            <p:nvSpPr>
              <p:cNvPr id="720" name="Google Shape;720;p62"/>
              <p:cNvSpPr txBox="1"/>
              <p:nvPr/>
            </p:nvSpPr>
            <p:spPr>
              <a:xfrm>
                <a:off x="6019800" y="1981200"/>
                <a:ext cx="14716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.DTD File</a:t>
                </a:r>
                <a:endParaRPr/>
              </a:p>
            </p:txBody>
          </p:sp>
          <p:sp>
            <p:nvSpPr>
              <p:cNvPr id="721" name="Google Shape;721;p62"/>
              <p:cNvSpPr/>
              <p:nvPr/>
            </p:nvSpPr>
            <p:spPr>
              <a:xfrm>
                <a:off x="6400800" y="3886200"/>
                <a:ext cx="838200" cy="1295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722" name="Google Shape;722;p62"/>
              <p:cNvSpPr txBox="1"/>
              <p:nvPr/>
            </p:nvSpPr>
            <p:spPr>
              <a:xfrm>
                <a:off x="6477000" y="4114800"/>
                <a:ext cx="762000"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DATA</a:t>
                </a:r>
                <a:endParaRPr/>
              </a:p>
            </p:txBody>
          </p:sp>
          <p:pic>
            <p:nvPicPr>
              <p:cNvPr id="723" name="Google Shape;723;p62"/>
              <p:cNvPicPr preferRelativeResize="0"/>
              <p:nvPr/>
            </p:nvPicPr>
            <p:blipFill rotWithShape="1">
              <a:blip r:embed="rId3">
                <a:alphaModFix/>
              </a:blip>
              <a:srcRect b="0" l="0" r="0" t="0"/>
              <a:stretch/>
            </p:blipFill>
            <p:spPr>
              <a:xfrm>
                <a:off x="6629400" y="4495800"/>
                <a:ext cx="457200" cy="619125"/>
              </a:xfrm>
              <a:prstGeom prst="rect">
                <a:avLst/>
              </a:prstGeom>
              <a:noFill/>
              <a:ln cap="flat" cmpd="sng" w="12700">
                <a:solidFill>
                  <a:schemeClr val="accent1"/>
                </a:solidFill>
                <a:prstDash val="solid"/>
                <a:miter lim="8000"/>
                <a:headEnd len="sm" w="sm" type="none"/>
                <a:tailEnd len="sm" w="sm" type="none"/>
              </a:ln>
            </p:spPr>
          </p:pic>
        </p:grpSp>
        <p:grpSp>
          <p:nvGrpSpPr>
            <p:cNvPr id="724" name="Google Shape;724;p62"/>
            <p:cNvGrpSpPr/>
            <p:nvPr/>
          </p:nvGrpSpPr>
          <p:grpSpPr>
            <a:xfrm>
              <a:off x="1600200" y="1752600"/>
              <a:ext cx="1066800" cy="1066800"/>
              <a:chOff x="1905000" y="3048000"/>
              <a:chExt cx="1066800" cy="1066800"/>
            </a:xfrm>
          </p:grpSpPr>
          <p:sp>
            <p:nvSpPr>
              <p:cNvPr id="725" name="Google Shape;725;p62"/>
              <p:cNvSpPr/>
              <p:nvPr/>
            </p:nvSpPr>
            <p:spPr>
              <a:xfrm>
                <a:off x="1905000" y="30480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726" name="Google Shape;726;p62"/>
              <p:cNvPicPr preferRelativeResize="0"/>
              <p:nvPr/>
            </p:nvPicPr>
            <p:blipFill rotWithShape="1">
              <a:blip r:embed="rId4">
                <a:alphaModFix/>
              </a:blip>
              <a:srcRect b="0" l="0" r="0" t="0"/>
              <a:stretch/>
            </p:blipFill>
            <p:spPr>
              <a:xfrm>
                <a:off x="2209800" y="3314700"/>
                <a:ext cx="503237" cy="503237"/>
              </a:xfrm>
              <a:prstGeom prst="rect">
                <a:avLst/>
              </a:prstGeom>
              <a:noFill/>
              <a:ln cap="flat" cmpd="sng" w="12700">
                <a:solidFill>
                  <a:srgbClr val="000066"/>
                </a:solidFill>
                <a:prstDash val="solid"/>
                <a:miter lim="8000"/>
                <a:headEnd len="sm" w="sm" type="none"/>
                <a:tailEnd len="sm" w="sm" type="none"/>
              </a:ln>
            </p:spPr>
          </p:pic>
        </p:grpSp>
        <p:sp>
          <p:nvSpPr>
            <p:cNvPr id="727" name="Google Shape;727;p62"/>
            <p:cNvSpPr txBox="1"/>
            <p:nvPr/>
          </p:nvSpPr>
          <p:spPr>
            <a:xfrm>
              <a:off x="762000" y="1295400"/>
              <a:ext cx="242252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Source Analyzer</a:t>
              </a:r>
              <a:endParaRPr/>
            </a:p>
          </p:txBody>
        </p:sp>
        <p:sp>
          <p:nvSpPr>
            <p:cNvPr id="728" name="Google Shape;728;p62"/>
            <p:cNvSpPr/>
            <p:nvPr/>
          </p:nvSpPr>
          <p:spPr>
            <a:xfrm>
              <a:off x="2819400" y="5562600"/>
              <a:ext cx="1512887" cy="874712"/>
            </a:xfrm>
            <a:prstGeom prst="can">
              <a:avLst>
                <a:gd fmla="val 25000" name="adj"/>
              </a:avLst>
            </a:prstGeom>
            <a:gradFill>
              <a:gsLst>
                <a:gs pos="0">
                  <a:srgbClr val="FFCC99"/>
                </a:gs>
                <a:gs pos="100000">
                  <a:srgbClr val="B4906C"/>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cap="none" strike="noStrike">
                  <a:solidFill>
                    <a:schemeClr val="lt1"/>
                  </a:solidFill>
                  <a:latin typeface="Arial"/>
                  <a:ea typeface="Arial"/>
                  <a:cs typeface="Arial"/>
                  <a:sym typeface="Arial"/>
                </a:rPr>
                <a:t>Repository</a:t>
              </a:r>
              <a:endParaRPr/>
            </a:p>
          </p:txBody>
        </p:sp>
        <p:pic>
          <p:nvPicPr>
            <p:cNvPr id="729" name="Google Shape;729;p62"/>
            <p:cNvPicPr preferRelativeResize="0"/>
            <p:nvPr/>
          </p:nvPicPr>
          <p:blipFill rotWithShape="1">
            <a:blip r:embed="rId5">
              <a:alphaModFix/>
            </a:blip>
            <a:srcRect b="0" l="0" r="0" t="0"/>
            <a:stretch/>
          </p:blipFill>
          <p:spPr>
            <a:xfrm>
              <a:off x="1828800" y="3657600"/>
              <a:ext cx="1166812" cy="1290637"/>
            </a:xfrm>
            <a:prstGeom prst="rect">
              <a:avLst/>
            </a:prstGeom>
            <a:noFill/>
            <a:ln>
              <a:noFill/>
            </a:ln>
          </p:spPr>
        </p:pic>
        <p:cxnSp>
          <p:nvCxnSpPr>
            <p:cNvPr id="730" name="Google Shape;730;p62"/>
            <p:cNvCxnSpPr/>
            <p:nvPr/>
          </p:nvCxnSpPr>
          <p:spPr>
            <a:xfrm>
              <a:off x="2209800" y="2895600"/>
              <a:ext cx="304800" cy="1066800"/>
            </a:xfrm>
            <a:prstGeom prst="straightConnector1">
              <a:avLst/>
            </a:prstGeom>
            <a:noFill/>
            <a:ln cap="flat" cmpd="sng" w="38100">
              <a:solidFill>
                <a:schemeClr val="hlink"/>
              </a:solidFill>
              <a:prstDash val="solid"/>
              <a:miter lim="8000"/>
              <a:headEnd len="med" w="med" type="triangle"/>
              <a:tailEnd len="med" w="med" type="triangle"/>
            </a:ln>
          </p:spPr>
        </p:cxnSp>
        <p:cxnSp>
          <p:nvCxnSpPr>
            <p:cNvPr id="731" name="Google Shape;731;p62"/>
            <p:cNvCxnSpPr/>
            <p:nvPr/>
          </p:nvCxnSpPr>
          <p:spPr>
            <a:xfrm rot="10800000">
              <a:off x="2514600" y="4876800"/>
              <a:ext cx="762000" cy="685800"/>
            </a:xfrm>
            <a:prstGeom prst="straightConnector1">
              <a:avLst/>
            </a:prstGeom>
            <a:noFill/>
            <a:ln cap="flat" cmpd="sng" w="38100">
              <a:solidFill>
                <a:srgbClr val="FFCC00"/>
              </a:solidFill>
              <a:prstDash val="solid"/>
              <a:miter lim="8000"/>
              <a:headEnd len="med" w="med" type="triangle"/>
              <a:tailEnd len="med" w="med" type="triangle"/>
            </a:ln>
          </p:spPr>
        </p:cxnSp>
        <p:sp>
          <p:nvSpPr>
            <p:cNvPr id="732" name="Google Shape;732;p62"/>
            <p:cNvSpPr txBox="1"/>
            <p:nvPr/>
          </p:nvSpPr>
          <p:spPr>
            <a:xfrm>
              <a:off x="2895600" y="41910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Service</a:t>
              </a:r>
              <a:endParaRPr/>
            </a:p>
          </p:txBody>
        </p:sp>
        <p:sp>
          <p:nvSpPr>
            <p:cNvPr id="733" name="Google Shape;733;p62"/>
            <p:cNvSpPr txBox="1"/>
            <p:nvPr/>
          </p:nvSpPr>
          <p:spPr>
            <a:xfrm>
              <a:off x="1143000" y="3352800"/>
              <a:ext cx="1066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cap="none" strike="noStrike">
                  <a:solidFill>
                    <a:schemeClr val="hlink"/>
                  </a:solidFill>
                  <a:latin typeface="Arial"/>
                  <a:ea typeface="Arial"/>
                  <a:cs typeface="Arial"/>
                  <a:sym typeface="Arial"/>
                </a:rPr>
                <a:t>TCP/IP</a:t>
              </a:r>
              <a:endParaRPr/>
            </a:p>
          </p:txBody>
        </p:sp>
        <p:sp>
          <p:nvSpPr>
            <p:cNvPr id="734" name="Google Shape;734;p62"/>
            <p:cNvSpPr txBox="1"/>
            <p:nvPr/>
          </p:nvSpPr>
          <p:spPr>
            <a:xfrm>
              <a:off x="2057400" y="5257800"/>
              <a:ext cx="914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0" i="0" lang="en-US" sz="1800" u="none" cap="none" strike="noStrike">
                  <a:solidFill>
                    <a:srgbClr val="FFC61E"/>
                  </a:solidFill>
                  <a:latin typeface="Arial"/>
                  <a:ea typeface="Arial"/>
                  <a:cs typeface="Arial"/>
                  <a:sym typeface="Arial"/>
                </a:rPr>
                <a:t>native</a:t>
              </a:r>
              <a:endParaRPr/>
            </a:p>
          </p:txBody>
        </p:sp>
        <p:sp>
          <p:nvSpPr>
            <p:cNvPr id="735" name="Google Shape;735;p62"/>
            <p:cNvSpPr txBox="1"/>
            <p:nvPr/>
          </p:nvSpPr>
          <p:spPr>
            <a:xfrm>
              <a:off x="2209800" y="6019800"/>
              <a:ext cx="762000" cy="381000"/>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0" name="Shape 740"/>
        <p:cNvGrpSpPr/>
        <p:nvPr/>
      </p:nvGrpSpPr>
      <p:grpSpPr>
        <a:xfrm>
          <a:off x="0" y="0"/>
          <a:ext cx="0" cy="0"/>
          <a:chOff x="0" y="0"/>
          <a:chExt cx="0" cy="0"/>
        </a:xfrm>
      </p:grpSpPr>
      <p:sp>
        <p:nvSpPr>
          <p:cNvPr id="741" name="Google Shape;741;p63"/>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742" name="Google Shape;742;p63"/>
          <p:cNvSpPr txBox="1"/>
          <p:nvPr/>
        </p:nvSpPr>
        <p:spPr>
          <a:xfrm>
            <a:off x="609600" y="381000"/>
            <a:ext cx="77724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Analyzing VSAM Sources</a:t>
            </a:r>
            <a:endParaRPr/>
          </a:p>
        </p:txBody>
      </p:sp>
      <p:sp>
        <p:nvSpPr>
          <p:cNvPr id="743" name="Google Shape;743;p63"/>
          <p:cNvSpPr txBox="1"/>
          <p:nvPr/>
        </p:nvSpPr>
        <p:spPr>
          <a:xfrm>
            <a:off x="4724400" y="4724400"/>
            <a:ext cx="4267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8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Supported Numeric Storage Options:</a:t>
            </a:r>
            <a:endParaRPr/>
          </a:p>
          <a:p>
            <a:pPr indent="0" lvl="1" marL="457200" marR="0" rtl="0" algn="ctr">
              <a:lnSpc>
                <a:spcPct val="8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COMP, COMP-3, COMP-6</a:t>
            </a:r>
            <a:endParaRPr/>
          </a:p>
        </p:txBody>
      </p:sp>
      <p:grpSp>
        <p:nvGrpSpPr>
          <p:cNvPr id="744" name="Google Shape;744;p63"/>
          <p:cNvGrpSpPr/>
          <p:nvPr/>
        </p:nvGrpSpPr>
        <p:grpSpPr>
          <a:xfrm>
            <a:off x="762000" y="1219200"/>
            <a:ext cx="6772275" cy="5141912"/>
            <a:chOff x="762000" y="1219200"/>
            <a:chExt cx="6772275" cy="5141912"/>
          </a:xfrm>
        </p:grpSpPr>
        <p:cxnSp>
          <p:nvCxnSpPr>
            <p:cNvPr id="745" name="Google Shape;745;p63"/>
            <p:cNvCxnSpPr/>
            <p:nvPr/>
          </p:nvCxnSpPr>
          <p:spPr>
            <a:xfrm>
              <a:off x="3473450" y="2514600"/>
              <a:ext cx="2317750" cy="0"/>
            </a:xfrm>
            <a:prstGeom prst="straightConnector1">
              <a:avLst/>
            </a:prstGeom>
            <a:noFill/>
            <a:ln cap="flat" cmpd="sng" w="19050">
              <a:solidFill>
                <a:srgbClr val="000066"/>
              </a:solidFill>
              <a:prstDash val="solid"/>
              <a:miter lim="8000"/>
              <a:headEnd len="med" w="med" type="triangle"/>
              <a:tailEnd len="sm" w="sm" type="none"/>
            </a:ln>
          </p:spPr>
        </p:cxnSp>
        <p:sp>
          <p:nvSpPr>
            <p:cNvPr id="746" name="Google Shape;746;p63"/>
            <p:cNvSpPr txBox="1"/>
            <p:nvPr/>
          </p:nvSpPr>
          <p:spPr>
            <a:xfrm>
              <a:off x="3581400" y="1600200"/>
              <a:ext cx="1708150" cy="9159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Mapped Drive</a:t>
              </a:r>
              <a:endParaRPr/>
            </a:p>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NFS Mounting</a:t>
              </a:r>
              <a:endParaRPr/>
            </a:p>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Local Directory</a:t>
              </a:r>
              <a:endParaRPr/>
            </a:p>
          </p:txBody>
        </p:sp>
        <p:grpSp>
          <p:nvGrpSpPr>
            <p:cNvPr id="747" name="Google Shape;747;p63"/>
            <p:cNvGrpSpPr/>
            <p:nvPr/>
          </p:nvGrpSpPr>
          <p:grpSpPr>
            <a:xfrm>
              <a:off x="6248400" y="1905000"/>
              <a:ext cx="1130300" cy="993775"/>
              <a:chOff x="5087937" y="2819400"/>
              <a:chExt cx="1130300" cy="612775"/>
            </a:xfrm>
          </p:grpSpPr>
          <p:sp>
            <p:nvSpPr>
              <p:cNvPr id="748" name="Google Shape;748;p63"/>
              <p:cNvSpPr/>
              <p:nvPr/>
            </p:nvSpPr>
            <p:spPr>
              <a:xfrm>
                <a:off x="5087937" y="2819400"/>
                <a:ext cx="1130300" cy="609600"/>
              </a:xfrm>
              <a:prstGeom prst="rect">
                <a:avLst/>
              </a:prstGeom>
              <a:solidFill>
                <a:srgbClr val="33CCCC"/>
              </a:solidFill>
              <a:ln cap="flat" cmpd="sng" w="285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749" name="Google Shape;749;p63"/>
              <p:cNvCxnSpPr/>
              <p:nvPr/>
            </p:nvCxnSpPr>
            <p:spPr>
              <a:xfrm>
                <a:off x="5087937" y="3432175"/>
                <a:ext cx="1130300" cy="0"/>
              </a:xfrm>
              <a:prstGeom prst="straightConnector1">
                <a:avLst/>
              </a:prstGeom>
              <a:gradFill>
                <a:gsLst>
                  <a:gs pos="0">
                    <a:schemeClr val="accent1"/>
                  </a:gs>
                  <a:gs pos="100000">
                    <a:schemeClr val="lt1"/>
                  </a:gs>
                </a:gsLst>
                <a:lin ang="5400000" scaled="0"/>
              </a:gradFill>
              <a:ln cap="flat" cmpd="sng" w="28575">
                <a:solidFill>
                  <a:schemeClr val="dk1"/>
                </a:solidFill>
                <a:prstDash val="solid"/>
                <a:miter lim="8000"/>
                <a:headEnd len="sm" w="sm" type="none"/>
                <a:tailEnd len="sm" w="sm" type="none"/>
              </a:ln>
            </p:spPr>
          </p:cxnSp>
          <p:sp>
            <p:nvSpPr>
              <p:cNvPr id="750" name="Google Shape;750;p63"/>
              <p:cNvSpPr txBox="1"/>
              <p:nvPr/>
            </p:nvSpPr>
            <p:spPr>
              <a:xfrm>
                <a:off x="5200650" y="2921000"/>
                <a:ext cx="950912" cy="207962"/>
              </a:xfrm>
              <a:prstGeom prst="rect">
                <a:avLst/>
              </a:prstGeom>
              <a:solidFill>
                <a:srgbClr val="33CCC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grpSp>
        <p:sp>
          <p:nvSpPr>
            <p:cNvPr id="751" name="Google Shape;751;p63"/>
            <p:cNvSpPr txBox="1"/>
            <p:nvPr/>
          </p:nvSpPr>
          <p:spPr>
            <a:xfrm>
              <a:off x="6096000" y="1371600"/>
              <a:ext cx="143827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.CBL File</a:t>
              </a:r>
              <a:endParaRPr/>
            </a:p>
          </p:txBody>
        </p:sp>
        <p:sp>
          <p:nvSpPr>
            <p:cNvPr id="752" name="Google Shape;752;p63"/>
            <p:cNvSpPr/>
            <p:nvPr/>
          </p:nvSpPr>
          <p:spPr>
            <a:xfrm>
              <a:off x="6400800" y="3200400"/>
              <a:ext cx="838200" cy="1295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753" name="Google Shape;753;p63"/>
            <p:cNvSpPr txBox="1"/>
            <p:nvPr/>
          </p:nvSpPr>
          <p:spPr>
            <a:xfrm>
              <a:off x="6477000" y="3505200"/>
              <a:ext cx="762000"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DATA</a:t>
              </a:r>
              <a:endParaRPr/>
            </a:p>
          </p:txBody>
        </p:sp>
        <p:pic>
          <p:nvPicPr>
            <p:cNvPr id="754" name="Google Shape;754;p63"/>
            <p:cNvPicPr preferRelativeResize="0"/>
            <p:nvPr/>
          </p:nvPicPr>
          <p:blipFill rotWithShape="1">
            <a:blip r:embed="rId3">
              <a:alphaModFix/>
            </a:blip>
            <a:srcRect b="0" l="0" r="0" t="0"/>
            <a:stretch/>
          </p:blipFill>
          <p:spPr>
            <a:xfrm>
              <a:off x="6629400" y="3886200"/>
              <a:ext cx="457200" cy="619125"/>
            </a:xfrm>
            <a:prstGeom prst="rect">
              <a:avLst/>
            </a:prstGeom>
            <a:noFill/>
            <a:ln cap="flat" cmpd="sng" w="12700">
              <a:solidFill>
                <a:schemeClr val="accent1"/>
              </a:solidFill>
              <a:prstDash val="solid"/>
              <a:miter lim="8000"/>
              <a:headEnd len="sm" w="sm" type="none"/>
              <a:tailEnd len="sm" w="sm" type="none"/>
            </a:ln>
          </p:spPr>
        </p:pic>
        <p:sp>
          <p:nvSpPr>
            <p:cNvPr id="755" name="Google Shape;755;p63"/>
            <p:cNvSpPr/>
            <p:nvPr/>
          </p:nvSpPr>
          <p:spPr>
            <a:xfrm>
              <a:off x="1676400" y="17526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756" name="Google Shape;756;p63"/>
            <p:cNvPicPr preferRelativeResize="0"/>
            <p:nvPr/>
          </p:nvPicPr>
          <p:blipFill rotWithShape="1">
            <a:blip r:embed="rId4">
              <a:alphaModFix/>
            </a:blip>
            <a:srcRect b="0" l="0" r="0" t="0"/>
            <a:stretch/>
          </p:blipFill>
          <p:spPr>
            <a:xfrm>
              <a:off x="1981200" y="2019300"/>
              <a:ext cx="503237" cy="503237"/>
            </a:xfrm>
            <a:prstGeom prst="rect">
              <a:avLst/>
            </a:prstGeom>
            <a:noFill/>
            <a:ln cap="flat" cmpd="sng" w="12700">
              <a:solidFill>
                <a:srgbClr val="000066"/>
              </a:solidFill>
              <a:prstDash val="solid"/>
              <a:miter lim="8000"/>
              <a:headEnd len="sm" w="sm" type="none"/>
              <a:tailEnd len="sm" w="sm" type="none"/>
            </a:ln>
          </p:spPr>
        </p:pic>
        <p:sp>
          <p:nvSpPr>
            <p:cNvPr id="757" name="Google Shape;757;p63"/>
            <p:cNvSpPr txBox="1"/>
            <p:nvPr/>
          </p:nvSpPr>
          <p:spPr>
            <a:xfrm>
              <a:off x="762000" y="1219200"/>
              <a:ext cx="242252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Source Analyzer</a:t>
              </a:r>
              <a:endParaRPr/>
            </a:p>
          </p:txBody>
        </p:sp>
        <p:sp>
          <p:nvSpPr>
            <p:cNvPr id="758" name="Google Shape;758;p63"/>
            <p:cNvSpPr/>
            <p:nvPr/>
          </p:nvSpPr>
          <p:spPr>
            <a:xfrm>
              <a:off x="2743200" y="5486400"/>
              <a:ext cx="1512887" cy="874712"/>
            </a:xfrm>
            <a:prstGeom prst="can">
              <a:avLst>
                <a:gd fmla="val 25000" name="adj"/>
              </a:avLst>
            </a:prstGeom>
            <a:gradFill>
              <a:gsLst>
                <a:gs pos="0">
                  <a:srgbClr val="FFCC99"/>
                </a:gs>
                <a:gs pos="100000">
                  <a:srgbClr val="B4906C"/>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cap="none" strike="noStrike">
                  <a:solidFill>
                    <a:schemeClr val="lt1"/>
                  </a:solidFill>
                  <a:latin typeface="Arial"/>
                  <a:ea typeface="Arial"/>
                  <a:cs typeface="Arial"/>
                  <a:sym typeface="Arial"/>
                </a:rPr>
                <a:t>Repository</a:t>
              </a:r>
              <a:endParaRPr/>
            </a:p>
          </p:txBody>
        </p:sp>
        <p:pic>
          <p:nvPicPr>
            <p:cNvPr id="759" name="Google Shape;759;p63"/>
            <p:cNvPicPr preferRelativeResize="0"/>
            <p:nvPr/>
          </p:nvPicPr>
          <p:blipFill rotWithShape="1">
            <a:blip r:embed="rId5">
              <a:alphaModFix/>
            </a:blip>
            <a:srcRect b="0" l="0" r="0" t="0"/>
            <a:stretch/>
          </p:blipFill>
          <p:spPr>
            <a:xfrm>
              <a:off x="1981200" y="3657600"/>
              <a:ext cx="1096962" cy="1214437"/>
            </a:xfrm>
            <a:prstGeom prst="rect">
              <a:avLst/>
            </a:prstGeom>
            <a:noFill/>
            <a:ln>
              <a:noFill/>
            </a:ln>
          </p:spPr>
        </p:pic>
        <p:cxnSp>
          <p:nvCxnSpPr>
            <p:cNvPr id="760" name="Google Shape;760;p63"/>
            <p:cNvCxnSpPr/>
            <p:nvPr/>
          </p:nvCxnSpPr>
          <p:spPr>
            <a:xfrm>
              <a:off x="2286000" y="2895600"/>
              <a:ext cx="152400" cy="1066800"/>
            </a:xfrm>
            <a:prstGeom prst="straightConnector1">
              <a:avLst/>
            </a:prstGeom>
            <a:noFill/>
            <a:ln cap="flat" cmpd="sng" w="38100">
              <a:solidFill>
                <a:schemeClr val="hlink"/>
              </a:solidFill>
              <a:prstDash val="solid"/>
              <a:miter lim="8000"/>
              <a:headEnd len="med" w="med" type="triangle"/>
              <a:tailEnd len="med" w="med" type="triangle"/>
            </a:ln>
          </p:spPr>
        </p:cxnSp>
        <p:cxnSp>
          <p:nvCxnSpPr>
            <p:cNvPr id="761" name="Google Shape;761;p63"/>
            <p:cNvCxnSpPr/>
            <p:nvPr/>
          </p:nvCxnSpPr>
          <p:spPr>
            <a:xfrm rot="10800000">
              <a:off x="2514600" y="4800600"/>
              <a:ext cx="685800" cy="685800"/>
            </a:xfrm>
            <a:prstGeom prst="straightConnector1">
              <a:avLst/>
            </a:prstGeom>
            <a:noFill/>
            <a:ln cap="flat" cmpd="sng" w="38100">
              <a:solidFill>
                <a:srgbClr val="FFCC00"/>
              </a:solidFill>
              <a:prstDash val="solid"/>
              <a:miter lim="8000"/>
              <a:headEnd len="med" w="med" type="triangle"/>
              <a:tailEnd len="med" w="med" type="triangle"/>
            </a:ln>
          </p:spPr>
        </p:cxnSp>
        <p:sp>
          <p:nvSpPr>
            <p:cNvPr id="762" name="Google Shape;762;p63"/>
            <p:cNvSpPr txBox="1"/>
            <p:nvPr/>
          </p:nvSpPr>
          <p:spPr>
            <a:xfrm>
              <a:off x="2895600" y="41148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Service</a:t>
              </a:r>
              <a:endParaRPr/>
            </a:p>
          </p:txBody>
        </p:sp>
        <p:sp>
          <p:nvSpPr>
            <p:cNvPr id="763" name="Google Shape;763;p63"/>
            <p:cNvSpPr txBox="1"/>
            <p:nvPr/>
          </p:nvSpPr>
          <p:spPr>
            <a:xfrm>
              <a:off x="1295400" y="3276600"/>
              <a:ext cx="1066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cap="none" strike="noStrike">
                  <a:solidFill>
                    <a:schemeClr val="hlink"/>
                  </a:solidFill>
                  <a:latin typeface="Arial"/>
                  <a:ea typeface="Arial"/>
                  <a:cs typeface="Arial"/>
                  <a:sym typeface="Arial"/>
                </a:rPr>
                <a:t>TCP/IP</a:t>
              </a:r>
              <a:endParaRPr/>
            </a:p>
          </p:txBody>
        </p:sp>
        <p:sp>
          <p:nvSpPr>
            <p:cNvPr id="764" name="Google Shape;764;p63"/>
            <p:cNvSpPr txBox="1"/>
            <p:nvPr/>
          </p:nvSpPr>
          <p:spPr>
            <a:xfrm>
              <a:off x="1905000" y="5105400"/>
              <a:ext cx="914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0" i="0" lang="en-US" sz="1800" u="none" cap="none" strike="noStrike">
                  <a:solidFill>
                    <a:srgbClr val="FFC61E"/>
                  </a:solidFill>
                  <a:latin typeface="Arial"/>
                  <a:ea typeface="Arial"/>
                  <a:cs typeface="Arial"/>
                  <a:sym typeface="Arial"/>
                </a:rPr>
                <a:t>native</a:t>
              </a:r>
              <a:endParaRPr/>
            </a:p>
          </p:txBody>
        </p:sp>
        <p:sp>
          <p:nvSpPr>
            <p:cNvPr id="765" name="Google Shape;765;p63"/>
            <p:cNvSpPr txBox="1"/>
            <p:nvPr/>
          </p:nvSpPr>
          <p:spPr>
            <a:xfrm>
              <a:off x="2133600" y="5943600"/>
              <a:ext cx="762000" cy="381000"/>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0" name="Shape 770"/>
        <p:cNvGrpSpPr/>
        <p:nvPr/>
      </p:nvGrpSpPr>
      <p:grpSpPr>
        <a:xfrm>
          <a:off x="0" y="0"/>
          <a:ext cx="0" cy="0"/>
          <a:chOff x="0" y="0"/>
          <a:chExt cx="0" cy="0"/>
        </a:xfrm>
      </p:grpSpPr>
      <p:sp>
        <p:nvSpPr>
          <p:cNvPr id="771" name="Google Shape;771;p64"/>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772" name="Google Shape;772;p64"/>
          <p:cNvSpPr txBox="1"/>
          <p:nvPr/>
        </p:nvSpPr>
        <p:spPr>
          <a:xfrm>
            <a:off x="609600" y="381000"/>
            <a:ext cx="77724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VSAM Source Properties</a:t>
            </a:r>
            <a:endParaRPr/>
          </a:p>
        </p:txBody>
      </p:sp>
      <p:pic>
        <p:nvPicPr>
          <p:cNvPr id="773" name="Google Shape;773;p64"/>
          <p:cNvPicPr preferRelativeResize="0"/>
          <p:nvPr/>
        </p:nvPicPr>
        <p:blipFill rotWithShape="1">
          <a:blip r:embed="rId3">
            <a:alphaModFix/>
          </a:blip>
          <a:srcRect b="0" l="0" r="0" t="0"/>
          <a:stretch/>
        </p:blipFill>
        <p:spPr>
          <a:xfrm>
            <a:off x="876300" y="1600200"/>
            <a:ext cx="2781300" cy="2952750"/>
          </a:xfrm>
          <a:prstGeom prst="rect">
            <a:avLst/>
          </a:prstGeom>
          <a:noFill/>
          <a:ln>
            <a:noFill/>
          </a:ln>
        </p:spPr>
      </p:pic>
      <p:grpSp>
        <p:nvGrpSpPr>
          <p:cNvPr id="774" name="Google Shape;774;p64"/>
          <p:cNvGrpSpPr/>
          <p:nvPr/>
        </p:nvGrpSpPr>
        <p:grpSpPr>
          <a:xfrm>
            <a:off x="619125" y="4791075"/>
            <a:ext cx="7991475" cy="1381125"/>
            <a:chOff x="2266950" y="2738437"/>
            <a:chExt cx="7991475" cy="1381125"/>
          </a:xfrm>
        </p:grpSpPr>
        <p:pic>
          <p:nvPicPr>
            <p:cNvPr id="775" name="Google Shape;775;p64"/>
            <p:cNvPicPr preferRelativeResize="0"/>
            <p:nvPr/>
          </p:nvPicPr>
          <p:blipFill rotWithShape="1">
            <a:blip r:embed="rId4">
              <a:alphaModFix/>
            </a:blip>
            <a:srcRect b="0" l="0" r="0" t="0"/>
            <a:stretch/>
          </p:blipFill>
          <p:spPr>
            <a:xfrm>
              <a:off x="2266950" y="2738437"/>
              <a:ext cx="4610100" cy="1381125"/>
            </a:xfrm>
            <a:prstGeom prst="rect">
              <a:avLst/>
            </a:prstGeom>
            <a:noFill/>
            <a:ln cap="flat" cmpd="sng" w="9525">
              <a:solidFill>
                <a:schemeClr val="dk1"/>
              </a:solidFill>
              <a:prstDash val="solid"/>
              <a:miter lim="8000"/>
              <a:headEnd len="sm" w="sm" type="none"/>
              <a:tailEnd len="sm" w="sm" type="none"/>
            </a:ln>
          </p:spPr>
        </p:pic>
        <p:pic>
          <p:nvPicPr>
            <p:cNvPr id="776" name="Google Shape;776;p64"/>
            <p:cNvPicPr preferRelativeResize="0"/>
            <p:nvPr/>
          </p:nvPicPr>
          <p:blipFill rotWithShape="1">
            <a:blip r:embed="rId5">
              <a:alphaModFix/>
            </a:blip>
            <a:srcRect b="0" l="0" r="0" t="0"/>
            <a:stretch/>
          </p:blipFill>
          <p:spPr>
            <a:xfrm>
              <a:off x="6400800" y="2743200"/>
              <a:ext cx="3857625" cy="1371600"/>
            </a:xfrm>
            <a:prstGeom prst="rect">
              <a:avLst/>
            </a:prstGeom>
            <a:noFill/>
            <a:ln cap="flat" cmpd="sng" w="9525">
              <a:solidFill>
                <a:schemeClr val="dk1"/>
              </a:solidFill>
              <a:prstDash val="solid"/>
              <a:miter lim="8000"/>
              <a:headEnd len="sm" w="sm" type="none"/>
              <a:tailEnd len="sm" w="sm" type="none"/>
            </a:ln>
          </p:spPr>
        </p:pic>
      </p:grpSp>
      <p:pic>
        <p:nvPicPr>
          <p:cNvPr id="777" name="Google Shape;777;p64"/>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pic>
        <p:nvPicPr>
          <p:cNvPr id="778" name="Google Shape;778;p64"/>
          <p:cNvPicPr preferRelativeResize="0"/>
          <p:nvPr/>
        </p:nvPicPr>
        <p:blipFill rotWithShape="1">
          <a:blip r:embed="rId7">
            <a:alphaModFix/>
          </a:blip>
          <a:srcRect b="0" l="0" r="0" t="0"/>
          <a:stretch/>
        </p:blipFill>
        <p:spPr>
          <a:xfrm>
            <a:off x="4038600" y="1371600"/>
            <a:ext cx="4419600" cy="32004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782" name="Shape 782"/>
        <p:cNvGrpSpPr/>
        <p:nvPr/>
      </p:nvGrpSpPr>
      <p:grpSpPr>
        <a:xfrm>
          <a:off x="0" y="0"/>
          <a:ext cx="0" cy="0"/>
          <a:chOff x="0" y="0"/>
          <a:chExt cx="0" cy="0"/>
        </a:xfrm>
      </p:grpSpPr>
      <p:sp>
        <p:nvSpPr>
          <p:cNvPr id="783" name="Google Shape;783;p65"/>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LOAD – Target Definitions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8" name="Shape 788"/>
        <p:cNvGrpSpPr/>
        <p:nvPr/>
      </p:nvGrpSpPr>
      <p:grpSpPr>
        <a:xfrm>
          <a:off x="0" y="0"/>
          <a:ext cx="0" cy="0"/>
          <a:chOff x="0" y="0"/>
          <a:chExt cx="0" cy="0"/>
        </a:xfrm>
      </p:grpSpPr>
      <p:sp>
        <p:nvSpPr>
          <p:cNvPr id="789" name="Google Shape;789;p66"/>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790" name="Google Shape;790;p6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Target Object Definitions </a:t>
            </a:r>
            <a:endParaRPr/>
          </a:p>
        </p:txBody>
      </p:sp>
      <p:sp>
        <p:nvSpPr>
          <p:cNvPr id="791" name="Google Shape;791;p66"/>
          <p:cNvSpPr txBox="1"/>
          <p:nvPr>
            <p:ph idx="4294967295" type="body"/>
          </p:nvPr>
        </p:nvSpPr>
        <p:spPr>
          <a:xfrm>
            <a:off x="533400" y="1295400"/>
            <a:ext cx="8293100" cy="38592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cap="none" strike="noStrike">
                <a:solidFill>
                  <a:schemeClr val="dk1"/>
                </a:solidFill>
                <a:latin typeface="Arial"/>
                <a:ea typeface="Arial"/>
                <a:cs typeface="Arial"/>
                <a:sym typeface="Arial"/>
              </a:rPr>
              <a:t>By the end of this section you will:</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Be familiar with Target Definition types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Know the supported methods of creating Target Definitions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Understand individual Target Definition properties</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5" name="Shape 795"/>
        <p:cNvGrpSpPr/>
        <p:nvPr/>
      </p:nvGrpSpPr>
      <p:grpSpPr>
        <a:xfrm>
          <a:off x="0" y="0"/>
          <a:ext cx="0" cy="0"/>
          <a:chOff x="0" y="0"/>
          <a:chExt cx="0" cy="0"/>
        </a:xfrm>
      </p:grpSpPr>
      <p:sp>
        <p:nvSpPr>
          <p:cNvPr id="796" name="Google Shape;796;p67"/>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797" name="Google Shape;797;p6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798" name="Google Shape;798;p67"/>
          <p:cNvPicPr preferRelativeResize="0"/>
          <p:nvPr>
            <p:ph idx="4294967295" type="body"/>
          </p:nvPr>
        </p:nvPicPr>
        <p:blipFill rotWithShape="1">
          <a:blip r:embed="rId3">
            <a:alphaModFix/>
          </a:blip>
          <a:srcRect b="0" l="0" r="0" t="0"/>
          <a:stretch/>
        </p:blipFill>
        <p:spPr>
          <a:xfrm>
            <a:off x="457200" y="1219200"/>
            <a:ext cx="8293100" cy="4724400"/>
          </a:xfrm>
          <a:prstGeom prst="rect">
            <a:avLst/>
          </a:prstGeom>
          <a:noFill/>
          <a:ln>
            <a:noFill/>
          </a:ln>
        </p:spPr>
      </p:pic>
      <p:sp>
        <p:nvSpPr>
          <p:cNvPr id="799" name="Google Shape;799;p67"/>
          <p:cNvSpPr/>
          <p:nvPr/>
        </p:nvSpPr>
        <p:spPr>
          <a:xfrm>
            <a:off x="1295400" y="2209800"/>
            <a:ext cx="1905000" cy="1600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00" name="Google Shape;800;p67"/>
          <p:cNvSpPr/>
          <p:nvPr/>
        </p:nvSpPr>
        <p:spPr>
          <a:xfrm>
            <a:off x="3581400" y="1828800"/>
            <a:ext cx="381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01" name="Google Shape;801;p67"/>
          <p:cNvSpPr/>
          <p:nvPr/>
        </p:nvSpPr>
        <p:spPr>
          <a:xfrm>
            <a:off x="2743200" y="12954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802" name="Google Shape;802;p67"/>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7" name="Shape 807"/>
        <p:cNvGrpSpPr/>
        <p:nvPr/>
      </p:nvGrpSpPr>
      <p:grpSpPr>
        <a:xfrm>
          <a:off x="0" y="0"/>
          <a:ext cx="0" cy="0"/>
          <a:chOff x="0" y="0"/>
          <a:chExt cx="0" cy="0"/>
        </a:xfrm>
      </p:grpSpPr>
      <p:sp>
        <p:nvSpPr>
          <p:cNvPr id="808" name="Google Shape;808;p68"/>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809" name="Google Shape;809;p68"/>
          <p:cNvSpPr txBox="1"/>
          <p:nvPr>
            <p:ph idx="4294967295" type="title"/>
          </p:nvPr>
        </p:nvSpPr>
        <p:spPr>
          <a:xfrm>
            <a:off x="304800" y="228600"/>
            <a:ext cx="73914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Creating Target Definitions</a:t>
            </a:r>
            <a:endParaRPr/>
          </a:p>
        </p:txBody>
      </p:sp>
      <p:sp>
        <p:nvSpPr>
          <p:cNvPr id="810" name="Google Shape;810;p68"/>
          <p:cNvSpPr txBox="1"/>
          <p:nvPr>
            <p:ph idx="4294967295" type="body"/>
          </p:nvPr>
        </p:nvSpPr>
        <p:spPr>
          <a:xfrm>
            <a:off x="731837" y="1219200"/>
            <a:ext cx="7497762" cy="3733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cap="none" strike="noStrike">
                <a:solidFill>
                  <a:schemeClr val="dk1"/>
                </a:solidFill>
                <a:latin typeface="Arial"/>
                <a:ea typeface="Arial"/>
                <a:cs typeface="Arial"/>
                <a:sym typeface="Arial"/>
              </a:rPr>
              <a:t>Methods of creating Target Definitions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Database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an XML file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Import from third party software like SAP, Siebel etc. </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Manual Creation</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Automatic Creation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5" name="Shape 815"/>
        <p:cNvGrpSpPr/>
        <p:nvPr/>
      </p:nvGrpSpPr>
      <p:grpSpPr>
        <a:xfrm>
          <a:off x="0" y="0"/>
          <a:ext cx="0" cy="0"/>
          <a:chOff x="0" y="0"/>
          <a:chExt cx="0" cy="0"/>
        </a:xfrm>
      </p:grpSpPr>
      <p:sp>
        <p:nvSpPr>
          <p:cNvPr id="816" name="Google Shape;816;p69"/>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817" name="Google Shape;817;p6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Automatic Target Creation</a:t>
            </a:r>
            <a:endParaRPr/>
          </a:p>
        </p:txBody>
      </p:sp>
      <p:sp>
        <p:nvSpPr>
          <p:cNvPr id="818" name="Google Shape;818;p69"/>
          <p:cNvSpPr txBox="1"/>
          <p:nvPr/>
        </p:nvSpPr>
        <p:spPr>
          <a:xfrm>
            <a:off x="381000" y="1676400"/>
            <a:ext cx="1371600" cy="2047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Drag-and-drop a Source Definition into            the Target Designer Workspace</a:t>
            </a:r>
            <a:endParaRPr/>
          </a:p>
        </p:txBody>
      </p:sp>
      <p:pic>
        <p:nvPicPr>
          <p:cNvPr id="819" name="Google Shape;819;p69"/>
          <p:cNvPicPr preferRelativeResize="0"/>
          <p:nvPr>
            <p:ph idx="4294967295" type="body"/>
          </p:nvPr>
        </p:nvPicPr>
        <p:blipFill rotWithShape="1">
          <a:blip r:embed="rId3">
            <a:alphaModFix/>
          </a:blip>
          <a:srcRect b="0" l="0" r="0" t="0"/>
          <a:stretch/>
        </p:blipFill>
        <p:spPr>
          <a:xfrm>
            <a:off x="1905000" y="1295400"/>
            <a:ext cx="6781800" cy="5051425"/>
          </a:xfrm>
          <a:prstGeom prst="rect">
            <a:avLst/>
          </a:prstGeom>
          <a:noFill/>
          <a:ln>
            <a:noFill/>
          </a:ln>
        </p:spPr>
      </p:pic>
      <p:sp>
        <p:nvSpPr>
          <p:cNvPr id="820" name="Google Shape;820;p69"/>
          <p:cNvSpPr/>
          <p:nvPr/>
        </p:nvSpPr>
        <p:spPr>
          <a:xfrm>
            <a:off x="3505200" y="2286000"/>
            <a:ext cx="2209800" cy="838200"/>
          </a:xfrm>
          <a:prstGeom prst="curvedDownArrow">
            <a:avLst>
              <a:gd fmla="val 14833" name="adj1"/>
              <a:gd fmla="val 19437" name="adj2"/>
              <a:gd fmla="val 12780" name="adj3"/>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21" name="Google Shape;821;p69"/>
          <p:cNvSpPr/>
          <p:nvPr/>
        </p:nvSpPr>
        <p:spPr>
          <a:xfrm>
            <a:off x="2667000" y="4343400"/>
            <a:ext cx="6858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822" name="Google Shape;822;p69"/>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7" name="Shape 827"/>
        <p:cNvGrpSpPr/>
        <p:nvPr/>
      </p:nvGrpSpPr>
      <p:grpSpPr>
        <a:xfrm>
          <a:off x="0" y="0"/>
          <a:ext cx="0" cy="0"/>
          <a:chOff x="0" y="0"/>
          <a:chExt cx="0" cy="0"/>
        </a:xfrm>
      </p:grpSpPr>
      <p:sp>
        <p:nvSpPr>
          <p:cNvPr id="828" name="Google Shape;828;p70"/>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829" name="Google Shape;829;p70"/>
          <p:cNvSpPr txBox="1"/>
          <p:nvPr>
            <p:ph idx="4294967295" type="title"/>
          </p:nvPr>
        </p:nvSpPr>
        <p:spPr>
          <a:xfrm>
            <a:off x="609600" y="228600"/>
            <a:ext cx="73152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Import Definition from Database</a:t>
            </a:r>
            <a:endParaRPr/>
          </a:p>
        </p:txBody>
      </p:sp>
      <p:sp>
        <p:nvSpPr>
          <p:cNvPr id="830" name="Google Shape;830;p70"/>
          <p:cNvSpPr txBox="1"/>
          <p:nvPr>
            <p:ph idx="4294967295" type="body"/>
          </p:nvPr>
        </p:nvSpPr>
        <p:spPr>
          <a:xfrm>
            <a:off x="228600" y="1143000"/>
            <a:ext cx="7727950" cy="750887"/>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400" u="none" cap="none" strike="noStrike">
                <a:solidFill>
                  <a:schemeClr val="dk1"/>
                </a:solidFill>
                <a:latin typeface="Arial"/>
                <a:ea typeface="Arial"/>
                <a:cs typeface="Arial"/>
                <a:sym typeface="Arial"/>
              </a:rPr>
              <a:t>	</a:t>
            </a:r>
            <a:r>
              <a:rPr b="0" i="0" lang="en-US" sz="1600" u="none" cap="none" strike="noStrike">
                <a:solidFill>
                  <a:schemeClr val="dk1"/>
                </a:solidFill>
                <a:latin typeface="Arial"/>
                <a:ea typeface="Arial"/>
                <a:cs typeface="Arial"/>
                <a:sym typeface="Arial"/>
              </a:rPr>
              <a:t>Can “</a:t>
            </a:r>
            <a:r>
              <a:rPr b="0" i="1" lang="en-US" sz="1600" u="none" cap="none" strike="noStrike">
                <a:solidFill>
                  <a:schemeClr val="dk1"/>
                </a:solidFill>
                <a:latin typeface="Arial"/>
                <a:ea typeface="Arial"/>
                <a:cs typeface="Arial"/>
                <a:sym typeface="Arial"/>
              </a:rPr>
              <a:t>Reverse engineer”</a:t>
            </a:r>
            <a:r>
              <a:rPr b="0" i="0" lang="en-US" sz="1600" u="none" cap="none" strike="noStrike">
                <a:solidFill>
                  <a:schemeClr val="dk1"/>
                </a:solidFill>
                <a:latin typeface="Arial"/>
                <a:ea typeface="Arial"/>
                <a:cs typeface="Arial"/>
                <a:sym typeface="Arial"/>
              </a:rPr>
              <a:t> existing object definitions from a database system catalog or data dictionary</a:t>
            </a:r>
            <a:endParaRPr/>
          </a:p>
        </p:txBody>
      </p:sp>
      <p:grpSp>
        <p:nvGrpSpPr>
          <p:cNvPr id="831" name="Google Shape;831;p70"/>
          <p:cNvGrpSpPr/>
          <p:nvPr/>
        </p:nvGrpSpPr>
        <p:grpSpPr>
          <a:xfrm>
            <a:off x="685800" y="2209800"/>
            <a:ext cx="8077200" cy="4227512"/>
            <a:chOff x="685800" y="2209800"/>
            <a:chExt cx="8077200" cy="4227512"/>
          </a:xfrm>
        </p:grpSpPr>
        <p:cxnSp>
          <p:nvCxnSpPr>
            <p:cNvPr id="832" name="Google Shape;832;p70"/>
            <p:cNvCxnSpPr/>
            <p:nvPr/>
          </p:nvCxnSpPr>
          <p:spPr>
            <a:xfrm>
              <a:off x="3962400" y="3048000"/>
              <a:ext cx="1524000" cy="533400"/>
            </a:xfrm>
            <a:prstGeom prst="straightConnector1">
              <a:avLst/>
            </a:prstGeom>
            <a:noFill/>
            <a:ln cap="flat" cmpd="sng" w="22225">
              <a:solidFill>
                <a:srgbClr val="000066"/>
              </a:solidFill>
              <a:prstDash val="solid"/>
              <a:miter lim="8000"/>
              <a:headEnd len="med" w="med" type="triangle"/>
              <a:tailEnd len="sm" w="sm" type="none"/>
            </a:ln>
          </p:spPr>
        </p:cxnSp>
        <p:sp>
          <p:nvSpPr>
            <p:cNvPr id="833" name="Google Shape;833;p70"/>
            <p:cNvSpPr txBox="1"/>
            <p:nvPr/>
          </p:nvSpPr>
          <p:spPr>
            <a:xfrm>
              <a:off x="7283450" y="3365500"/>
              <a:ext cx="1479550" cy="1524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Table</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View</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Synonym</a:t>
              </a:r>
              <a:endParaRPr/>
            </a:p>
          </p:txBody>
        </p:sp>
        <p:sp>
          <p:nvSpPr>
            <p:cNvPr id="834" name="Google Shape;834;p70"/>
            <p:cNvSpPr txBox="1"/>
            <p:nvPr/>
          </p:nvSpPr>
          <p:spPr>
            <a:xfrm>
              <a:off x="685800" y="2362200"/>
              <a:ext cx="16002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Target Designer</a:t>
              </a:r>
              <a:endParaRPr/>
            </a:p>
          </p:txBody>
        </p:sp>
        <p:grpSp>
          <p:nvGrpSpPr>
            <p:cNvPr id="835" name="Google Shape;835;p70"/>
            <p:cNvGrpSpPr/>
            <p:nvPr/>
          </p:nvGrpSpPr>
          <p:grpSpPr>
            <a:xfrm>
              <a:off x="5683250" y="2451100"/>
              <a:ext cx="1839912" cy="2806699"/>
              <a:chOff x="4984750" y="2819400"/>
              <a:chExt cx="1839912" cy="2806699"/>
            </a:xfrm>
          </p:grpSpPr>
          <p:sp>
            <p:nvSpPr>
              <p:cNvPr id="836" name="Google Shape;836;p70"/>
              <p:cNvSpPr txBox="1"/>
              <p:nvPr/>
            </p:nvSpPr>
            <p:spPr>
              <a:xfrm>
                <a:off x="5334000" y="2819400"/>
                <a:ext cx="149066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Database</a:t>
                </a:r>
                <a:endParaRPr/>
              </a:p>
            </p:txBody>
          </p:sp>
          <p:grpSp>
            <p:nvGrpSpPr>
              <p:cNvPr id="837" name="Google Shape;837;p70"/>
              <p:cNvGrpSpPr/>
              <p:nvPr/>
            </p:nvGrpSpPr>
            <p:grpSpPr>
              <a:xfrm>
                <a:off x="4984750" y="3505200"/>
                <a:ext cx="1417637" cy="2120899"/>
                <a:chOff x="4984750" y="3505200"/>
                <a:chExt cx="1417637" cy="2120899"/>
              </a:xfrm>
            </p:grpSpPr>
            <p:sp>
              <p:nvSpPr>
                <p:cNvPr id="838" name="Google Shape;838;p70"/>
                <p:cNvSpPr/>
                <p:nvPr/>
              </p:nvSpPr>
              <p:spPr>
                <a:xfrm>
                  <a:off x="5368925" y="3505200"/>
                  <a:ext cx="1033462" cy="1231900"/>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839" name="Google Shape;839;p70"/>
                <p:cNvGrpSpPr/>
                <p:nvPr/>
              </p:nvGrpSpPr>
              <p:grpSpPr>
                <a:xfrm>
                  <a:off x="4984750" y="4462462"/>
                  <a:ext cx="688975" cy="1163637"/>
                  <a:chOff x="4800600" y="4114800"/>
                  <a:chExt cx="762000" cy="1371600"/>
                </a:xfrm>
              </p:grpSpPr>
              <p:grpSp>
                <p:nvGrpSpPr>
                  <p:cNvPr id="840" name="Google Shape;840;p70"/>
                  <p:cNvGrpSpPr/>
                  <p:nvPr/>
                </p:nvGrpSpPr>
                <p:grpSpPr>
                  <a:xfrm>
                    <a:off x="4800600" y="4572000"/>
                    <a:ext cx="762000" cy="914400"/>
                    <a:chOff x="5221287" y="5562600"/>
                    <a:chExt cx="820737" cy="914400"/>
                  </a:xfrm>
                </p:grpSpPr>
                <p:sp>
                  <p:nvSpPr>
                    <p:cNvPr id="841" name="Google Shape;841;p70"/>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842" name="Google Shape;842;p70"/>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843" name="Google Shape;843;p70"/>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844" name="Google Shape;844;p70"/>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845" name="Google Shape;845;p70"/>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846" name="Google Shape;846;p70"/>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847" name="Google Shape;847;p70"/>
                  <p:cNvSpPr txBox="1"/>
                  <p:nvPr/>
                </p:nvSpPr>
                <p:spPr>
                  <a:xfrm>
                    <a:off x="4800600" y="4114800"/>
                    <a:ext cx="762000" cy="45720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1" i="0" lang="en-US" sz="1600" u="none" cap="none" strike="noStrike">
                        <a:solidFill>
                          <a:srgbClr val="000066"/>
                        </a:solidFill>
                        <a:latin typeface="Arial"/>
                        <a:ea typeface="Arial"/>
                        <a:cs typeface="Arial"/>
                        <a:sym typeface="Arial"/>
                      </a:rPr>
                      <a:t>DEF</a:t>
                    </a:r>
                    <a:endParaRPr/>
                  </a:p>
                </p:txBody>
              </p:sp>
            </p:grpSp>
          </p:grpSp>
        </p:grpSp>
        <p:grpSp>
          <p:nvGrpSpPr>
            <p:cNvPr id="848" name="Google Shape;848;p70"/>
            <p:cNvGrpSpPr/>
            <p:nvPr/>
          </p:nvGrpSpPr>
          <p:grpSpPr>
            <a:xfrm>
              <a:off x="2438400" y="2209800"/>
              <a:ext cx="1066800" cy="1066800"/>
              <a:chOff x="6629400" y="4876800"/>
              <a:chExt cx="1066800" cy="1066800"/>
            </a:xfrm>
          </p:grpSpPr>
          <p:sp>
            <p:nvSpPr>
              <p:cNvPr id="849" name="Google Shape;849;p70"/>
              <p:cNvSpPr/>
              <p:nvPr/>
            </p:nvSpPr>
            <p:spPr>
              <a:xfrm>
                <a:off x="6629400" y="48768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850" name="Google Shape;850;p70"/>
              <p:cNvPicPr preferRelativeResize="0"/>
              <p:nvPr/>
            </p:nvPicPr>
            <p:blipFill rotWithShape="1">
              <a:blip r:embed="rId3">
                <a:alphaModFix/>
              </a:blip>
              <a:srcRect b="0" l="0" r="0" t="0"/>
              <a:stretch/>
            </p:blipFill>
            <p:spPr>
              <a:xfrm>
                <a:off x="6934200" y="5178425"/>
                <a:ext cx="519112" cy="536575"/>
              </a:xfrm>
              <a:prstGeom prst="rect">
                <a:avLst/>
              </a:prstGeom>
              <a:noFill/>
              <a:ln cap="flat" cmpd="sng" w="12700">
                <a:solidFill>
                  <a:schemeClr val="dk1"/>
                </a:solidFill>
                <a:prstDash val="solid"/>
                <a:miter lim="8000"/>
                <a:headEnd len="sm" w="sm" type="none"/>
                <a:tailEnd len="sm" w="sm" type="none"/>
              </a:ln>
            </p:spPr>
          </p:pic>
        </p:grpSp>
        <p:sp>
          <p:nvSpPr>
            <p:cNvPr id="851" name="Google Shape;851;p70"/>
            <p:cNvSpPr/>
            <p:nvPr/>
          </p:nvSpPr>
          <p:spPr>
            <a:xfrm>
              <a:off x="3813175" y="5673725"/>
              <a:ext cx="1292225" cy="763587"/>
            </a:xfrm>
            <a:prstGeom prst="can">
              <a:avLst>
                <a:gd fmla="val 25000" name="adj"/>
              </a:avLst>
            </a:prstGeom>
            <a:gradFill>
              <a:gsLst>
                <a:gs pos="0">
                  <a:srgbClr val="FFCC99"/>
                </a:gs>
                <a:gs pos="100000">
                  <a:srgbClr val="B4906C"/>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cap="none" strike="noStrike">
                  <a:solidFill>
                    <a:schemeClr val="lt1"/>
                  </a:solidFill>
                  <a:latin typeface="Arial"/>
                  <a:ea typeface="Arial"/>
                  <a:cs typeface="Arial"/>
                  <a:sym typeface="Arial"/>
                </a:rPr>
                <a:t>Repository</a:t>
              </a:r>
              <a:endParaRPr/>
            </a:p>
          </p:txBody>
        </p:sp>
        <p:pic>
          <p:nvPicPr>
            <p:cNvPr id="852" name="Google Shape;852;p70"/>
            <p:cNvPicPr preferRelativeResize="0"/>
            <p:nvPr/>
          </p:nvPicPr>
          <p:blipFill rotWithShape="1">
            <a:blip r:embed="rId4">
              <a:alphaModFix/>
            </a:blip>
            <a:srcRect b="0" l="0" r="0" t="0"/>
            <a:stretch/>
          </p:blipFill>
          <p:spPr>
            <a:xfrm>
              <a:off x="2486025" y="4038600"/>
              <a:ext cx="1143000" cy="1295400"/>
            </a:xfrm>
            <a:prstGeom prst="rect">
              <a:avLst/>
            </a:prstGeom>
            <a:noFill/>
            <a:ln>
              <a:noFill/>
            </a:ln>
          </p:spPr>
        </p:pic>
        <p:cxnSp>
          <p:nvCxnSpPr>
            <p:cNvPr id="853" name="Google Shape;853;p70"/>
            <p:cNvCxnSpPr/>
            <p:nvPr/>
          </p:nvCxnSpPr>
          <p:spPr>
            <a:xfrm>
              <a:off x="2971800" y="3276600"/>
              <a:ext cx="152400" cy="1143000"/>
            </a:xfrm>
            <a:prstGeom prst="straightConnector1">
              <a:avLst/>
            </a:prstGeom>
            <a:noFill/>
            <a:ln cap="flat" cmpd="sng" w="25400">
              <a:solidFill>
                <a:schemeClr val="hlink"/>
              </a:solidFill>
              <a:prstDash val="solid"/>
              <a:miter lim="8000"/>
              <a:headEnd len="med" w="med" type="triangle"/>
              <a:tailEnd len="med" w="med" type="triangle"/>
            </a:ln>
          </p:spPr>
        </p:cxnSp>
        <p:cxnSp>
          <p:nvCxnSpPr>
            <p:cNvPr id="854" name="Google Shape;854;p70"/>
            <p:cNvCxnSpPr/>
            <p:nvPr/>
          </p:nvCxnSpPr>
          <p:spPr>
            <a:xfrm rot="10800000">
              <a:off x="3200400" y="5181600"/>
              <a:ext cx="609600" cy="552450"/>
            </a:xfrm>
            <a:prstGeom prst="straightConnector1">
              <a:avLst/>
            </a:prstGeom>
            <a:noFill/>
            <a:ln cap="flat" cmpd="sng" w="25400">
              <a:solidFill>
                <a:srgbClr val="FFCC00"/>
              </a:solidFill>
              <a:prstDash val="solid"/>
              <a:miter lim="8000"/>
              <a:headEnd len="med" w="med" type="triangle"/>
              <a:tailEnd len="med" w="med" type="triangle"/>
            </a:ln>
          </p:spPr>
        </p:cxnSp>
        <p:sp>
          <p:nvSpPr>
            <p:cNvPr id="855" name="Google Shape;855;p70"/>
            <p:cNvSpPr txBox="1"/>
            <p:nvPr/>
          </p:nvSpPr>
          <p:spPr>
            <a:xfrm>
              <a:off x="3429000" y="44196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Service</a:t>
              </a:r>
              <a:endParaRPr/>
            </a:p>
          </p:txBody>
        </p:sp>
        <p:sp>
          <p:nvSpPr>
            <p:cNvPr id="856" name="Google Shape;856;p70"/>
            <p:cNvSpPr txBox="1"/>
            <p:nvPr/>
          </p:nvSpPr>
          <p:spPr>
            <a:xfrm>
              <a:off x="1981200" y="3733800"/>
              <a:ext cx="9096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cap="none" strike="noStrike">
                  <a:solidFill>
                    <a:schemeClr val="hlink"/>
                  </a:solidFill>
                  <a:latin typeface="Arial"/>
                  <a:ea typeface="Arial"/>
                  <a:cs typeface="Arial"/>
                  <a:sym typeface="Arial"/>
                </a:rPr>
                <a:t>TCP/IP</a:t>
              </a:r>
              <a:endParaRPr/>
            </a:p>
          </p:txBody>
        </p:sp>
        <p:sp>
          <p:nvSpPr>
            <p:cNvPr id="857" name="Google Shape;857;p70"/>
            <p:cNvSpPr txBox="1"/>
            <p:nvPr/>
          </p:nvSpPr>
          <p:spPr>
            <a:xfrm>
              <a:off x="2514600" y="5486400"/>
              <a:ext cx="9271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1" i="0" lang="en-US" sz="1800" u="none" cap="none" strike="noStrike">
                  <a:solidFill>
                    <a:srgbClr val="FFC61E"/>
                  </a:solidFill>
                  <a:latin typeface="Arial"/>
                  <a:ea typeface="Arial"/>
                  <a:cs typeface="Arial"/>
                  <a:sym typeface="Arial"/>
                </a:rPr>
                <a:t>native</a:t>
              </a:r>
              <a:endParaRPr/>
            </a:p>
          </p:txBody>
        </p:sp>
        <p:sp>
          <p:nvSpPr>
            <p:cNvPr id="858" name="Google Shape;858;p70"/>
            <p:cNvSpPr txBox="1"/>
            <p:nvPr/>
          </p:nvSpPr>
          <p:spPr>
            <a:xfrm>
              <a:off x="5029200" y="6019800"/>
              <a:ext cx="649287" cy="333375"/>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cap="none" strike="noStrike">
                  <a:solidFill>
                    <a:srgbClr val="000066"/>
                  </a:solidFill>
                  <a:latin typeface="Arial"/>
                  <a:ea typeface="Arial"/>
                  <a:cs typeface="Arial"/>
                  <a:sym typeface="Arial"/>
                </a:rPr>
                <a:t>DEF</a:t>
              </a:r>
              <a:endParaRPr/>
            </a:p>
          </p:txBody>
        </p:sp>
        <p:sp>
          <p:nvSpPr>
            <p:cNvPr id="859" name="Google Shape;859;p70"/>
            <p:cNvSpPr txBox="1"/>
            <p:nvPr/>
          </p:nvSpPr>
          <p:spPr>
            <a:xfrm>
              <a:off x="4495800" y="2863850"/>
              <a:ext cx="8382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folHlink"/>
                </a:buClr>
                <a:buFont typeface="Arial"/>
                <a:buNone/>
              </a:pPr>
              <a:r>
                <a:rPr b="1" i="0" lang="en-US" sz="1600" u="none" cap="none" strike="noStrike">
                  <a:solidFill>
                    <a:schemeClr val="folHlink"/>
                  </a:solidFill>
                  <a:latin typeface="Arial"/>
                  <a:ea typeface="Arial"/>
                  <a:cs typeface="Arial"/>
                  <a:sym typeface="Arial"/>
                </a:rPr>
                <a:t>ODBC</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17"/>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0" name="Google Shape;120;p1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8.6 Architecture</a:t>
            </a:r>
            <a:endParaRPr/>
          </a:p>
        </p:txBody>
      </p:sp>
      <p:pic>
        <p:nvPicPr>
          <p:cNvPr id="121" name="Google Shape;121;p17"/>
          <p:cNvPicPr preferRelativeResize="0"/>
          <p:nvPr/>
        </p:nvPicPr>
        <p:blipFill rotWithShape="1">
          <a:blip r:embed="rId3">
            <a:alphaModFix/>
          </a:blip>
          <a:srcRect b="0" l="0" r="0" t="13046"/>
          <a:stretch/>
        </p:blipFill>
        <p:spPr>
          <a:xfrm>
            <a:off x="685800" y="1066800"/>
            <a:ext cx="7705725" cy="4445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3" name="Shape 863"/>
        <p:cNvGrpSpPr/>
        <p:nvPr/>
      </p:nvGrpSpPr>
      <p:grpSpPr>
        <a:xfrm>
          <a:off x="0" y="0"/>
          <a:ext cx="0" cy="0"/>
          <a:chOff x="0" y="0"/>
          <a:chExt cx="0" cy="0"/>
        </a:xfrm>
      </p:grpSpPr>
      <p:sp>
        <p:nvSpPr>
          <p:cNvPr id="864" name="Google Shape;864;p71"/>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865" name="Google Shape;865;p7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Manual Target Creation</a:t>
            </a:r>
            <a:endParaRPr/>
          </a:p>
        </p:txBody>
      </p:sp>
      <p:pic>
        <p:nvPicPr>
          <p:cNvPr id="866" name="Google Shape;866;p71"/>
          <p:cNvPicPr preferRelativeResize="0"/>
          <p:nvPr>
            <p:ph idx="4294967295" type="body"/>
          </p:nvPr>
        </p:nvPicPr>
        <p:blipFill rotWithShape="1">
          <a:blip r:embed="rId3">
            <a:alphaModFix/>
          </a:blip>
          <a:srcRect b="0" l="0" r="0" t="0"/>
          <a:stretch/>
        </p:blipFill>
        <p:spPr>
          <a:xfrm>
            <a:off x="5343525" y="1757362"/>
            <a:ext cx="2992437" cy="2143125"/>
          </a:xfrm>
          <a:prstGeom prst="rect">
            <a:avLst/>
          </a:prstGeom>
          <a:noFill/>
          <a:ln>
            <a:noFill/>
          </a:ln>
        </p:spPr>
      </p:pic>
      <p:pic>
        <p:nvPicPr>
          <p:cNvPr id="867" name="Google Shape;867;p71"/>
          <p:cNvPicPr preferRelativeResize="0"/>
          <p:nvPr>
            <p:ph idx="4294967295" type="body"/>
          </p:nvPr>
        </p:nvPicPr>
        <p:blipFill rotWithShape="1">
          <a:blip r:embed="rId4">
            <a:alphaModFix/>
          </a:blip>
          <a:srcRect b="46887" l="26971" r="15141" t="-105"/>
          <a:stretch/>
        </p:blipFill>
        <p:spPr>
          <a:xfrm>
            <a:off x="228600" y="1752600"/>
            <a:ext cx="4800600" cy="2362200"/>
          </a:xfrm>
          <a:prstGeom prst="rect">
            <a:avLst/>
          </a:prstGeom>
          <a:noFill/>
          <a:ln>
            <a:noFill/>
          </a:ln>
        </p:spPr>
      </p:pic>
      <p:sp>
        <p:nvSpPr>
          <p:cNvPr id="868" name="Google Shape;868;p71"/>
          <p:cNvSpPr txBox="1"/>
          <p:nvPr/>
        </p:nvSpPr>
        <p:spPr>
          <a:xfrm>
            <a:off x="609600" y="1219200"/>
            <a:ext cx="30480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1</a:t>
            </a:r>
            <a:r>
              <a:rPr b="1" i="0" lang="en-US" sz="2000" u="none" cap="none" strike="noStrike">
                <a:solidFill>
                  <a:schemeClr val="dk1"/>
                </a:solidFill>
                <a:latin typeface="Arial"/>
                <a:ea typeface="Arial"/>
                <a:cs typeface="Arial"/>
                <a:sym typeface="Arial"/>
              </a:rPr>
              <a:t>.</a:t>
            </a:r>
            <a:r>
              <a:rPr b="1" i="0" lang="en-US" sz="1800" u="none" cap="none" strike="noStrike">
                <a:solidFill>
                  <a:schemeClr val="dk1"/>
                </a:solidFill>
                <a:latin typeface="Arial"/>
                <a:ea typeface="Arial"/>
                <a:cs typeface="Arial"/>
                <a:sym typeface="Arial"/>
              </a:rPr>
              <a:t>  Create empty definition</a:t>
            </a:r>
            <a:endParaRPr/>
          </a:p>
        </p:txBody>
      </p:sp>
      <p:pic>
        <p:nvPicPr>
          <p:cNvPr id="869" name="Google Shape;869;p71"/>
          <p:cNvPicPr preferRelativeResize="0"/>
          <p:nvPr>
            <p:ph idx="4294967295" type="body"/>
          </p:nvPr>
        </p:nvPicPr>
        <p:blipFill rotWithShape="1">
          <a:blip r:embed="rId5">
            <a:alphaModFix/>
          </a:blip>
          <a:srcRect b="0" l="0" r="0" t="0"/>
          <a:stretch/>
        </p:blipFill>
        <p:spPr>
          <a:xfrm>
            <a:off x="990600" y="4343400"/>
            <a:ext cx="2438400" cy="1600200"/>
          </a:xfrm>
          <a:prstGeom prst="rect">
            <a:avLst/>
          </a:prstGeom>
          <a:noFill/>
          <a:ln>
            <a:noFill/>
          </a:ln>
        </p:spPr>
      </p:pic>
      <p:sp>
        <p:nvSpPr>
          <p:cNvPr id="870" name="Google Shape;870;p71"/>
          <p:cNvSpPr txBox="1"/>
          <p:nvPr/>
        </p:nvSpPr>
        <p:spPr>
          <a:xfrm>
            <a:off x="5486400" y="1295400"/>
            <a:ext cx="294957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2.  Add desired columns</a:t>
            </a:r>
            <a:endParaRPr/>
          </a:p>
        </p:txBody>
      </p:sp>
      <p:pic>
        <p:nvPicPr>
          <p:cNvPr id="871" name="Google Shape;871;p71"/>
          <p:cNvPicPr preferRelativeResize="0"/>
          <p:nvPr>
            <p:ph idx="4294967295" type="body"/>
          </p:nvPr>
        </p:nvPicPr>
        <p:blipFill rotWithShape="1">
          <a:blip r:embed="rId6">
            <a:alphaModFix/>
          </a:blip>
          <a:srcRect b="0" l="0" r="0" t="0"/>
          <a:stretch/>
        </p:blipFill>
        <p:spPr>
          <a:xfrm>
            <a:off x="4876800" y="4800600"/>
            <a:ext cx="3581400" cy="1625600"/>
          </a:xfrm>
          <a:prstGeom prst="rect">
            <a:avLst/>
          </a:prstGeom>
          <a:noFill/>
          <a:ln>
            <a:noFill/>
          </a:ln>
        </p:spPr>
      </p:pic>
      <p:sp>
        <p:nvSpPr>
          <p:cNvPr id="872" name="Google Shape;872;p71"/>
          <p:cNvSpPr txBox="1"/>
          <p:nvPr/>
        </p:nvSpPr>
        <p:spPr>
          <a:xfrm>
            <a:off x="5105400" y="4343400"/>
            <a:ext cx="32321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3.  Finished target definition</a:t>
            </a:r>
            <a:endParaRPr/>
          </a:p>
        </p:txBody>
      </p:sp>
      <p:sp>
        <p:nvSpPr>
          <p:cNvPr id="873" name="Google Shape;873;p71"/>
          <p:cNvSpPr txBox="1"/>
          <p:nvPr/>
        </p:nvSpPr>
        <p:spPr>
          <a:xfrm>
            <a:off x="381000" y="6096000"/>
            <a:ext cx="4016375" cy="314325"/>
          </a:xfrm>
          <a:prstGeom prst="rect">
            <a:avLst/>
          </a:prstGeom>
          <a:noFill/>
          <a:ln cap="flat" cmpd="sng" w="9525">
            <a:solidFill>
              <a:schemeClr val="accen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ALT-F can also be used to create a new column</a:t>
            </a:r>
            <a:endParaRPr/>
          </a:p>
        </p:txBody>
      </p:sp>
      <p:sp>
        <p:nvSpPr>
          <p:cNvPr id="874" name="Google Shape;874;p71"/>
          <p:cNvSpPr/>
          <p:nvPr/>
        </p:nvSpPr>
        <p:spPr>
          <a:xfrm>
            <a:off x="7391400" y="2057400"/>
            <a:ext cx="3048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875" name="Google Shape;875;p71"/>
          <p:cNvCxnSpPr/>
          <p:nvPr/>
        </p:nvCxnSpPr>
        <p:spPr>
          <a:xfrm>
            <a:off x="7543800" y="1600200"/>
            <a:ext cx="0" cy="381000"/>
          </a:xfrm>
          <a:prstGeom prst="straightConnector1">
            <a:avLst/>
          </a:prstGeom>
          <a:noFill/>
          <a:ln cap="flat" cmpd="sng" w="25400">
            <a:solidFill>
              <a:srgbClr val="FF6600"/>
            </a:solidFill>
            <a:prstDash val="solid"/>
            <a:miter lim="8000"/>
            <a:headEnd len="sm" w="sm" type="none"/>
            <a:tailEnd len="med" w="med" type="triangle"/>
          </a:ln>
        </p:spPr>
      </p:cxnSp>
      <p:pic>
        <p:nvPicPr>
          <p:cNvPr id="876" name="Google Shape;876;p71"/>
          <p:cNvPicPr preferRelativeResize="0"/>
          <p:nvPr/>
        </p:nvPicPr>
        <p:blipFill rotWithShape="1">
          <a:blip r:embed="rId7">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1" name="Shape 881"/>
        <p:cNvGrpSpPr/>
        <p:nvPr/>
      </p:nvGrpSpPr>
      <p:grpSpPr>
        <a:xfrm>
          <a:off x="0" y="0"/>
          <a:ext cx="0" cy="0"/>
          <a:chOff x="0" y="0"/>
          <a:chExt cx="0" cy="0"/>
        </a:xfrm>
      </p:grpSpPr>
      <p:sp>
        <p:nvSpPr>
          <p:cNvPr id="882" name="Google Shape;882;p72"/>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883" name="Google Shape;883;p7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Target Definition Properties</a:t>
            </a:r>
            <a:endParaRPr/>
          </a:p>
        </p:txBody>
      </p:sp>
      <p:pic>
        <p:nvPicPr>
          <p:cNvPr id="884" name="Google Shape;884;p72"/>
          <p:cNvPicPr preferRelativeResize="0"/>
          <p:nvPr>
            <p:ph idx="4294967295" type="body"/>
          </p:nvPr>
        </p:nvPicPr>
        <p:blipFill rotWithShape="1">
          <a:blip r:embed="rId3">
            <a:alphaModFix/>
          </a:blip>
          <a:srcRect b="0" l="0" r="0" t="0"/>
          <a:stretch/>
        </p:blipFill>
        <p:spPr>
          <a:xfrm>
            <a:off x="533400" y="1360487"/>
            <a:ext cx="4298950" cy="3079750"/>
          </a:xfrm>
          <a:prstGeom prst="rect">
            <a:avLst/>
          </a:prstGeom>
          <a:noFill/>
          <a:ln>
            <a:noFill/>
          </a:ln>
        </p:spPr>
      </p:pic>
      <p:sp>
        <p:nvSpPr>
          <p:cNvPr id="885" name="Google Shape;885;p72"/>
          <p:cNvSpPr/>
          <p:nvPr/>
        </p:nvSpPr>
        <p:spPr>
          <a:xfrm>
            <a:off x="2019300" y="1433512"/>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86" name="Google Shape;886;p72"/>
          <p:cNvSpPr/>
          <p:nvPr/>
        </p:nvSpPr>
        <p:spPr>
          <a:xfrm>
            <a:off x="2019300" y="1433512"/>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887" name="Google Shape;887;p72"/>
          <p:cNvPicPr preferRelativeResize="0"/>
          <p:nvPr>
            <p:ph idx="4294967295" type="body"/>
          </p:nvPr>
        </p:nvPicPr>
        <p:blipFill rotWithShape="1">
          <a:blip r:embed="rId4">
            <a:alphaModFix/>
          </a:blip>
          <a:srcRect b="0" l="0" r="0" t="0"/>
          <a:stretch/>
        </p:blipFill>
        <p:spPr>
          <a:xfrm>
            <a:off x="3733800" y="2743200"/>
            <a:ext cx="4953000" cy="3657600"/>
          </a:xfrm>
          <a:prstGeom prst="rect">
            <a:avLst/>
          </a:prstGeom>
          <a:noFill/>
          <a:ln>
            <a:noFill/>
          </a:ln>
        </p:spPr>
      </p:pic>
      <p:sp>
        <p:nvSpPr>
          <p:cNvPr id="888" name="Google Shape;888;p72"/>
          <p:cNvSpPr/>
          <p:nvPr/>
        </p:nvSpPr>
        <p:spPr>
          <a:xfrm>
            <a:off x="457200" y="1447800"/>
            <a:ext cx="457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89" name="Google Shape;889;p72"/>
          <p:cNvSpPr/>
          <p:nvPr/>
        </p:nvSpPr>
        <p:spPr>
          <a:xfrm>
            <a:off x="3962400" y="2895600"/>
            <a:ext cx="685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890" name="Google Shape;890;p72"/>
          <p:cNvPicPr preferRelativeResize="0"/>
          <p:nvPr/>
        </p:nvPicPr>
        <p:blipFill rotWithShape="1">
          <a:blip r:embed="rId5">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5" name="Shape 895"/>
        <p:cNvGrpSpPr/>
        <p:nvPr/>
      </p:nvGrpSpPr>
      <p:grpSpPr>
        <a:xfrm>
          <a:off x="0" y="0"/>
          <a:ext cx="0" cy="0"/>
          <a:chOff x="0" y="0"/>
          <a:chExt cx="0" cy="0"/>
        </a:xfrm>
      </p:grpSpPr>
      <p:sp>
        <p:nvSpPr>
          <p:cNvPr id="896" name="Google Shape;896;p73"/>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897" name="Google Shape;897;p73"/>
          <p:cNvPicPr preferRelativeResize="0"/>
          <p:nvPr>
            <p:ph idx="4294967295" type="body"/>
          </p:nvPr>
        </p:nvPicPr>
        <p:blipFill rotWithShape="1">
          <a:blip r:embed="rId3">
            <a:alphaModFix/>
          </a:blip>
          <a:srcRect b="0" l="0" r="0" t="0"/>
          <a:stretch/>
        </p:blipFill>
        <p:spPr>
          <a:xfrm>
            <a:off x="304800" y="1447800"/>
            <a:ext cx="4070350" cy="2916237"/>
          </a:xfrm>
          <a:prstGeom prst="rect">
            <a:avLst/>
          </a:prstGeom>
          <a:noFill/>
          <a:ln>
            <a:noFill/>
          </a:ln>
        </p:spPr>
      </p:pic>
      <p:pic>
        <p:nvPicPr>
          <p:cNvPr id="898" name="Google Shape;898;p73"/>
          <p:cNvPicPr preferRelativeResize="0"/>
          <p:nvPr>
            <p:ph idx="4294967295" type="body"/>
          </p:nvPr>
        </p:nvPicPr>
        <p:blipFill rotWithShape="1">
          <a:blip r:embed="rId4">
            <a:alphaModFix/>
          </a:blip>
          <a:srcRect b="0" l="0" r="0" t="0"/>
          <a:stretch/>
        </p:blipFill>
        <p:spPr>
          <a:xfrm>
            <a:off x="4114800" y="2590800"/>
            <a:ext cx="4419600" cy="3492500"/>
          </a:xfrm>
          <a:prstGeom prst="rect">
            <a:avLst/>
          </a:prstGeom>
          <a:noFill/>
          <a:ln>
            <a:noFill/>
          </a:ln>
        </p:spPr>
      </p:pic>
      <p:sp>
        <p:nvSpPr>
          <p:cNvPr id="899" name="Google Shape;899;p73"/>
          <p:cNvSpPr/>
          <p:nvPr/>
        </p:nvSpPr>
        <p:spPr>
          <a:xfrm>
            <a:off x="2019300" y="1433512"/>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00" name="Google Shape;900;p73"/>
          <p:cNvSpPr/>
          <p:nvPr/>
        </p:nvSpPr>
        <p:spPr>
          <a:xfrm>
            <a:off x="2019300" y="1433512"/>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01" name="Google Shape;901;p7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Target Definition Properties</a:t>
            </a:r>
            <a:endParaRPr/>
          </a:p>
        </p:txBody>
      </p:sp>
      <p:pic>
        <p:nvPicPr>
          <p:cNvPr id="902" name="Google Shape;902;p73"/>
          <p:cNvPicPr preferRelativeResize="0"/>
          <p:nvPr>
            <p:ph idx="4294967295" type="body"/>
          </p:nvPr>
        </p:nvPicPr>
        <p:blipFill rotWithShape="1">
          <a:blip r:embed="rId5">
            <a:alphaModFix/>
          </a:blip>
          <a:srcRect b="0" l="0" r="0" t="0"/>
          <a:stretch/>
        </p:blipFill>
        <p:spPr>
          <a:xfrm>
            <a:off x="5257800" y="3962400"/>
            <a:ext cx="2209800" cy="1143000"/>
          </a:xfrm>
          <a:prstGeom prst="rect">
            <a:avLst/>
          </a:prstGeom>
          <a:noFill/>
          <a:ln>
            <a:noFill/>
          </a:ln>
        </p:spPr>
      </p:pic>
      <p:sp>
        <p:nvSpPr>
          <p:cNvPr id="903" name="Google Shape;903;p73"/>
          <p:cNvSpPr/>
          <p:nvPr/>
        </p:nvSpPr>
        <p:spPr>
          <a:xfrm>
            <a:off x="838200" y="1524000"/>
            <a:ext cx="5334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04" name="Google Shape;904;p73"/>
          <p:cNvSpPr/>
          <p:nvPr/>
        </p:nvSpPr>
        <p:spPr>
          <a:xfrm>
            <a:off x="5029200" y="2819400"/>
            <a:ext cx="1066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905" name="Google Shape;905;p73"/>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0" name="Shape 910"/>
        <p:cNvGrpSpPr/>
        <p:nvPr/>
      </p:nvGrpSpPr>
      <p:grpSpPr>
        <a:xfrm>
          <a:off x="0" y="0"/>
          <a:ext cx="0" cy="0"/>
          <a:chOff x="0" y="0"/>
          <a:chExt cx="0" cy="0"/>
        </a:xfrm>
      </p:grpSpPr>
      <p:sp>
        <p:nvSpPr>
          <p:cNvPr id="911" name="Google Shape;911;p74"/>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912" name="Google Shape;912;p74"/>
          <p:cNvSpPr txBox="1"/>
          <p:nvPr>
            <p:ph idx="4294967295" type="title"/>
          </p:nvPr>
        </p:nvSpPr>
        <p:spPr>
          <a:xfrm>
            <a:off x="609600" y="228600"/>
            <a:ext cx="73152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Creating Physical Tables</a:t>
            </a:r>
            <a:endParaRPr/>
          </a:p>
        </p:txBody>
      </p:sp>
      <p:grpSp>
        <p:nvGrpSpPr>
          <p:cNvPr id="913" name="Google Shape;913;p74"/>
          <p:cNvGrpSpPr/>
          <p:nvPr/>
        </p:nvGrpSpPr>
        <p:grpSpPr>
          <a:xfrm>
            <a:off x="609600" y="1371600"/>
            <a:ext cx="8001000" cy="4348162"/>
            <a:chOff x="609600" y="1371600"/>
            <a:chExt cx="8001000" cy="4348162"/>
          </a:xfrm>
        </p:grpSpPr>
        <p:sp>
          <p:nvSpPr>
            <p:cNvPr id="914" name="Google Shape;914;p74"/>
            <p:cNvSpPr txBox="1"/>
            <p:nvPr/>
          </p:nvSpPr>
          <p:spPr>
            <a:xfrm>
              <a:off x="609600" y="4576762"/>
              <a:ext cx="3048000" cy="11430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LOGICAL</a:t>
              </a:r>
              <a:endParaRPr/>
            </a:p>
            <a:p>
              <a:pPr indent="0" lvl="0" marL="0" marR="0" rtl="0" algn="ctr">
                <a:lnSpc>
                  <a:spcPct val="100000"/>
                </a:lnSpc>
                <a:spcBef>
                  <a:spcPts val="0"/>
                </a:spcBef>
                <a:spcAft>
                  <a:spcPts val="0"/>
                </a:spcAft>
                <a:buClr>
                  <a:schemeClr val="dk1"/>
                </a:buClr>
                <a:buFont typeface="Times New Roman"/>
                <a:buNone/>
              </a:pPr>
              <a:r>
                <a:t/>
              </a:r>
              <a:endParaRPr b="1" i="0" sz="9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Repository target table definitions</a:t>
              </a:r>
              <a:endParaRPr/>
            </a:p>
          </p:txBody>
        </p:sp>
        <p:sp>
          <p:nvSpPr>
            <p:cNvPr id="915" name="Google Shape;915;p74"/>
            <p:cNvSpPr txBox="1"/>
            <p:nvPr/>
          </p:nvSpPr>
          <p:spPr>
            <a:xfrm>
              <a:off x="6248400" y="4576762"/>
              <a:ext cx="2362200" cy="11430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PHYSICAL</a:t>
              </a:r>
              <a:endParaRPr/>
            </a:p>
            <a:p>
              <a:pPr indent="0" lvl="0" marL="0" marR="0" rtl="0" algn="ctr">
                <a:lnSpc>
                  <a:spcPct val="100000"/>
                </a:lnSpc>
                <a:spcBef>
                  <a:spcPts val="0"/>
                </a:spcBef>
                <a:spcAft>
                  <a:spcPts val="0"/>
                </a:spcAft>
                <a:buClr>
                  <a:schemeClr val="dk1"/>
                </a:buClr>
                <a:buFont typeface="Times New Roman"/>
                <a:buNone/>
              </a:pPr>
              <a:r>
                <a:t/>
              </a:r>
              <a:endParaRPr b="1" i="0" sz="9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Target database tables</a:t>
              </a:r>
              <a:endParaRPr/>
            </a:p>
          </p:txBody>
        </p:sp>
        <p:sp>
          <p:nvSpPr>
            <p:cNvPr id="916" name="Google Shape;916;p74"/>
            <p:cNvSpPr/>
            <p:nvPr/>
          </p:nvSpPr>
          <p:spPr>
            <a:xfrm>
              <a:off x="990600" y="1462087"/>
              <a:ext cx="1919287" cy="2916237"/>
            </a:xfrm>
            <a:prstGeom prst="can">
              <a:avLst>
                <a:gd fmla="val 4416" name="adj"/>
              </a:avLst>
            </a:prstGeom>
            <a:gradFill>
              <a:gsLst>
                <a:gs pos="0">
                  <a:srgbClr val="FFFFFF"/>
                </a:gs>
                <a:gs pos="100000">
                  <a:srgbClr val="000066"/>
                </a:gs>
              </a:gsLst>
              <a:lin ang="135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17" name="Google Shape;917;p74"/>
            <p:cNvSpPr/>
            <p:nvPr/>
          </p:nvSpPr>
          <p:spPr>
            <a:xfrm>
              <a:off x="5791200" y="2722562"/>
              <a:ext cx="1219200" cy="1331912"/>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918" name="Google Shape;918;p74"/>
            <p:cNvGrpSpPr/>
            <p:nvPr/>
          </p:nvGrpSpPr>
          <p:grpSpPr>
            <a:xfrm>
              <a:off x="2362200" y="2271712"/>
              <a:ext cx="347662" cy="692150"/>
              <a:chOff x="4984750" y="4462462"/>
              <a:chExt cx="688975" cy="1163637"/>
            </a:xfrm>
          </p:grpSpPr>
          <p:grpSp>
            <p:nvGrpSpPr>
              <p:cNvPr id="919" name="Google Shape;919;p74"/>
              <p:cNvGrpSpPr/>
              <p:nvPr/>
            </p:nvGrpSpPr>
            <p:grpSpPr>
              <a:xfrm>
                <a:off x="4984750" y="4849812"/>
                <a:ext cx="688975" cy="776287"/>
                <a:chOff x="5221287" y="5562600"/>
                <a:chExt cx="820737" cy="914400"/>
              </a:xfrm>
            </p:grpSpPr>
            <p:sp>
              <p:nvSpPr>
                <p:cNvPr id="920" name="Google Shape;920;p74"/>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921" name="Google Shape;921;p74"/>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922" name="Google Shape;922;p74"/>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23" name="Google Shape;923;p74"/>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24" name="Google Shape;924;p74"/>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25" name="Google Shape;925;p74"/>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926" name="Google Shape;926;p74"/>
              <p:cNvSpPr txBox="1"/>
              <p:nvPr/>
            </p:nvSpPr>
            <p:spPr>
              <a:xfrm>
                <a:off x="4984750" y="4462462"/>
                <a:ext cx="688975" cy="38735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1" i="0" lang="en-US" sz="1200" u="none" cap="none" strike="noStrike">
                    <a:solidFill>
                      <a:srgbClr val="000066"/>
                    </a:solidFill>
                    <a:latin typeface="Arial"/>
                    <a:ea typeface="Arial"/>
                    <a:cs typeface="Arial"/>
                    <a:sym typeface="Arial"/>
                  </a:rPr>
                  <a:t>DEF</a:t>
                </a:r>
                <a:endParaRPr/>
              </a:p>
            </p:txBody>
          </p:sp>
        </p:grpSp>
        <p:grpSp>
          <p:nvGrpSpPr>
            <p:cNvPr id="927" name="Google Shape;927;p74"/>
            <p:cNvGrpSpPr/>
            <p:nvPr/>
          </p:nvGrpSpPr>
          <p:grpSpPr>
            <a:xfrm>
              <a:off x="1371600" y="3470275"/>
              <a:ext cx="347662" cy="692150"/>
              <a:chOff x="4984750" y="4462462"/>
              <a:chExt cx="688975" cy="1163637"/>
            </a:xfrm>
          </p:grpSpPr>
          <p:grpSp>
            <p:nvGrpSpPr>
              <p:cNvPr id="928" name="Google Shape;928;p74"/>
              <p:cNvGrpSpPr/>
              <p:nvPr/>
            </p:nvGrpSpPr>
            <p:grpSpPr>
              <a:xfrm>
                <a:off x="4984750" y="4849812"/>
                <a:ext cx="688975" cy="776287"/>
                <a:chOff x="5221287" y="5562600"/>
                <a:chExt cx="820737" cy="914400"/>
              </a:xfrm>
            </p:grpSpPr>
            <p:sp>
              <p:nvSpPr>
                <p:cNvPr id="929" name="Google Shape;929;p74"/>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930" name="Google Shape;930;p74"/>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931" name="Google Shape;931;p74"/>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32" name="Google Shape;932;p74"/>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33" name="Google Shape;933;p74"/>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34" name="Google Shape;934;p74"/>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935" name="Google Shape;935;p74"/>
              <p:cNvSpPr txBox="1"/>
              <p:nvPr/>
            </p:nvSpPr>
            <p:spPr>
              <a:xfrm>
                <a:off x="4984750" y="4462462"/>
                <a:ext cx="688975" cy="38735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1" i="0" lang="en-US" sz="1200" u="none" cap="none" strike="noStrike">
                    <a:solidFill>
                      <a:srgbClr val="000066"/>
                    </a:solidFill>
                    <a:latin typeface="Arial"/>
                    <a:ea typeface="Arial"/>
                    <a:cs typeface="Arial"/>
                    <a:sym typeface="Arial"/>
                  </a:rPr>
                  <a:t>DEF</a:t>
                </a:r>
                <a:endParaRPr/>
              </a:p>
            </p:txBody>
          </p:sp>
        </p:grpSp>
        <p:grpSp>
          <p:nvGrpSpPr>
            <p:cNvPr id="936" name="Google Shape;936;p74"/>
            <p:cNvGrpSpPr/>
            <p:nvPr/>
          </p:nvGrpSpPr>
          <p:grpSpPr>
            <a:xfrm>
              <a:off x="1828800" y="2811462"/>
              <a:ext cx="347662" cy="692150"/>
              <a:chOff x="4984750" y="4462462"/>
              <a:chExt cx="688975" cy="1163637"/>
            </a:xfrm>
          </p:grpSpPr>
          <p:grpSp>
            <p:nvGrpSpPr>
              <p:cNvPr id="937" name="Google Shape;937;p74"/>
              <p:cNvGrpSpPr/>
              <p:nvPr/>
            </p:nvGrpSpPr>
            <p:grpSpPr>
              <a:xfrm>
                <a:off x="4984750" y="4849812"/>
                <a:ext cx="688975" cy="776287"/>
                <a:chOff x="5221287" y="5562600"/>
                <a:chExt cx="820737" cy="914400"/>
              </a:xfrm>
            </p:grpSpPr>
            <p:sp>
              <p:nvSpPr>
                <p:cNvPr id="938" name="Google Shape;938;p74"/>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939" name="Google Shape;939;p74"/>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940" name="Google Shape;940;p74"/>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41" name="Google Shape;941;p74"/>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42" name="Google Shape;942;p74"/>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43" name="Google Shape;943;p74"/>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944" name="Google Shape;944;p74"/>
              <p:cNvSpPr txBox="1"/>
              <p:nvPr/>
            </p:nvSpPr>
            <p:spPr>
              <a:xfrm>
                <a:off x="4984750" y="4462462"/>
                <a:ext cx="688975" cy="38735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1" i="0" lang="en-US" sz="1200" u="none" cap="none" strike="noStrike">
                    <a:solidFill>
                      <a:srgbClr val="000066"/>
                    </a:solidFill>
                    <a:latin typeface="Arial"/>
                    <a:ea typeface="Arial"/>
                    <a:cs typeface="Arial"/>
                    <a:sym typeface="Arial"/>
                  </a:rPr>
                  <a:t>DEF</a:t>
                </a:r>
                <a:endParaRPr/>
              </a:p>
            </p:txBody>
          </p:sp>
        </p:grpSp>
        <p:sp>
          <p:nvSpPr>
            <p:cNvPr id="945" name="Google Shape;945;p74"/>
            <p:cNvSpPr/>
            <p:nvPr/>
          </p:nvSpPr>
          <p:spPr>
            <a:xfrm>
              <a:off x="7239000" y="3082925"/>
              <a:ext cx="1219200" cy="1331912"/>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46" name="Google Shape;946;p74"/>
            <p:cNvSpPr/>
            <p:nvPr/>
          </p:nvSpPr>
          <p:spPr>
            <a:xfrm>
              <a:off x="6781800" y="1371600"/>
              <a:ext cx="1219200" cy="1331912"/>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947" name="Google Shape;947;p74"/>
            <p:cNvCxnSpPr/>
            <p:nvPr/>
          </p:nvCxnSpPr>
          <p:spPr>
            <a:xfrm>
              <a:off x="3429000" y="3262312"/>
              <a:ext cx="1905000" cy="0"/>
            </a:xfrm>
            <a:prstGeom prst="straightConnector1">
              <a:avLst/>
            </a:prstGeom>
            <a:noFill/>
            <a:ln cap="flat" cmpd="sng" w="25400">
              <a:solidFill>
                <a:schemeClr val="dk1"/>
              </a:solidFill>
              <a:prstDash val="solid"/>
              <a:miter lim="8000"/>
              <a:headEnd len="sm" w="sm" type="none"/>
              <a:tailEnd len="med" w="med" type="triangle"/>
            </a:ln>
          </p:spPr>
        </p:cxnSp>
        <p:sp>
          <p:nvSpPr>
            <p:cNvPr id="948" name="Google Shape;948;p74"/>
            <p:cNvSpPr txBox="1"/>
            <p:nvPr/>
          </p:nvSpPr>
          <p:spPr>
            <a:xfrm>
              <a:off x="3546475" y="3429000"/>
              <a:ext cx="1751012" cy="915987"/>
            </a:xfrm>
            <a:prstGeom prst="rect">
              <a:avLst/>
            </a:prstGeom>
            <a:noFill/>
            <a:ln>
              <a:noFill/>
            </a:ln>
          </p:spPr>
          <p:txBody>
            <a:bodyPr anchorCtr="0" anchor="ctr" bIns="46025" lIns="92075" spcFirstLastPara="1" rIns="92075" wrap="square" tIns="46025">
              <a:noAutofit/>
            </a:bodyPr>
            <a:lstStyle/>
            <a:p>
              <a:pPr indent="0" lvl="0" marL="0" marR="0" rtl="0" algn="ctr">
                <a:lnSpc>
                  <a:spcPct val="9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Execute SQL</a:t>
              </a:r>
              <a:endParaRPr/>
            </a:p>
            <a:p>
              <a:pPr indent="0" lvl="0" marL="0" marR="0" rtl="0" algn="ctr">
                <a:lnSpc>
                  <a:spcPct val="9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via </a:t>
              </a:r>
              <a:endParaRPr/>
            </a:p>
            <a:p>
              <a:pPr indent="0" lvl="0" marL="0" marR="0" rtl="0" algn="ctr">
                <a:lnSpc>
                  <a:spcPct val="9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Designer</a:t>
              </a:r>
              <a:endParaRPr/>
            </a:p>
          </p:txBody>
        </p:sp>
        <p:grpSp>
          <p:nvGrpSpPr>
            <p:cNvPr id="949" name="Google Shape;949;p74"/>
            <p:cNvGrpSpPr/>
            <p:nvPr/>
          </p:nvGrpSpPr>
          <p:grpSpPr>
            <a:xfrm>
              <a:off x="3810000" y="1905000"/>
              <a:ext cx="1066800" cy="1066800"/>
              <a:chOff x="6629400" y="4876800"/>
              <a:chExt cx="1066800" cy="1066800"/>
            </a:xfrm>
          </p:grpSpPr>
          <p:sp>
            <p:nvSpPr>
              <p:cNvPr id="950" name="Google Shape;950;p74"/>
              <p:cNvSpPr/>
              <p:nvPr/>
            </p:nvSpPr>
            <p:spPr>
              <a:xfrm>
                <a:off x="6629400" y="48768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951" name="Google Shape;951;p74"/>
              <p:cNvPicPr preferRelativeResize="0"/>
              <p:nvPr/>
            </p:nvPicPr>
            <p:blipFill rotWithShape="1">
              <a:blip r:embed="rId3">
                <a:alphaModFix/>
              </a:blip>
              <a:srcRect b="0" l="0" r="0" t="0"/>
              <a:stretch/>
            </p:blipFill>
            <p:spPr>
              <a:xfrm>
                <a:off x="6934200" y="5178425"/>
                <a:ext cx="519112" cy="536575"/>
              </a:xfrm>
              <a:prstGeom prst="rect">
                <a:avLst/>
              </a:prstGeom>
              <a:noFill/>
              <a:ln cap="flat" cmpd="sng" w="12700">
                <a:solidFill>
                  <a:schemeClr val="dk1"/>
                </a:solidFill>
                <a:prstDash val="solid"/>
                <a:miter lim="8000"/>
                <a:headEnd len="sm" w="sm" type="none"/>
                <a:tailEnd len="sm" w="sm" type="none"/>
              </a:ln>
            </p:spPr>
          </p:pic>
        </p:gr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5" name="Shape 955"/>
        <p:cNvGrpSpPr/>
        <p:nvPr/>
      </p:nvGrpSpPr>
      <p:grpSpPr>
        <a:xfrm>
          <a:off x="0" y="0"/>
          <a:ext cx="0" cy="0"/>
          <a:chOff x="0" y="0"/>
          <a:chExt cx="0" cy="0"/>
        </a:xfrm>
      </p:grpSpPr>
      <p:sp>
        <p:nvSpPr>
          <p:cNvPr id="956" name="Google Shape;956;p75"/>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957" name="Google Shape;957;p7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Creating Physical Tables</a:t>
            </a:r>
            <a:endParaRPr/>
          </a:p>
        </p:txBody>
      </p:sp>
      <p:pic>
        <p:nvPicPr>
          <p:cNvPr id="958" name="Google Shape;958;p75"/>
          <p:cNvPicPr preferRelativeResize="0"/>
          <p:nvPr>
            <p:ph idx="4294967295" type="body"/>
          </p:nvPr>
        </p:nvPicPr>
        <p:blipFill rotWithShape="1">
          <a:blip r:embed="rId3">
            <a:alphaModFix/>
          </a:blip>
          <a:srcRect b="45172" l="26971" r="5953" t="-106"/>
          <a:stretch/>
        </p:blipFill>
        <p:spPr>
          <a:xfrm>
            <a:off x="609600" y="3276600"/>
            <a:ext cx="5562600" cy="3048000"/>
          </a:xfrm>
          <a:prstGeom prst="rect">
            <a:avLst/>
          </a:prstGeom>
          <a:noFill/>
          <a:ln>
            <a:noFill/>
          </a:ln>
        </p:spPr>
      </p:pic>
      <p:sp>
        <p:nvSpPr>
          <p:cNvPr id="959" name="Google Shape;959;p75"/>
          <p:cNvSpPr txBox="1"/>
          <p:nvPr/>
        </p:nvSpPr>
        <p:spPr>
          <a:xfrm>
            <a:off x="533400" y="1143000"/>
            <a:ext cx="8229600" cy="1981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Create tables that do not already exist in target database</a:t>
            </a:r>
            <a:endParaRPr/>
          </a:p>
          <a:p>
            <a:pPr indent="-285750" lvl="1" marL="74295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Connect - connect to the target database</a:t>
            </a:r>
            <a:endParaRPr/>
          </a:p>
          <a:p>
            <a:pPr indent="-285750" lvl="1" marL="74295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Generate SQL file - create DDL in a script file</a:t>
            </a:r>
            <a:endParaRPr/>
          </a:p>
          <a:p>
            <a:pPr indent="-285750" lvl="1" marL="74295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Edit SQL file - modify DDL script as needed</a:t>
            </a:r>
            <a:endParaRPr/>
          </a:p>
          <a:p>
            <a:pPr indent="-285750" lvl="1" marL="74295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Execute SQL file - create physical tables in target database</a:t>
            </a:r>
            <a:endParaRPr/>
          </a:p>
        </p:txBody>
      </p:sp>
      <p:sp>
        <p:nvSpPr>
          <p:cNvPr id="960" name="Google Shape;960;p75"/>
          <p:cNvSpPr txBox="1"/>
          <p:nvPr/>
        </p:nvSpPr>
        <p:spPr>
          <a:xfrm>
            <a:off x="6248400" y="4572000"/>
            <a:ext cx="2362200" cy="801687"/>
          </a:xfrm>
          <a:prstGeom prst="rect">
            <a:avLst/>
          </a:prstGeom>
          <a:noFill/>
          <a:ln cap="flat" cmpd="sng" w="9525">
            <a:solidFill>
              <a:schemeClr val="accen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Use Preview Data to verify the results (right  mouse click on object)</a:t>
            </a:r>
            <a:r>
              <a:rPr b="0" i="0" lang="en-US" sz="1800" u="none" cap="none" strike="noStrike">
                <a:solidFill>
                  <a:srgbClr val="0000CC"/>
                </a:solidFill>
                <a:latin typeface="Arial"/>
                <a:ea typeface="Arial"/>
                <a:cs typeface="Arial"/>
                <a:sym typeface="Arial"/>
              </a:rPr>
              <a:t> </a:t>
            </a:r>
            <a:endParaRPr/>
          </a:p>
        </p:txBody>
      </p:sp>
      <p:pic>
        <p:nvPicPr>
          <p:cNvPr id="961" name="Google Shape;961;p75"/>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965" name="Shape 965"/>
        <p:cNvGrpSpPr/>
        <p:nvPr/>
      </p:nvGrpSpPr>
      <p:grpSpPr>
        <a:xfrm>
          <a:off x="0" y="0"/>
          <a:ext cx="0" cy="0"/>
          <a:chOff x="0" y="0"/>
          <a:chExt cx="0" cy="0"/>
        </a:xfrm>
      </p:grpSpPr>
      <p:sp>
        <p:nvSpPr>
          <p:cNvPr id="966" name="Google Shape;966;p76"/>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TRANSFORM – Transformation Concepts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1" name="Shape 971"/>
        <p:cNvGrpSpPr/>
        <p:nvPr/>
      </p:nvGrpSpPr>
      <p:grpSpPr>
        <a:xfrm>
          <a:off x="0" y="0"/>
          <a:ext cx="0" cy="0"/>
          <a:chOff x="0" y="0"/>
          <a:chExt cx="0" cy="0"/>
        </a:xfrm>
      </p:grpSpPr>
      <p:sp>
        <p:nvSpPr>
          <p:cNvPr id="972" name="Google Shape;972;p77"/>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973" name="Google Shape;973;p77"/>
          <p:cNvSpPr txBox="1"/>
          <p:nvPr>
            <p:ph idx="4294967295" type="title"/>
          </p:nvPr>
        </p:nvSpPr>
        <p:spPr>
          <a:xfrm>
            <a:off x="609600" y="228600"/>
            <a:ext cx="7467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Concepts</a:t>
            </a:r>
            <a:endParaRPr/>
          </a:p>
        </p:txBody>
      </p:sp>
      <p:sp>
        <p:nvSpPr>
          <p:cNvPr id="974" name="Google Shape;974;p77"/>
          <p:cNvSpPr txBox="1"/>
          <p:nvPr>
            <p:ph idx="4294967295" type="body"/>
          </p:nvPr>
        </p:nvSpPr>
        <p:spPr>
          <a:xfrm>
            <a:off x="533400" y="1295400"/>
            <a:ext cx="8070850" cy="480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5000"/>
              </a:lnSpc>
              <a:spcBef>
                <a:spcPts val="0"/>
              </a:spcBef>
              <a:spcAft>
                <a:spcPts val="0"/>
              </a:spcAft>
              <a:buClr>
                <a:srgbClr val="4E84C4"/>
              </a:buClr>
              <a:buFont typeface="Arial"/>
              <a:buNone/>
            </a:pPr>
            <a:r>
              <a:rPr b="0" i="0" lang="en-US" sz="1800" u="none" cap="none" strike="noStrike">
                <a:solidFill>
                  <a:schemeClr val="dk1"/>
                </a:solidFill>
                <a:latin typeface="Arial"/>
                <a:ea typeface="Arial"/>
                <a:cs typeface="Arial"/>
                <a:sym typeface="Arial"/>
              </a:rPr>
              <a:t>By the end of this section you will be familiar with:</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Transformation types</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Data Flow Rules</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Transformation Views</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PowerCenter Functions</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Expression Editor and Expression validation</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Port Types</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PowerCenter data types and Datatype Conversion</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Connection and Mapping Valdation</a:t>
            </a:r>
            <a:endParaRPr/>
          </a:p>
          <a:p>
            <a:pPr indent="-342900" lvl="0" marL="342900" marR="0" rtl="0" algn="l">
              <a:lnSpc>
                <a:spcPct val="9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PowerCenter Basic Transformations – Source Qualifier, Filter, Joiner,  Expression</a:t>
            </a:r>
            <a:endParaRPr/>
          </a:p>
        </p:txBody>
      </p:sp>
      <p:pic>
        <p:nvPicPr>
          <p:cNvPr id="975" name="Google Shape;975;p77"/>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9" name="Shape 979"/>
        <p:cNvGrpSpPr/>
        <p:nvPr/>
      </p:nvGrpSpPr>
      <p:grpSpPr>
        <a:xfrm>
          <a:off x="0" y="0"/>
          <a:ext cx="0" cy="0"/>
          <a:chOff x="0" y="0"/>
          <a:chExt cx="0" cy="0"/>
        </a:xfrm>
      </p:grpSpPr>
      <p:sp>
        <p:nvSpPr>
          <p:cNvPr id="980" name="Google Shape;980;p78"/>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981" name="Google Shape;981;p7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Types of Transformations</a:t>
            </a:r>
            <a:endParaRPr/>
          </a:p>
        </p:txBody>
      </p:sp>
      <p:sp>
        <p:nvSpPr>
          <p:cNvPr id="982" name="Google Shape;982;p78"/>
          <p:cNvSpPr txBox="1"/>
          <p:nvPr>
            <p:ph idx="4294967295" type="body"/>
          </p:nvPr>
        </p:nvSpPr>
        <p:spPr>
          <a:xfrm>
            <a:off x="457200" y="12192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Active/Passive</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Active : Changes the numbers of rows as data passes through it</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Passive: Passes all the rows through it</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Connected/Unconnected</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Connected : Connected to other transformation through connectors</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Unconnected : Not connected to any transformation. Called within a transformation</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7" name="Shape 987"/>
        <p:cNvGrpSpPr/>
        <p:nvPr/>
      </p:nvGrpSpPr>
      <p:grpSpPr>
        <a:xfrm>
          <a:off x="0" y="0"/>
          <a:ext cx="0" cy="0"/>
          <a:chOff x="0" y="0"/>
          <a:chExt cx="0" cy="0"/>
        </a:xfrm>
      </p:grpSpPr>
      <p:sp>
        <p:nvSpPr>
          <p:cNvPr id="988" name="Google Shape;988;p79"/>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989" name="Google Shape;989;p7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Types</a:t>
            </a:r>
            <a:endParaRPr/>
          </a:p>
        </p:txBody>
      </p:sp>
      <p:sp>
        <p:nvSpPr>
          <p:cNvPr id="990" name="Google Shape;990;p79"/>
          <p:cNvSpPr txBox="1"/>
          <p:nvPr>
            <p:ph idx="4294967295" type="body"/>
          </p:nvPr>
        </p:nvSpPr>
        <p:spPr>
          <a:xfrm>
            <a:off x="393700" y="1066800"/>
            <a:ext cx="8293100" cy="5257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1800" u="none" cap="none" strike="noStrike">
                <a:solidFill>
                  <a:schemeClr val="dk1"/>
                </a:solidFill>
                <a:latin typeface="Arial"/>
                <a:ea typeface="Arial"/>
                <a:cs typeface="Arial"/>
                <a:sym typeface="Arial"/>
              </a:rPr>
              <a:t>PowerCenter 8.6 provides 24 objects for data transformation</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Aggregator:  performs aggregate calculations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Application Source Qualifier:  reads Application object sources as ERP</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Custom: Calls a procedure in shared library or DLL</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Expression:  performs row-level calculations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External Procedure (TX):  calls compiled code for each row</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Filter:  drops rows conditionally</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Mapplet Input: Defines mapplet input rows. Available in Mapplet designer</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Java: Executes java code </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Joiner:  joins heterogeneous sources </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Lookup:  looks up values and passes them to other objects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Normalizer: reads data from VSAM and normalized sources      </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Mapplet Output: Defines mapplet output rows. Available in Mapplet designer</a:t>
            </a:r>
            <a:endParaRPr/>
          </a:p>
        </p:txBody>
      </p:sp>
      <p:pic>
        <p:nvPicPr>
          <p:cNvPr id="991" name="Google Shape;991;p79"/>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6" name="Shape 996"/>
        <p:cNvGrpSpPr/>
        <p:nvPr/>
      </p:nvGrpSpPr>
      <p:grpSpPr>
        <a:xfrm>
          <a:off x="0" y="0"/>
          <a:ext cx="0" cy="0"/>
          <a:chOff x="0" y="0"/>
          <a:chExt cx="0" cy="0"/>
        </a:xfrm>
      </p:grpSpPr>
      <p:sp>
        <p:nvSpPr>
          <p:cNvPr id="997" name="Google Shape;997;p80"/>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998" name="Google Shape;998;p8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Types</a:t>
            </a:r>
            <a:endParaRPr/>
          </a:p>
        </p:txBody>
      </p:sp>
      <p:sp>
        <p:nvSpPr>
          <p:cNvPr id="999" name="Google Shape;999;p80"/>
          <p:cNvSpPr txBox="1"/>
          <p:nvPr>
            <p:ph idx="4294967295" type="body"/>
          </p:nvPr>
        </p:nvSpPr>
        <p:spPr>
          <a:xfrm>
            <a:off x="381000" y="1066800"/>
            <a:ext cx="8293100" cy="5334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Rank:  limits records to the top or bottom of a range</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Router:  splits rows conditionally</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Sequence Generator:  generates unique ID values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Sorter:  sorts data</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Source Qualifier:  reads data from Flat File and Relational Sources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Stored Procedure:  calls a database stored procedure</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Transaction Control: Defines Commit and Rollback transactions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Union: Merges data from different databases</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Update Strategy:  tags rows for insert, update, delete, reject</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XML Generator: Reads data from one or more Input ports and outputs XML through single output port</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XML Parser: Reads XML from one or more Input ports and outputs data through single output port</a:t>
            </a:r>
            <a:endParaRPr/>
          </a:p>
          <a:p>
            <a:pPr indent="-122237" lvl="0" marL="122237"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XML Source Qualifier:  reads XML data</a:t>
            </a:r>
            <a:endParaRPr/>
          </a:p>
          <a:p>
            <a:pPr indent="-7937" lvl="0" marL="122237" marR="0" rtl="0" algn="l">
              <a:lnSpc>
                <a:spcPct val="85000"/>
              </a:lnSpc>
              <a:spcBef>
                <a:spcPts val="1170"/>
              </a:spcBef>
              <a:spcAft>
                <a:spcPts val="0"/>
              </a:spcAft>
              <a:buClr>
                <a:srgbClr val="5555C7"/>
              </a:buClr>
              <a:buSzPts val="1800"/>
              <a:buFont typeface="Noto Symbol"/>
              <a:buNone/>
            </a:pPr>
            <a:r>
              <a:t/>
            </a:r>
            <a:endParaRPr b="0" i="0" sz="1800" u="none" cap="none" strike="noStrike">
              <a:solidFill>
                <a:schemeClr val="dk1"/>
              </a:solidFill>
              <a:latin typeface="Arial"/>
              <a:ea typeface="Arial"/>
              <a:cs typeface="Arial"/>
              <a:sym typeface="Arial"/>
            </a:endParaRPr>
          </a:p>
          <a:p>
            <a:pPr indent="-7937" lvl="0" marL="122237" marR="0" rtl="0" algn="l">
              <a:lnSpc>
                <a:spcPct val="85000"/>
              </a:lnSpc>
              <a:spcBef>
                <a:spcPts val="1170"/>
              </a:spcBef>
              <a:spcAft>
                <a:spcPts val="0"/>
              </a:spcAft>
              <a:buClr>
                <a:srgbClr val="5555C7"/>
              </a:buClr>
              <a:buSzPts val="1800"/>
              <a:buFont typeface="Noto Symbol"/>
              <a:buNone/>
            </a:pPr>
            <a:r>
              <a:t/>
            </a:r>
            <a:endParaRPr b="0" i="0" sz="1800" u="none" cap="none" strike="noStrike">
              <a:solidFill>
                <a:schemeClr val="dk1"/>
              </a:solidFill>
              <a:latin typeface="Arial"/>
              <a:ea typeface="Arial"/>
              <a:cs typeface="Arial"/>
              <a:sym typeface="Arial"/>
            </a:endParaRPr>
          </a:p>
          <a:p>
            <a:pPr indent="-7937" lvl="0" marL="122237" marR="0" rtl="0" algn="l">
              <a:lnSpc>
                <a:spcPct val="105000"/>
              </a:lnSpc>
              <a:spcBef>
                <a:spcPts val="360"/>
              </a:spcBef>
              <a:spcAft>
                <a:spcPts val="0"/>
              </a:spcAft>
              <a:buClr>
                <a:srgbClr val="4E84C4"/>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sp>
        <p:nvSpPr>
          <p:cNvPr id="127" name="Google Shape;127;p18"/>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8" name="Google Shape;128;p18"/>
          <p:cNvSpPr txBox="1"/>
          <p:nvPr/>
        </p:nvSpPr>
        <p:spPr>
          <a:xfrm>
            <a:off x="582612" y="139700"/>
            <a:ext cx="8291512" cy="868362"/>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8.6 Components</a:t>
            </a:r>
            <a:endParaRPr/>
          </a:p>
        </p:txBody>
      </p:sp>
      <p:sp>
        <p:nvSpPr>
          <p:cNvPr id="129" name="Google Shape;129;p18"/>
          <p:cNvSpPr/>
          <p:nvPr/>
        </p:nvSpPr>
        <p:spPr>
          <a:xfrm>
            <a:off x="7685087" y="4613275"/>
            <a:ext cx="349250" cy="39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0" name="Google Shape;130;p18"/>
          <p:cNvSpPr/>
          <p:nvPr/>
        </p:nvSpPr>
        <p:spPr>
          <a:xfrm>
            <a:off x="7693025" y="5310187"/>
            <a:ext cx="349250" cy="39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31" name="Google Shape;131;p18"/>
          <p:cNvPicPr preferRelativeResize="0"/>
          <p:nvPr/>
        </p:nvPicPr>
        <p:blipFill rotWithShape="1">
          <a:blip r:embed="rId3">
            <a:alphaModFix/>
          </a:blip>
          <a:srcRect b="8778" l="1249" r="-3250" t="14556"/>
          <a:stretch/>
        </p:blipFill>
        <p:spPr>
          <a:xfrm>
            <a:off x="1066800" y="990600"/>
            <a:ext cx="7391400" cy="46482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4" name="Shape 1004"/>
        <p:cNvGrpSpPr/>
        <p:nvPr/>
      </p:nvGrpSpPr>
      <p:grpSpPr>
        <a:xfrm>
          <a:off x="0" y="0"/>
          <a:ext cx="0" cy="0"/>
          <a:chOff x="0" y="0"/>
          <a:chExt cx="0" cy="0"/>
        </a:xfrm>
      </p:grpSpPr>
      <p:sp>
        <p:nvSpPr>
          <p:cNvPr id="1005" name="Google Shape;1005;p81"/>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006" name="Google Shape;1006;p81"/>
          <p:cNvSpPr/>
          <p:nvPr/>
        </p:nvSpPr>
        <p:spPr>
          <a:xfrm>
            <a:off x="762000" y="5943600"/>
            <a:ext cx="6858000" cy="533400"/>
          </a:xfrm>
          <a:prstGeom prst="rect">
            <a:avLst/>
          </a:prstGeom>
          <a:solidFill>
            <a:schemeClr val="lt1"/>
          </a:solid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007" name="Google Shape;1007;p8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Data Flow Rules</a:t>
            </a:r>
            <a:endParaRPr/>
          </a:p>
        </p:txBody>
      </p:sp>
      <p:sp>
        <p:nvSpPr>
          <p:cNvPr id="1008" name="Google Shape;1008;p81"/>
          <p:cNvSpPr txBox="1"/>
          <p:nvPr/>
        </p:nvSpPr>
        <p:spPr>
          <a:xfrm>
            <a:off x="457200" y="1219200"/>
            <a:ext cx="8610600" cy="2532062"/>
          </a:xfrm>
          <a:prstGeom prst="rect">
            <a:avLst/>
          </a:prstGeom>
          <a:noFill/>
          <a:ln>
            <a:noFill/>
          </a:ln>
        </p:spPr>
        <p:txBody>
          <a:bodyPr anchorCtr="0" anchor="t" bIns="45700" lIns="91425" spcFirstLastPara="1" rIns="91425" wrap="square" tIns="45700">
            <a:noAutofit/>
          </a:bodyPr>
          <a:lstStyle/>
          <a:p>
            <a:pPr indent="-292100" lvl="0" marL="292100" marR="0" rtl="0" algn="l">
              <a:lnSpc>
                <a:spcPct val="100000"/>
              </a:lnSpc>
              <a:spcBef>
                <a:spcPts val="0"/>
              </a:spcBef>
              <a:spcAft>
                <a:spcPts val="0"/>
              </a:spcAft>
              <a:buClr>
                <a:srgbClr val="5555C7"/>
              </a:buClr>
              <a:buSzPts val="2300"/>
              <a:buFont typeface="Noto Symbol"/>
              <a:buChar char="▪"/>
            </a:pPr>
            <a:r>
              <a:rPr b="0" i="0" lang="en-US" sz="2300" u="none" cap="none" strike="noStrike">
                <a:solidFill>
                  <a:schemeClr val="dk1"/>
                </a:solidFill>
                <a:latin typeface="Arial"/>
                <a:ea typeface="Arial"/>
                <a:cs typeface="Arial"/>
                <a:sym typeface="Arial"/>
              </a:rPr>
              <a:t>Each Source Qualifier starts a single data stream                    (a dataflow)</a:t>
            </a:r>
            <a:endParaRPr/>
          </a:p>
          <a:p>
            <a:pPr indent="-292100" lvl="0" marL="292100" marR="0" rtl="0" algn="l">
              <a:lnSpc>
                <a:spcPct val="100000"/>
              </a:lnSpc>
              <a:spcBef>
                <a:spcPts val="0"/>
              </a:spcBef>
              <a:spcAft>
                <a:spcPts val="0"/>
              </a:spcAft>
              <a:buClr>
                <a:srgbClr val="5555C7"/>
              </a:buClr>
              <a:buSzPts val="2300"/>
              <a:buFont typeface="Noto Symbol"/>
              <a:buChar char="▪"/>
            </a:pPr>
            <a:r>
              <a:rPr b="0" i="0" lang="en-US" sz="2300" u="none" cap="none" strike="noStrike">
                <a:solidFill>
                  <a:schemeClr val="dk1"/>
                </a:solidFill>
                <a:latin typeface="Arial"/>
                <a:ea typeface="Arial"/>
                <a:cs typeface="Arial"/>
                <a:sym typeface="Arial"/>
              </a:rPr>
              <a:t>Transformations can send rows to more than one transformation (split one data flow into multiple pipelines)</a:t>
            </a:r>
            <a:endParaRPr/>
          </a:p>
          <a:p>
            <a:pPr indent="-292100" lvl="0" marL="292100" marR="0" rtl="0" algn="l">
              <a:lnSpc>
                <a:spcPct val="100000"/>
              </a:lnSpc>
              <a:spcBef>
                <a:spcPts val="0"/>
              </a:spcBef>
              <a:spcAft>
                <a:spcPts val="0"/>
              </a:spcAft>
              <a:buClr>
                <a:srgbClr val="5555C7"/>
              </a:buClr>
              <a:buSzPts val="2300"/>
              <a:buFont typeface="Noto Symbol"/>
              <a:buChar char="▪"/>
            </a:pPr>
            <a:r>
              <a:rPr b="0" i="0" lang="en-US" sz="2300" u="none" cap="none" strike="noStrike">
                <a:solidFill>
                  <a:schemeClr val="dk1"/>
                </a:solidFill>
                <a:latin typeface="Arial"/>
                <a:ea typeface="Arial"/>
                <a:cs typeface="Arial"/>
                <a:sym typeface="Arial"/>
              </a:rPr>
              <a:t>Two or more data flows can meet together -- if (and only if) they originate from a common active transformation</a:t>
            </a:r>
            <a:endParaRPr/>
          </a:p>
          <a:p>
            <a:pPr indent="-125412" lvl="1" marL="747712" marR="0" rtl="0" algn="l">
              <a:lnSpc>
                <a:spcPct val="100000"/>
              </a:lnSpc>
              <a:spcBef>
                <a:spcPts val="0"/>
              </a:spcBef>
              <a:spcAft>
                <a:spcPts val="0"/>
              </a:spcAft>
              <a:buClr>
                <a:srgbClr val="5555C7"/>
              </a:buClr>
              <a:buSzPts val="2200"/>
              <a:buFont typeface="Noto Symbol"/>
              <a:buChar char="·"/>
            </a:pPr>
            <a:r>
              <a:rPr b="0" i="0" lang="en-US" sz="2000" u="none" cap="none" strike="noStrike">
                <a:solidFill>
                  <a:schemeClr val="dk1"/>
                </a:solidFill>
                <a:latin typeface="Arial"/>
                <a:ea typeface="Arial"/>
                <a:cs typeface="Arial"/>
                <a:sym typeface="Arial"/>
              </a:rPr>
              <a:t>  </a:t>
            </a:r>
            <a:r>
              <a:rPr b="0" i="0" lang="en-US" sz="2200" u="none" cap="none" strike="noStrike">
                <a:solidFill>
                  <a:schemeClr val="dk1"/>
                </a:solidFill>
                <a:latin typeface="Arial"/>
                <a:ea typeface="Arial"/>
                <a:cs typeface="Arial"/>
                <a:sym typeface="Arial"/>
              </a:rPr>
              <a:t>Cannot add an active transformation into the mix</a:t>
            </a:r>
            <a:endParaRPr/>
          </a:p>
        </p:txBody>
      </p:sp>
      <p:sp>
        <p:nvSpPr>
          <p:cNvPr id="1009" name="Google Shape;1009;p81"/>
          <p:cNvSpPr txBox="1"/>
          <p:nvPr/>
        </p:nvSpPr>
        <p:spPr>
          <a:xfrm>
            <a:off x="762000" y="5943600"/>
            <a:ext cx="6858000" cy="530225"/>
          </a:xfrm>
          <a:prstGeom prst="rect">
            <a:avLst/>
          </a:prstGeom>
          <a:noFill/>
          <a:ln cap="flat" cmpd="sng" w="12700">
            <a:solidFill>
              <a:schemeClr val="l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cap="none" strike="noStrike">
                <a:solidFill>
                  <a:srgbClr val="0000CC"/>
                </a:solidFill>
                <a:latin typeface="Arial"/>
                <a:ea typeface="Arial"/>
                <a:cs typeface="Arial"/>
                <a:sym typeface="Arial"/>
              </a:rPr>
              <a:t>Example holds true with Normalizer in lieu of Source Qualifier.  Exceptions are:  Mapplet Input and Joiner transformations</a:t>
            </a:r>
            <a:endParaRPr/>
          </a:p>
        </p:txBody>
      </p:sp>
      <p:sp>
        <p:nvSpPr>
          <p:cNvPr id="1010" name="Google Shape;1010;p81"/>
          <p:cNvSpPr txBox="1"/>
          <p:nvPr/>
        </p:nvSpPr>
        <p:spPr>
          <a:xfrm>
            <a:off x="6096000" y="3886200"/>
            <a:ext cx="1720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800" u="none" cap="none" strike="noStrike">
                <a:solidFill>
                  <a:srgbClr val="0000CC"/>
                </a:solidFill>
                <a:latin typeface="Arial"/>
                <a:ea typeface="Arial"/>
                <a:cs typeface="Arial"/>
                <a:sym typeface="Arial"/>
              </a:rPr>
              <a:t>DISALLOWED</a:t>
            </a:r>
            <a:endParaRPr/>
          </a:p>
        </p:txBody>
      </p:sp>
      <p:sp>
        <p:nvSpPr>
          <p:cNvPr id="1011" name="Google Shape;1011;p81"/>
          <p:cNvSpPr txBox="1"/>
          <p:nvPr/>
        </p:nvSpPr>
        <p:spPr>
          <a:xfrm>
            <a:off x="8305800" y="5178425"/>
            <a:ext cx="3810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T</a:t>
            </a:r>
            <a:endParaRPr/>
          </a:p>
        </p:txBody>
      </p:sp>
      <p:cxnSp>
        <p:nvCxnSpPr>
          <p:cNvPr id="1012" name="Google Shape;1012;p81"/>
          <p:cNvCxnSpPr/>
          <p:nvPr/>
        </p:nvCxnSpPr>
        <p:spPr>
          <a:xfrm flipH="1" rot="10800000">
            <a:off x="6019800" y="4803775"/>
            <a:ext cx="609600" cy="682625"/>
          </a:xfrm>
          <a:prstGeom prst="straightConnector1">
            <a:avLst/>
          </a:prstGeom>
          <a:noFill/>
          <a:ln cap="flat" cmpd="sng" w="28575">
            <a:solidFill>
              <a:schemeClr val="dk1"/>
            </a:solidFill>
            <a:prstDash val="solid"/>
            <a:miter lim="8000"/>
            <a:headEnd len="sm" w="sm" type="none"/>
            <a:tailEnd len="med" w="med" type="triangle"/>
          </a:ln>
        </p:spPr>
      </p:cxnSp>
      <p:cxnSp>
        <p:nvCxnSpPr>
          <p:cNvPr id="1013" name="Google Shape;1013;p81"/>
          <p:cNvCxnSpPr/>
          <p:nvPr/>
        </p:nvCxnSpPr>
        <p:spPr>
          <a:xfrm>
            <a:off x="7696200" y="4876800"/>
            <a:ext cx="457200" cy="530225"/>
          </a:xfrm>
          <a:prstGeom prst="straightConnector1">
            <a:avLst/>
          </a:prstGeom>
          <a:noFill/>
          <a:ln cap="flat" cmpd="sng" w="28575">
            <a:solidFill>
              <a:schemeClr val="dk1"/>
            </a:solidFill>
            <a:prstDash val="solid"/>
            <a:miter lim="8000"/>
            <a:headEnd len="sm" w="sm" type="none"/>
            <a:tailEnd len="sm" w="sm" type="none"/>
          </a:ln>
        </p:spPr>
      </p:cxnSp>
      <p:cxnSp>
        <p:nvCxnSpPr>
          <p:cNvPr id="1014" name="Google Shape;1014;p81"/>
          <p:cNvCxnSpPr/>
          <p:nvPr/>
        </p:nvCxnSpPr>
        <p:spPr>
          <a:xfrm>
            <a:off x="5791200" y="5407025"/>
            <a:ext cx="2514600" cy="0"/>
          </a:xfrm>
          <a:prstGeom prst="straightConnector1">
            <a:avLst/>
          </a:prstGeom>
          <a:noFill/>
          <a:ln cap="flat" cmpd="sng" w="28575">
            <a:solidFill>
              <a:schemeClr val="dk1"/>
            </a:solidFill>
            <a:prstDash val="solid"/>
            <a:miter lim="8000"/>
            <a:headEnd len="sm" w="sm" type="none"/>
            <a:tailEnd len="med" w="med" type="triangle"/>
          </a:ln>
        </p:spPr>
      </p:cxnSp>
      <p:sp>
        <p:nvSpPr>
          <p:cNvPr id="1015" name="Google Shape;1015;p81"/>
          <p:cNvSpPr txBox="1"/>
          <p:nvPr/>
        </p:nvSpPr>
        <p:spPr>
          <a:xfrm>
            <a:off x="5715000" y="5178425"/>
            <a:ext cx="3810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T</a:t>
            </a:r>
            <a:endParaRPr/>
          </a:p>
        </p:txBody>
      </p:sp>
      <p:sp>
        <p:nvSpPr>
          <p:cNvPr id="1016" name="Google Shape;1016;p81"/>
          <p:cNvSpPr txBox="1"/>
          <p:nvPr/>
        </p:nvSpPr>
        <p:spPr>
          <a:xfrm>
            <a:off x="6629400" y="4419600"/>
            <a:ext cx="10668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Active</a:t>
            </a:r>
            <a:endParaRPr/>
          </a:p>
        </p:txBody>
      </p:sp>
      <p:cxnSp>
        <p:nvCxnSpPr>
          <p:cNvPr id="1017" name="Google Shape;1017;p81"/>
          <p:cNvCxnSpPr/>
          <p:nvPr/>
        </p:nvCxnSpPr>
        <p:spPr>
          <a:xfrm>
            <a:off x="5257800" y="5407025"/>
            <a:ext cx="457200" cy="0"/>
          </a:xfrm>
          <a:prstGeom prst="straightConnector1">
            <a:avLst/>
          </a:prstGeom>
          <a:noFill/>
          <a:ln cap="flat" cmpd="sng" w="28575">
            <a:solidFill>
              <a:schemeClr val="dk1"/>
            </a:solidFill>
            <a:prstDash val="solid"/>
            <a:miter lim="8000"/>
            <a:headEnd len="sm" w="sm" type="none"/>
            <a:tailEnd len="med" w="med" type="triangle"/>
          </a:ln>
        </p:spPr>
      </p:cxnSp>
      <p:sp>
        <p:nvSpPr>
          <p:cNvPr id="1018" name="Google Shape;1018;p81"/>
          <p:cNvSpPr txBox="1"/>
          <p:nvPr/>
        </p:nvSpPr>
        <p:spPr>
          <a:xfrm>
            <a:off x="1828800" y="3886200"/>
            <a:ext cx="1339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800" u="none" cap="none" strike="noStrike">
                <a:solidFill>
                  <a:srgbClr val="0000CC"/>
                </a:solidFill>
                <a:latin typeface="Arial"/>
                <a:ea typeface="Arial"/>
                <a:cs typeface="Arial"/>
                <a:sym typeface="Arial"/>
              </a:rPr>
              <a:t>ALLOWED</a:t>
            </a:r>
            <a:endParaRPr/>
          </a:p>
        </p:txBody>
      </p:sp>
      <p:sp>
        <p:nvSpPr>
          <p:cNvPr id="1019" name="Google Shape;1019;p81"/>
          <p:cNvSpPr txBox="1"/>
          <p:nvPr/>
        </p:nvSpPr>
        <p:spPr>
          <a:xfrm>
            <a:off x="4038600" y="5178425"/>
            <a:ext cx="3810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T</a:t>
            </a:r>
            <a:endParaRPr/>
          </a:p>
        </p:txBody>
      </p:sp>
      <p:cxnSp>
        <p:nvCxnSpPr>
          <p:cNvPr id="1020" name="Google Shape;1020;p81"/>
          <p:cNvCxnSpPr/>
          <p:nvPr/>
        </p:nvCxnSpPr>
        <p:spPr>
          <a:xfrm flipH="1" rot="10800000">
            <a:off x="1524000" y="4876800"/>
            <a:ext cx="609600" cy="606425"/>
          </a:xfrm>
          <a:prstGeom prst="straightConnector1">
            <a:avLst/>
          </a:prstGeom>
          <a:noFill/>
          <a:ln cap="flat" cmpd="sng" w="28575">
            <a:solidFill>
              <a:schemeClr val="dk1"/>
            </a:solidFill>
            <a:prstDash val="solid"/>
            <a:miter lim="8000"/>
            <a:headEnd len="sm" w="sm" type="none"/>
            <a:tailEnd len="med" w="med" type="triangle"/>
          </a:ln>
        </p:spPr>
      </p:cxnSp>
      <p:cxnSp>
        <p:nvCxnSpPr>
          <p:cNvPr id="1021" name="Google Shape;1021;p81"/>
          <p:cNvCxnSpPr/>
          <p:nvPr/>
        </p:nvCxnSpPr>
        <p:spPr>
          <a:xfrm>
            <a:off x="3429000" y="4953000"/>
            <a:ext cx="457200" cy="454025"/>
          </a:xfrm>
          <a:prstGeom prst="straightConnector1">
            <a:avLst/>
          </a:prstGeom>
          <a:noFill/>
          <a:ln cap="flat" cmpd="sng" w="28575">
            <a:solidFill>
              <a:schemeClr val="dk1"/>
            </a:solidFill>
            <a:prstDash val="solid"/>
            <a:miter lim="8000"/>
            <a:headEnd len="sm" w="sm" type="none"/>
            <a:tailEnd len="sm" w="sm" type="none"/>
          </a:ln>
        </p:spPr>
      </p:cxnSp>
      <p:cxnSp>
        <p:nvCxnSpPr>
          <p:cNvPr id="1022" name="Google Shape;1022;p81"/>
          <p:cNvCxnSpPr/>
          <p:nvPr/>
        </p:nvCxnSpPr>
        <p:spPr>
          <a:xfrm>
            <a:off x="1295400" y="5407025"/>
            <a:ext cx="2743200" cy="0"/>
          </a:xfrm>
          <a:prstGeom prst="straightConnector1">
            <a:avLst/>
          </a:prstGeom>
          <a:noFill/>
          <a:ln cap="flat" cmpd="sng" w="28575">
            <a:solidFill>
              <a:schemeClr val="dk1"/>
            </a:solidFill>
            <a:prstDash val="solid"/>
            <a:miter lim="8000"/>
            <a:headEnd len="sm" w="sm" type="none"/>
            <a:tailEnd len="med" w="med" type="triangle"/>
          </a:ln>
        </p:spPr>
      </p:cxnSp>
      <p:sp>
        <p:nvSpPr>
          <p:cNvPr id="1023" name="Google Shape;1023;p81"/>
          <p:cNvSpPr txBox="1"/>
          <p:nvPr/>
        </p:nvSpPr>
        <p:spPr>
          <a:xfrm>
            <a:off x="2133600" y="4495800"/>
            <a:ext cx="12954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Passive</a:t>
            </a:r>
            <a:endParaRPr/>
          </a:p>
        </p:txBody>
      </p:sp>
      <p:cxnSp>
        <p:nvCxnSpPr>
          <p:cNvPr id="1024" name="Google Shape;1024;p81"/>
          <p:cNvCxnSpPr/>
          <p:nvPr/>
        </p:nvCxnSpPr>
        <p:spPr>
          <a:xfrm>
            <a:off x="838200" y="5407025"/>
            <a:ext cx="457200" cy="0"/>
          </a:xfrm>
          <a:prstGeom prst="straightConnector1">
            <a:avLst/>
          </a:prstGeom>
          <a:noFill/>
          <a:ln cap="flat" cmpd="sng" w="28575">
            <a:solidFill>
              <a:schemeClr val="dk1"/>
            </a:solidFill>
            <a:prstDash val="solid"/>
            <a:miter lim="8000"/>
            <a:headEnd len="sm" w="sm" type="none"/>
            <a:tailEnd len="med" w="med" type="triangle"/>
          </a:ln>
        </p:spPr>
      </p:cxnSp>
      <p:sp>
        <p:nvSpPr>
          <p:cNvPr id="1025" name="Google Shape;1025;p81"/>
          <p:cNvSpPr txBox="1"/>
          <p:nvPr/>
        </p:nvSpPr>
        <p:spPr>
          <a:xfrm>
            <a:off x="1295400" y="5178425"/>
            <a:ext cx="3810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T</a:t>
            </a:r>
            <a:endParaRPr/>
          </a:p>
        </p:txBody>
      </p:sp>
      <p:pic>
        <p:nvPicPr>
          <p:cNvPr id="1026" name="Google Shape;1026;p81"/>
          <p:cNvPicPr preferRelativeResize="0"/>
          <p:nvPr/>
        </p:nvPicPr>
        <p:blipFill rotWithShape="1">
          <a:blip r:embed="rId3">
            <a:alphaModFix/>
          </a:blip>
          <a:srcRect b="54312" l="59375" r="36718" t="38140"/>
          <a:stretch/>
        </p:blipFill>
        <p:spPr>
          <a:xfrm>
            <a:off x="457200" y="5105400"/>
            <a:ext cx="381000" cy="533400"/>
          </a:xfrm>
          <a:prstGeom prst="rect">
            <a:avLst/>
          </a:prstGeom>
          <a:noFill/>
          <a:ln>
            <a:noFill/>
          </a:ln>
        </p:spPr>
      </p:pic>
      <p:pic>
        <p:nvPicPr>
          <p:cNvPr id="1027" name="Google Shape;1027;p81"/>
          <p:cNvPicPr preferRelativeResize="0"/>
          <p:nvPr/>
        </p:nvPicPr>
        <p:blipFill rotWithShape="1">
          <a:blip r:embed="rId3">
            <a:alphaModFix/>
          </a:blip>
          <a:srcRect b="54312" l="59375" r="36718" t="38140"/>
          <a:stretch/>
        </p:blipFill>
        <p:spPr>
          <a:xfrm>
            <a:off x="4876800" y="5105400"/>
            <a:ext cx="381000" cy="533400"/>
          </a:xfrm>
          <a:prstGeom prst="rect">
            <a:avLst/>
          </a:prstGeom>
          <a:noFill/>
          <a:ln>
            <a:noFill/>
          </a:ln>
        </p:spPr>
      </p:pic>
      <p:pic>
        <p:nvPicPr>
          <p:cNvPr id="1028" name="Google Shape;1028;p81"/>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3" name="Shape 1033"/>
        <p:cNvGrpSpPr/>
        <p:nvPr/>
      </p:nvGrpSpPr>
      <p:grpSpPr>
        <a:xfrm>
          <a:off x="0" y="0"/>
          <a:ext cx="0" cy="0"/>
          <a:chOff x="0" y="0"/>
          <a:chExt cx="0" cy="0"/>
        </a:xfrm>
      </p:grpSpPr>
      <p:sp>
        <p:nvSpPr>
          <p:cNvPr id="1034" name="Google Shape;1034;p82"/>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035" name="Google Shape;1035;p8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Views</a:t>
            </a:r>
            <a:endParaRPr/>
          </a:p>
        </p:txBody>
      </p:sp>
      <p:pic>
        <p:nvPicPr>
          <p:cNvPr id="1036" name="Google Shape;1036;p82"/>
          <p:cNvPicPr preferRelativeResize="0"/>
          <p:nvPr>
            <p:ph idx="4294967295" type="body"/>
          </p:nvPr>
        </p:nvPicPr>
        <p:blipFill rotWithShape="1">
          <a:blip r:embed="rId3">
            <a:alphaModFix/>
          </a:blip>
          <a:srcRect b="0" l="0" r="0" t="0"/>
          <a:stretch/>
        </p:blipFill>
        <p:spPr>
          <a:xfrm>
            <a:off x="3810000" y="1371600"/>
            <a:ext cx="1219200" cy="882650"/>
          </a:xfrm>
          <a:prstGeom prst="rect">
            <a:avLst/>
          </a:prstGeom>
          <a:noFill/>
          <a:ln>
            <a:noFill/>
          </a:ln>
        </p:spPr>
      </p:pic>
      <p:pic>
        <p:nvPicPr>
          <p:cNvPr id="1037" name="Google Shape;1037;p82"/>
          <p:cNvPicPr preferRelativeResize="0"/>
          <p:nvPr>
            <p:ph idx="4294967295" type="body"/>
          </p:nvPr>
        </p:nvPicPr>
        <p:blipFill rotWithShape="1">
          <a:blip r:embed="rId4">
            <a:alphaModFix/>
          </a:blip>
          <a:srcRect b="0" l="0" r="0" t="0"/>
          <a:stretch/>
        </p:blipFill>
        <p:spPr>
          <a:xfrm>
            <a:off x="5562600" y="1371600"/>
            <a:ext cx="2957512" cy="2143125"/>
          </a:xfrm>
          <a:prstGeom prst="rect">
            <a:avLst/>
          </a:prstGeom>
          <a:noFill/>
          <a:ln>
            <a:noFill/>
          </a:ln>
        </p:spPr>
      </p:pic>
      <p:sp>
        <p:nvSpPr>
          <p:cNvPr id="1038" name="Google Shape;1038;p82"/>
          <p:cNvSpPr txBox="1"/>
          <p:nvPr/>
        </p:nvSpPr>
        <p:spPr>
          <a:xfrm>
            <a:off x="304800" y="1411287"/>
            <a:ext cx="3276600" cy="4592637"/>
          </a:xfrm>
          <a:prstGeom prst="rect">
            <a:avLst/>
          </a:prstGeom>
          <a:noFill/>
          <a:ln>
            <a:noFill/>
          </a:ln>
        </p:spPr>
        <p:txBody>
          <a:bodyPr anchorCtr="0" anchor="ctr" bIns="46025" lIns="92075" spcFirstLastPara="1" rIns="92075" wrap="square" tIns="46025">
            <a:noAutofit/>
          </a:bodyPr>
          <a:lstStyle/>
          <a:p>
            <a:pPr indent="-288925" lvl="0" marL="288925"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A transformation has </a:t>
            </a:r>
            <a:endParaRPr/>
          </a:p>
          <a:p>
            <a:pPr indent="-288925" lvl="0" marL="288925" marR="0" rtl="0" algn="l">
              <a:lnSpc>
                <a:spcPct val="100000"/>
              </a:lnSpc>
              <a:spcBef>
                <a:spcPts val="48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three views:</a:t>
            </a:r>
            <a:endParaRPr/>
          </a:p>
          <a:p>
            <a:pPr indent="-231775" lvl="0" marL="288925" marR="0" rtl="0" algn="l">
              <a:lnSpc>
                <a:spcPct val="100000"/>
              </a:lnSpc>
              <a:spcBef>
                <a:spcPts val="180"/>
              </a:spcBef>
              <a:spcAft>
                <a:spcPts val="0"/>
              </a:spcAft>
              <a:buClr>
                <a:srgbClr val="5555C7"/>
              </a:buClr>
              <a:buSzPts val="900"/>
              <a:buFont typeface="Noto Symbol"/>
              <a:buNone/>
            </a:pPr>
            <a:r>
              <a:t/>
            </a:r>
            <a:endParaRPr b="0" i="0" sz="900" u="none" cap="none" strike="noStrike">
              <a:solidFill>
                <a:schemeClr val="dk1"/>
              </a:solidFill>
              <a:latin typeface="Arial"/>
              <a:ea typeface="Arial"/>
              <a:cs typeface="Arial"/>
              <a:sym typeface="Arial"/>
            </a:endParaRPr>
          </a:p>
          <a:p>
            <a:pPr indent="-288925" lvl="0" marL="288925" marR="0" rtl="0" algn="l">
              <a:lnSpc>
                <a:spcPct val="100000"/>
              </a:lnSpc>
              <a:spcBef>
                <a:spcPts val="400"/>
              </a:spcBef>
              <a:spcAft>
                <a:spcPts val="0"/>
              </a:spcAft>
              <a:buClr>
                <a:srgbClr val="5555C7"/>
              </a:buClr>
              <a:buSzPts val="2000"/>
              <a:buFont typeface="Noto Symbol"/>
              <a:buChar char="▪"/>
            </a:pPr>
            <a:r>
              <a:rPr b="1" i="0" lang="en-US" sz="2000" u="none" cap="none" strike="noStrike">
                <a:solidFill>
                  <a:schemeClr val="dk1"/>
                </a:solidFill>
                <a:latin typeface="Arial"/>
                <a:ea typeface="Arial"/>
                <a:cs typeface="Arial"/>
                <a:sym typeface="Arial"/>
              </a:rPr>
              <a:t>Iconized -   shows the transformation in relation to the rest of the mapping</a:t>
            </a:r>
            <a:endParaRPr/>
          </a:p>
          <a:p>
            <a:pPr indent="-288925" lvl="0" marL="288925" marR="0" rtl="0" algn="l">
              <a:lnSpc>
                <a:spcPct val="100000"/>
              </a:lnSpc>
              <a:spcBef>
                <a:spcPts val="400"/>
              </a:spcBef>
              <a:spcAft>
                <a:spcPts val="0"/>
              </a:spcAft>
              <a:buClr>
                <a:srgbClr val="5555C7"/>
              </a:buClr>
              <a:buSzPts val="2000"/>
              <a:buFont typeface="Noto Symbol"/>
              <a:buChar char="▪"/>
            </a:pPr>
            <a:r>
              <a:rPr b="1" i="0" lang="en-US" sz="2000" u="none" cap="none" strike="noStrike">
                <a:solidFill>
                  <a:schemeClr val="dk1"/>
                </a:solidFill>
                <a:latin typeface="Arial"/>
                <a:ea typeface="Arial"/>
                <a:cs typeface="Arial"/>
                <a:sym typeface="Arial"/>
              </a:rPr>
              <a:t>Normal -     shows the flow of data through the transformation</a:t>
            </a:r>
            <a:endParaRPr/>
          </a:p>
          <a:p>
            <a:pPr indent="-288925" lvl="0" marL="288925" marR="0" rtl="0" algn="l">
              <a:lnSpc>
                <a:spcPct val="100000"/>
              </a:lnSpc>
              <a:spcBef>
                <a:spcPts val="400"/>
              </a:spcBef>
              <a:spcAft>
                <a:spcPts val="0"/>
              </a:spcAft>
              <a:buClr>
                <a:srgbClr val="5555C7"/>
              </a:buClr>
              <a:buSzPts val="2000"/>
              <a:buFont typeface="Noto Symbol"/>
              <a:buChar char="▪"/>
            </a:pPr>
            <a:r>
              <a:rPr b="1" i="0" lang="en-US" sz="2000" u="none" cap="none" strike="noStrike">
                <a:solidFill>
                  <a:schemeClr val="dk1"/>
                </a:solidFill>
                <a:latin typeface="Arial"/>
                <a:ea typeface="Arial"/>
                <a:cs typeface="Arial"/>
                <a:sym typeface="Arial"/>
              </a:rPr>
              <a:t>Edit -     shows transformation ports and properties;  allows editing</a:t>
            </a:r>
            <a:endParaRPr/>
          </a:p>
        </p:txBody>
      </p:sp>
      <p:cxnSp>
        <p:nvCxnSpPr>
          <p:cNvPr id="1039" name="Google Shape;1039;p82"/>
          <p:cNvCxnSpPr/>
          <p:nvPr/>
        </p:nvCxnSpPr>
        <p:spPr>
          <a:xfrm flipH="1" rot="10800000">
            <a:off x="3352800" y="2057400"/>
            <a:ext cx="838200" cy="533400"/>
          </a:xfrm>
          <a:prstGeom prst="straightConnector1">
            <a:avLst/>
          </a:prstGeom>
          <a:noFill/>
          <a:ln cap="flat" cmpd="sng" w="28575">
            <a:solidFill>
              <a:srgbClr val="FF6600"/>
            </a:solidFill>
            <a:prstDash val="solid"/>
            <a:miter lim="8000"/>
            <a:headEnd len="sm" w="sm" type="none"/>
            <a:tailEnd len="med" w="med" type="triangle"/>
          </a:ln>
        </p:spPr>
      </p:cxnSp>
      <p:cxnSp>
        <p:nvCxnSpPr>
          <p:cNvPr id="1040" name="Google Shape;1040;p82"/>
          <p:cNvCxnSpPr/>
          <p:nvPr/>
        </p:nvCxnSpPr>
        <p:spPr>
          <a:xfrm flipH="1" rot="10800000">
            <a:off x="3352800" y="2438400"/>
            <a:ext cx="2438400" cy="1524000"/>
          </a:xfrm>
          <a:prstGeom prst="straightConnector1">
            <a:avLst/>
          </a:prstGeom>
          <a:noFill/>
          <a:ln cap="flat" cmpd="sng" w="28575">
            <a:solidFill>
              <a:srgbClr val="FF6600"/>
            </a:solidFill>
            <a:prstDash val="solid"/>
            <a:miter lim="8000"/>
            <a:headEnd len="sm" w="sm" type="none"/>
            <a:tailEnd len="med" w="med" type="triangle"/>
          </a:ln>
        </p:spPr>
      </p:cxnSp>
      <p:pic>
        <p:nvPicPr>
          <p:cNvPr id="1041" name="Google Shape;1041;p82"/>
          <p:cNvPicPr preferRelativeResize="0"/>
          <p:nvPr>
            <p:ph idx="4294967295" type="body"/>
          </p:nvPr>
        </p:nvPicPr>
        <p:blipFill rotWithShape="1">
          <a:blip r:embed="rId5">
            <a:alphaModFix/>
          </a:blip>
          <a:srcRect b="0" l="0" r="0" t="0"/>
          <a:stretch/>
        </p:blipFill>
        <p:spPr>
          <a:xfrm>
            <a:off x="4343400" y="3581400"/>
            <a:ext cx="3657600" cy="2884487"/>
          </a:xfrm>
          <a:prstGeom prst="rect">
            <a:avLst/>
          </a:prstGeom>
          <a:noFill/>
          <a:ln>
            <a:noFill/>
          </a:ln>
        </p:spPr>
      </p:pic>
      <p:cxnSp>
        <p:nvCxnSpPr>
          <p:cNvPr id="1042" name="Google Shape;1042;p82"/>
          <p:cNvCxnSpPr/>
          <p:nvPr/>
        </p:nvCxnSpPr>
        <p:spPr>
          <a:xfrm flipH="1" rot="10800000">
            <a:off x="3657600" y="4953000"/>
            <a:ext cx="914400" cy="457200"/>
          </a:xfrm>
          <a:prstGeom prst="straightConnector1">
            <a:avLst/>
          </a:prstGeom>
          <a:noFill/>
          <a:ln cap="flat" cmpd="sng" w="28575">
            <a:solidFill>
              <a:srgbClr val="FF6600"/>
            </a:solidFill>
            <a:prstDash val="solid"/>
            <a:miter lim="8000"/>
            <a:headEnd len="sm" w="sm" type="none"/>
            <a:tailEnd len="med" w="med" type="triangle"/>
          </a:ln>
        </p:spPr>
      </p:cxnSp>
      <p:pic>
        <p:nvPicPr>
          <p:cNvPr id="1043" name="Google Shape;1043;p82"/>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8" name="Shape 1048"/>
        <p:cNvGrpSpPr/>
        <p:nvPr/>
      </p:nvGrpSpPr>
      <p:grpSpPr>
        <a:xfrm>
          <a:off x="0" y="0"/>
          <a:ext cx="0" cy="0"/>
          <a:chOff x="0" y="0"/>
          <a:chExt cx="0" cy="0"/>
        </a:xfrm>
      </p:grpSpPr>
      <p:sp>
        <p:nvSpPr>
          <p:cNvPr id="1049" name="Google Shape;1049;p83"/>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050" name="Google Shape;1050;p8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Edit Mode</a:t>
            </a:r>
            <a:endParaRPr/>
          </a:p>
        </p:txBody>
      </p:sp>
      <p:sp>
        <p:nvSpPr>
          <p:cNvPr id="1051" name="Google Shape;1051;p83"/>
          <p:cNvSpPr txBox="1"/>
          <p:nvPr/>
        </p:nvSpPr>
        <p:spPr>
          <a:xfrm>
            <a:off x="685800" y="1219200"/>
            <a:ext cx="7620000" cy="90646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Allows users with folder “write” permissions to change or create transformation ports and properties</a:t>
            </a:r>
            <a:endParaRPr/>
          </a:p>
        </p:txBody>
      </p:sp>
      <p:sp>
        <p:nvSpPr>
          <p:cNvPr id="1052" name="Google Shape;1052;p83"/>
          <p:cNvSpPr txBox="1"/>
          <p:nvPr/>
        </p:nvSpPr>
        <p:spPr>
          <a:xfrm>
            <a:off x="5638800" y="2133600"/>
            <a:ext cx="2895600" cy="6858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Define transformation level properties</a:t>
            </a:r>
            <a:endParaRPr/>
          </a:p>
        </p:txBody>
      </p:sp>
      <p:grpSp>
        <p:nvGrpSpPr>
          <p:cNvPr id="1053" name="Google Shape;1053;p83"/>
          <p:cNvGrpSpPr/>
          <p:nvPr/>
        </p:nvGrpSpPr>
        <p:grpSpPr>
          <a:xfrm>
            <a:off x="1509712" y="2247900"/>
            <a:ext cx="3276600" cy="381000"/>
            <a:chOff x="2209800" y="2590800"/>
            <a:chExt cx="3124200" cy="381000"/>
          </a:xfrm>
        </p:grpSpPr>
        <p:sp>
          <p:nvSpPr>
            <p:cNvPr id="1054" name="Google Shape;1054;p83"/>
            <p:cNvSpPr txBox="1"/>
            <p:nvPr/>
          </p:nvSpPr>
          <p:spPr>
            <a:xfrm>
              <a:off x="2209800" y="2590800"/>
              <a:ext cx="3124200" cy="381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Define port level handling</a:t>
              </a:r>
              <a:endParaRPr/>
            </a:p>
          </p:txBody>
        </p:sp>
        <p:cxnSp>
          <p:nvCxnSpPr>
            <p:cNvPr id="1055" name="Google Shape;1055;p83"/>
            <p:cNvCxnSpPr/>
            <p:nvPr/>
          </p:nvCxnSpPr>
          <p:spPr>
            <a:xfrm>
              <a:off x="2362200" y="2895600"/>
              <a:ext cx="2819400" cy="0"/>
            </a:xfrm>
            <a:prstGeom prst="straightConnector1">
              <a:avLst/>
            </a:prstGeom>
            <a:noFill/>
            <a:ln>
              <a:noFill/>
            </a:ln>
          </p:spPr>
        </p:cxnSp>
      </p:grpSp>
      <p:sp>
        <p:nvSpPr>
          <p:cNvPr id="1056" name="Google Shape;1056;p83"/>
          <p:cNvSpPr txBox="1"/>
          <p:nvPr/>
        </p:nvSpPr>
        <p:spPr>
          <a:xfrm>
            <a:off x="0" y="2667000"/>
            <a:ext cx="1974850" cy="366712"/>
          </a:xfrm>
          <a:prstGeom prst="rect">
            <a:avLst/>
          </a:prstGeom>
          <a:noFill/>
          <a:ln>
            <a:noFill/>
          </a:ln>
        </p:spPr>
        <p:txBody>
          <a:bodyPr anchorCtr="0" anchor="ctr" bIns="46025" lIns="92075" spcFirstLastPara="1" rIns="92075" wrap="square" tIns="46025">
            <a:noAutofit/>
          </a:bodyPr>
          <a:lstStyle/>
          <a:p>
            <a:pPr indent="-230186" lvl="0" marL="230186" marR="0" rtl="0" algn="ctr">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Enter comments</a:t>
            </a:r>
            <a:endParaRPr/>
          </a:p>
        </p:txBody>
      </p:sp>
      <p:sp>
        <p:nvSpPr>
          <p:cNvPr id="1057" name="Google Shape;1057;p83"/>
          <p:cNvSpPr txBox="1"/>
          <p:nvPr/>
        </p:nvSpPr>
        <p:spPr>
          <a:xfrm>
            <a:off x="0" y="3048000"/>
            <a:ext cx="1905000" cy="366712"/>
          </a:xfrm>
          <a:prstGeom prst="rect">
            <a:avLst/>
          </a:prstGeom>
          <a:noFill/>
          <a:ln>
            <a:noFill/>
          </a:ln>
        </p:spPr>
        <p:txBody>
          <a:bodyPr anchorCtr="0" anchor="ctr" bIns="46025" lIns="92075" spcFirstLastPara="1" rIns="92075" wrap="square" tIns="46025">
            <a:noAutofit/>
          </a:bodyPr>
          <a:lstStyle/>
          <a:p>
            <a:pPr indent="-230186" lvl="0" marL="230186"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Make reusable</a:t>
            </a:r>
            <a:endParaRPr/>
          </a:p>
        </p:txBody>
      </p:sp>
      <p:pic>
        <p:nvPicPr>
          <p:cNvPr id="1058" name="Google Shape;1058;p83"/>
          <p:cNvPicPr preferRelativeResize="0"/>
          <p:nvPr>
            <p:ph idx="4294967295" type="body"/>
          </p:nvPr>
        </p:nvPicPr>
        <p:blipFill rotWithShape="1">
          <a:blip r:embed="rId3">
            <a:alphaModFix/>
          </a:blip>
          <a:srcRect b="0" l="0" r="0" t="0"/>
          <a:stretch/>
        </p:blipFill>
        <p:spPr>
          <a:xfrm>
            <a:off x="2209800" y="2667000"/>
            <a:ext cx="5257800" cy="3581400"/>
          </a:xfrm>
          <a:prstGeom prst="rect">
            <a:avLst/>
          </a:prstGeom>
          <a:noFill/>
          <a:ln>
            <a:noFill/>
          </a:ln>
        </p:spPr>
      </p:pic>
      <p:cxnSp>
        <p:nvCxnSpPr>
          <p:cNvPr id="1059" name="Google Shape;1059;p83"/>
          <p:cNvCxnSpPr/>
          <p:nvPr/>
        </p:nvCxnSpPr>
        <p:spPr>
          <a:xfrm>
            <a:off x="2209800" y="3048000"/>
            <a:ext cx="290512" cy="0"/>
          </a:xfrm>
          <a:prstGeom prst="straightConnector1">
            <a:avLst/>
          </a:prstGeom>
          <a:noFill/>
          <a:ln cap="flat" cmpd="sng" w="28575">
            <a:solidFill>
              <a:srgbClr val="FF6600"/>
            </a:solidFill>
            <a:prstDash val="solid"/>
            <a:miter lim="8000"/>
            <a:headEnd len="sm" w="sm" type="none"/>
            <a:tailEnd len="med" w="med" type="triangle"/>
          </a:ln>
        </p:spPr>
      </p:cxnSp>
      <p:cxnSp>
        <p:nvCxnSpPr>
          <p:cNvPr id="1060" name="Google Shape;1060;p83"/>
          <p:cNvCxnSpPr/>
          <p:nvPr/>
        </p:nvCxnSpPr>
        <p:spPr>
          <a:xfrm rot="10800000">
            <a:off x="6781800" y="3200400"/>
            <a:ext cx="1066800" cy="1295400"/>
          </a:xfrm>
          <a:prstGeom prst="straightConnector1">
            <a:avLst/>
          </a:prstGeom>
          <a:noFill/>
          <a:ln cap="flat" cmpd="sng" w="28575">
            <a:solidFill>
              <a:srgbClr val="FF6600"/>
            </a:solidFill>
            <a:prstDash val="solid"/>
            <a:miter lim="8000"/>
            <a:headEnd len="sm" w="sm" type="none"/>
            <a:tailEnd len="med" w="med" type="triangle"/>
          </a:ln>
        </p:spPr>
      </p:cxnSp>
      <p:sp>
        <p:nvSpPr>
          <p:cNvPr id="1061" name="Google Shape;1061;p83"/>
          <p:cNvSpPr txBox="1"/>
          <p:nvPr/>
        </p:nvSpPr>
        <p:spPr>
          <a:xfrm>
            <a:off x="7162800" y="4572000"/>
            <a:ext cx="1981200" cy="915987"/>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Switch   between transformations</a:t>
            </a:r>
            <a:endParaRPr/>
          </a:p>
        </p:txBody>
      </p:sp>
      <p:sp>
        <p:nvSpPr>
          <p:cNvPr id="1062" name="Google Shape;1062;p83"/>
          <p:cNvSpPr/>
          <p:nvPr/>
        </p:nvSpPr>
        <p:spPr>
          <a:xfrm>
            <a:off x="1676400" y="2590800"/>
            <a:ext cx="533400" cy="914400"/>
          </a:xfrm>
          <a:prstGeom prst="rightBrace">
            <a:avLst>
              <a:gd fmla="val 8333" name="adj1"/>
              <a:gd fmla="val 50000" name="adj2"/>
            </a:avLst>
          </a:prstGeom>
          <a:solidFill>
            <a:schemeClr val="lt1"/>
          </a:solidFill>
          <a:ln cap="flat" cmpd="sng" w="28575">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063" name="Google Shape;1063;p83"/>
          <p:cNvCxnSpPr/>
          <p:nvPr/>
        </p:nvCxnSpPr>
        <p:spPr>
          <a:xfrm>
            <a:off x="3200400" y="2514600"/>
            <a:ext cx="0" cy="533400"/>
          </a:xfrm>
          <a:prstGeom prst="straightConnector1">
            <a:avLst/>
          </a:prstGeom>
          <a:noFill/>
          <a:ln cap="flat" cmpd="sng" w="28575">
            <a:solidFill>
              <a:srgbClr val="FF6600"/>
            </a:solidFill>
            <a:prstDash val="solid"/>
            <a:miter lim="8000"/>
            <a:headEnd len="sm" w="sm" type="none"/>
            <a:tailEnd len="med" w="med" type="triangle"/>
          </a:ln>
        </p:spPr>
      </p:cxnSp>
      <p:cxnSp>
        <p:nvCxnSpPr>
          <p:cNvPr id="1064" name="Google Shape;1064;p83"/>
          <p:cNvCxnSpPr/>
          <p:nvPr/>
        </p:nvCxnSpPr>
        <p:spPr>
          <a:xfrm flipH="1">
            <a:off x="3886200" y="2362200"/>
            <a:ext cx="1676400" cy="593725"/>
          </a:xfrm>
          <a:prstGeom prst="straightConnector1">
            <a:avLst/>
          </a:prstGeom>
          <a:noFill/>
          <a:ln cap="flat" cmpd="sng" w="28575">
            <a:solidFill>
              <a:srgbClr val="FF6600"/>
            </a:solidFill>
            <a:prstDash val="solid"/>
            <a:miter lim="8000"/>
            <a:headEnd len="sm" w="sm" type="none"/>
            <a:tailEnd len="med" w="med" type="triangle"/>
          </a:ln>
        </p:spPr>
      </p:cxnSp>
      <p:pic>
        <p:nvPicPr>
          <p:cNvPr id="1065" name="Google Shape;1065;p83"/>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0" name="Shape 1070"/>
        <p:cNvGrpSpPr/>
        <p:nvPr/>
      </p:nvGrpSpPr>
      <p:grpSpPr>
        <a:xfrm>
          <a:off x="0" y="0"/>
          <a:ext cx="0" cy="0"/>
          <a:chOff x="0" y="0"/>
          <a:chExt cx="0" cy="0"/>
        </a:xfrm>
      </p:grpSpPr>
      <p:sp>
        <p:nvSpPr>
          <p:cNvPr id="1071" name="Google Shape;1071;p84"/>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072" name="Google Shape;1072;p8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Expression Editor</a:t>
            </a:r>
            <a:endParaRPr/>
          </a:p>
        </p:txBody>
      </p:sp>
      <p:pic>
        <p:nvPicPr>
          <p:cNvPr id="1073" name="Google Shape;1073;p84"/>
          <p:cNvPicPr preferRelativeResize="0"/>
          <p:nvPr>
            <p:ph idx="4294967295" type="body"/>
          </p:nvPr>
        </p:nvPicPr>
        <p:blipFill rotWithShape="1">
          <a:blip r:embed="rId3">
            <a:alphaModFix/>
          </a:blip>
          <a:srcRect b="0" l="0" r="0" t="0"/>
          <a:stretch/>
        </p:blipFill>
        <p:spPr>
          <a:xfrm>
            <a:off x="304800" y="2895600"/>
            <a:ext cx="4070350" cy="3200400"/>
          </a:xfrm>
          <a:prstGeom prst="rect">
            <a:avLst/>
          </a:prstGeom>
          <a:noFill/>
          <a:ln>
            <a:noFill/>
          </a:ln>
        </p:spPr>
      </p:pic>
      <p:pic>
        <p:nvPicPr>
          <p:cNvPr id="1074" name="Google Shape;1074;p84"/>
          <p:cNvPicPr preferRelativeResize="0"/>
          <p:nvPr>
            <p:ph idx="4294967295" type="body"/>
          </p:nvPr>
        </p:nvPicPr>
        <p:blipFill rotWithShape="1">
          <a:blip r:embed="rId4">
            <a:alphaModFix/>
          </a:blip>
          <a:srcRect b="0" l="0" r="68292" t="-3756"/>
          <a:stretch/>
        </p:blipFill>
        <p:spPr>
          <a:xfrm>
            <a:off x="4572000" y="2895600"/>
            <a:ext cx="2133600" cy="3048000"/>
          </a:xfrm>
          <a:prstGeom prst="rect">
            <a:avLst/>
          </a:prstGeom>
          <a:noFill/>
          <a:ln>
            <a:noFill/>
          </a:ln>
        </p:spPr>
      </p:pic>
      <p:sp>
        <p:nvSpPr>
          <p:cNvPr id="1075" name="Google Shape;1075;p84"/>
          <p:cNvSpPr txBox="1"/>
          <p:nvPr/>
        </p:nvSpPr>
        <p:spPr>
          <a:xfrm>
            <a:off x="457200" y="1143000"/>
            <a:ext cx="8153400" cy="1600200"/>
          </a:xfrm>
          <a:prstGeom prst="rect">
            <a:avLst/>
          </a:prstGeom>
          <a:noFill/>
          <a:ln>
            <a:noFill/>
          </a:ln>
        </p:spPr>
        <p:txBody>
          <a:bodyPr anchorCtr="0" anchor="t" bIns="46025" lIns="92075" spcFirstLastPara="1" rIns="92075" wrap="square" tIns="46025">
            <a:noAutofit/>
          </a:bodyPr>
          <a:lstStyle/>
          <a:p>
            <a:pPr indent="-230186" lvl="0" marL="230186" marR="0" rtl="0" algn="l">
              <a:lnSpc>
                <a:spcPct val="125000"/>
              </a:lnSpc>
              <a:spcBef>
                <a:spcPts val="0"/>
              </a:spcBef>
              <a:spcAft>
                <a:spcPts val="0"/>
              </a:spcAft>
              <a:buClr>
                <a:srgbClr val="5555C7"/>
              </a:buClr>
              <a:buSzPts val="1800"/>
              <a:buFont typeface="Noto Symbol"/>
              <a:buChar char="▪"/>
            </a:pPr>
            <a:r>
              <a:rPr b="1" i="0" lang="en-US" sz="1800" u="none" cap="none" strike="noStrike">
                <a:solidFill>
                  <a:schemeClr val="dk1"/>
                </a:solidFill>
                <a:latin typeface="Arial"/>
                <a:ea typeface="Arial"/>
                <a:cs typeface="Arial"/>
                <a:sym typeface="Arial"/>
              </a:rPr>
              <a:t>An expression formula is a calculation or conditional statement</a:t>
            </a:r>
            <a:endParaRPr/>
          </a:p>
          <a:p>
            <a:pPr indent="-230186" lvl="0" marL="230186" marR="0" rtl="0" algn="l">
              <a:lnSpc>
                <a:spcPct val="125000"/>
              </a:lnSpc>
              <a:spcBef>
                <a:spcPts val="0"/>
              </a:spcBef>
              <a:spcAft>
                <a:spcPts val="0"/>
              </a:spcAft>
              <a:buClr>
                <a:srgbClr val="5555C7"/>
              </a:buClr>
              <a:buSzPts val="1800"/>
              <a:buFont typeface="Noto Symbol"/>
              <a:buChar char="▪"/>
            </a:pPr>
            <a:r>
              <a:rPr b="1" i="0" lang="en-US" sz="1800" u="none" cap="none" strike="noStrike">
                <a:solidFill>
                  <a:schemeClr val="dk1"/>
                </a:solidFill>
                <a:latin typeface="Arial"/>
                <a:ea typeface="Arial"/>
                <a:cs typeface="Arial"/>
                <a:sym typeface="Arial"/>
              </a:rPr>
              <a:t>Used in Expression, Aggregator, Rank, Filter, Router, Update Strategy </a:t>
            </a:r>
            <a:endParaRPr/>
          </a:p>
          <a:p>
            <a:pPr indent="-230186" lvl="0" marL="230186" marR="0" rtl="0" algn="l">
              <a:lnSpc>
                <a:spcPct val="125000"/>
              </a:lnSpc>
              <a:spcBef>
                <a:spcPts val="0"/>
              </a:spcBef>
              <a:spcAft>
                <a:spcPts val="0"/>
              </a:spcAft>
              <a:buClr>
                <a:srgbClr val="5555C7"/>
              </a:buClr>
              <a:buSzPts val="2000"/>
              <a:buFont typeface="Noto Symbol"/>
              <a:buChar char="▪"/>
            </a:pPr>
            <a:r>
              <a:rPr b="1" i="0" lang="en-US" sz="1800" u="none" cap="none" strike="noStrike">
                <a:solidFill>
                  <a:schemeClr val="dk1"/>
                </a:solidFill>
                <a:latin typeface="Arial"/>
                <a:ea typeface="Arial"/>
                <a:cs typeface="Arial"/>
                <a:sym typeface="Arial"/>
              </a:rPr>
              <a:t>Performs calculation based on ports, functions, operators, variables, literals, constants and return values from other transformations</a:t>
            </a:r>
            <a:r>
              <a:rPr b="1" i="0" lang="en-US" sz="2000" u="none" cap="none" strike="noStrike">
                <a:solidFill>
                  <a:schemeClr val="dk1"/>
                </a:solidFill>
                <a:latin typeface="Arial"/>
                <a:ea typeface="Arial"/>
                <a:cs typeface="Arial"/>
                <a:sym typeface="Arial"/>
              </a:rPr>
              <a:t>                                               </a:t>
            </a:r>
            <a:endParaRPr/>
          </a:p>
        </p:txBody>
      </p:sp>
      <p:pic>
        <p:nvPicPr>
          <p:cNvPr id="1076" name="Google Shape;1076;p84"/>
          <p:cNvPicPr preferRelativeResize="0"/>
          <p:nvPr>
            <p:ph idx="4294967295" type="body"/>
          </p:nvPr>
        </p:nvPicPr>
        <p:blipFill rotWithShape="1">
          <a:blip r:embed="rId5">
            <a:alphaModFix/>
          </a:blip>
          <a:srcRect b="0" l="0" r="0" t="0"/>
          <a:stretch/>
        </p:blipFill>
        <p:spPr>
          <a:xfrm>
            <a:off x="7010400" y="3048000"/>
            <a:ext cx="1295400" cy="2819400"/>
          </a:xfrm>
          <a:prstGeom prst="rect">
            <a:avLst/>
          </a:prstGeom>
          <a:noFill/>
          <a:ln>
            <a:noFill/>
          </a:ln>
        </p:spPr>
      </p:pic>
      <p:sp>
        <p:nvSpPr>
          <p:cNvPr id="1077" name="Google Shape;1077;p84"/>
          <p:cNvSpPr/>
          <p:nvPr/>
        </p:nvSpPr>
        <p:spPr>
          <a:xfrm>
            <a:off x="0" y="2971800"/>
            <a:ext cx="7620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078" name="Google Shape;1078;p84"/>
          <p:cNvSpPr/>
          <p:nvPr/>
        </p:nvSpPr>
        <p:spPr>
          <a:xfrm>
            <a:off x="5029200" y="3048000"/>
            <a:ext cx="6096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079" name="Google Shape;1079;p84"/>
          <p:cNvSpPr/>
          <p:nvPr/>
        </p:nvSpPr>
        <p:spPr>
          <a:xfrm>
            <a:off x="7543800" y="3200400"/>
            <a:ext cx="457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080" name="Google Shape;1080;p84"/>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5" name="Shape 1085"/>
        <p:cNvGrpSpPr/>
        <p:nvPr/>
      </p:nvGrpSpPr>
      <p:grpSpPr>
        <a:xfrm>
          <a:off x="0" y="0"/>
          <a:ext cx="0" cy="0"/>
          <a:chOff x="0" y="0"/>
          <a:chExt cx="0" cy="0"/>
        </a:xfrm>
      </p:grpSpPr>
      <p:sp>
        <p:nvSpPr>
          <p:cNvPr id="1086" name="Google Shape;1086;p85"/>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087" name="Google Shape;1087;p85"/>
          <p:cNvPicPr preferRelativeResize="0"/>
          <p:nvPr>
            <p:ph idx="4294967295" type="body"/>
          </p:nvPr>
        </p:nvPicPr>
        <p:blipFill rotWithShape="1">
          <a:blip r:embed="rId3">
            <a:alphaModFix/>
          </a:blip>
          <a:srcRect b="0" l="0" r="0" t="0"/>
          <a:stretch/>
        </p:blipFill>
        <p:spPr>
          <a:xfrm>
            <a:off x="1295400" y="3352800"/>
            <a:ext cx="6096000" cy="1752600"/>
          </a:xfrm>
          <a:prstGeom prst="rect">
            <a:avLst/>
          </a:prstGeom>
          <a:noFill/>
          <a:ln>
            <a:noFill/>
          </a:ln>
        </p:spPr>
      </p:pic>
      <p:sp>
        <p:nvSpPr>
          <p:cNvPr id="1088" name="Google Shape;1088;p8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Data Types</a:t>
            </a:r>
            <a:endParaRPr/>
          </a:p>
        </p:txBody>
      </p:sp>
      <p:sp>
        <p:nvSpPr>
          <p:cNvPr id="1089" name="Google Shape;1089;p85"/>
          <p:cNvSpPr txBox="1"/>
          <p:nvPr/>
        </p:nvSpPr>
        <p:spPr>
          <a:xfrm>
            <a:off x="609600" y="5257800"/>
            <a:ext cx="8077200" cy="1190625"/>
          </a:xfrm>
          <a:prstGeom prst="rect">
            <a:avLst/>
          </a:prstGeom>
          <a:noFill/>
          <a:ln>
            <a:noFill/>
          </a:ln>
        </p:spPr>
        <p:txBody>
          <a:bodyPr anchorCtr="0" anchor="t" bIns="45700" lIns="91425" spcFirstLastPara="1" rIns="91425" wrap="square" tIns="45700">
            <a:noAutofit/>
          </a:bodyPr>
          <a:lstStyle/>
          <a:p>
            <a:pPr indent="-339725" lvl="0" marL="339725" marR="0" rtl="0" algn="l">
              <a:lnSpc>
                <a:spcPct val="100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Transformation datatypes allow </a:t>
            </a:r>
            <a:r>
              <a:rPr b="0" i="1" lang="en-US" sz="1800" u="none" cap="none" strike="noStrike">
                <a:solidFill>
                  <a:schemeClr val="dk1"/>
                </a:solidFill>
                <a:latin typeface="Arial"/>
                <a:ea typeface="Arial"/>
                <a:cs typeface="Arial"/>
                <a:sym typeface="Arial"/>
              </a:rPr>
              <a:t>mix and match</a:t>
            </a:r>
            <a:r>
              <a:rPr b="0" i="0" lang="en-US" sz="1800" u="none" cap="none" strike="noStrike">
                <a:solidFill>
                  <a:schemeClr val="dk1"/>
                </a:solidFill>
                <a:latin typeface="Arial"/>
                <a:ea typeface="Arial"/>
                <a:cs typeface="Arial"/>
                <a:sym typeface="Arial"/>
              </a:rPr>
              <a:t> of source and target database types</a:t>
            </a:r>
            <a:endParaRPr/>
          </a:p>
          <a:p>
            <a:pPr indent="-339725" lvl="0" marL="339725" marR="0" rtl="0" algn="l">
              <a:lnSpc>
                <a:spcPct val="100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When connecting ports, native and transformation datatypes must be compatible (or must be explicitly converted)</a:t>
            </a:r>
            <a:endParaRPr/>
          </a:p>
        </p:txBody>
      </p:sp>
      <p:graphicFrame>
        <p:nvGraphicFramePr>
          <p:cNvPr id="1090" name="Google Shape;1090;p85"/>
          <p:cNvGraphicFramePr/>
          <p:nvPr/>
        </p:nvGraphicFramePr>
        <p:xfrm>
          <a:off x="990600" y="1295400"/>
          <a:ext cx="3000000" cy="3000000"/>
        </p:xfrm>
        <a:graphic>
          <a:graphicData uri="http://schemas.openxmlformats.org/drawingml/2006/table">
            <a:tbl>
              <a:tblPr>
                <a:noFill/>
                <a:tableStyleId>{33843C18-DF42-40D5-B5F8-42616F8762A7}</a:tableStyleId>
              </a:tblPr>
              <a:tblGrid>
                <a:gridCol w="3619500"/>
                <a:gridCol w="3619500"/>
              </a:tblGrid>
              <a:tr h="307975">
                <a:tc>
                  <a:txBody>
                    <a:bodyPr/>
                    <a:lstStyle/>
                    <a:p>
                      <a:pPr indent="0" lvl="0" marL="0" marR="0" rtl="0" algn="ctr">
                        <a:lnSpc>
                          <a:spcPct val="105000"/>
                        </a:lnSpc>
                        <a:spcBef>
                          <a:spcPts val="0"/>
                        </a:spcBef>
                        <a:spcAft>
                          <a:spcPts val="0"/>
                        </a:spcAft>
                        <a:buClr>
                          <a:schemeClr val="lt1"/>
                        </a:buClr>
                        <a:buFont typeface="Arial"/>
                        <a:buNone/>
                      </a:pPr>
                      <a:r>
                        <a:rPr b="1" i="0" lang="en-US" sz="900" u="none" cap="none" strike="noStrike">
                          <a:solidFill>
                            <a:schemeClr val="lt1"/>
                          </a:solidFill>
                          <a:latin typeface="Arial"/>
                          <a:ea typeface="Arial"/>
                          <a:cs typeface="Arial"/>
                          <a:sym typeface="Arial"/>
                        </a:rPr>
                        <a:t>NATIVE DATATYPES</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900" u="none" cap="none" strike="noStrike">
                          <a:solidFill>
                            <a:schemeClr val="lt1"/>
                          </a:solidFill>
                          <a:latin typeface="Arial"/>
                          <a:ea typeface="Arial"/>
                          <a:cs typeface="Arial"/>
                          <a:sym typeface="Arial"/>
                        </a:rPr>
                        <a:t>TRANSFORMATION DATATYPES</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307975">
                <a:tc>
                  <a:txBody>
                    <a:bodyPr/>
                    <a:lstStyle/>
                    <a:p>
                      <a:pPr indent="0" lvl="0" marL="0" marR="0" rtl="0" algn="l">
                        <a:lnSpc>
                          <a:spcPct val="105000"/>
                        </a:lnSpc>
                        <a:spcBef>
                          <a:spcPts val="0"/>
                        </a:spcBef>
                        <a:spcAft>
                          <a:spcPts val="0"/>
                        </a:spcAft>
                        <a:buClr>
                          <a:srgbClr val="000000"/>
                        </a:buClr>
                        <a:buFont typeface="Arial"/>
                        <a:buNone/>
                      </a:pPr>
                      <a:r>
                        <a:rPr b="0" i="0" lang="en-US" sz="1000" u="none" cap="none" strike="noStrike">
                          <a:solidFill>
                            <a:srgbClr val="000000"/>
                          </a:solidFill>
                          <a:latin typeface="Arial"/>
                          <a:ea typeface="Arial"/>
                          <a:cs typeface="Arial"/>
                          <a:sym typeface="Arial"/>
                        </a:rPr>
                        <a:t>Specific to the source and target  database types</a:t>
                      </a:r>
                      <a:r>
                        <a:rPr b="0" i="0" lang="en-US" sz="1000" u="none" cap="none" strike="noStrike">
                          <a:solidFill>
                            <a:schemeClr val="dk1"/>
                          </a:solidFill>
                          <a:latin typeface="Arial"/>
                          <a:ea typeface="Arial"/>
                          <a:cs typeface="Arial"/>
                          <a:sym typeface="Arial"/>
                        </a:rPr>
                        <a:t> </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PowerCenter internal datatypes based on ANSI SQL-92 </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9575">
                <a:tc>
                  <a:txBody>
                    <a:bodyPr/>
                    <a:lstStyle/>
                    <a:p>
                      <a:pPr indent="0" lvl="0" marL="0" marR="0" rtl="0" algn="l">
                        <a:lnSpc>
                          <a:spcPct val="105000"/>
                        </a:lnSpc>
                        <a:spcBef>
                          <a:spcPts val="0"/>
                        </a:spcBef>
                        <a:spcAft>
                          <a:spcPts val="0"/>
                        </a:spcAft>
                        <a:buClr>
                          <a:srgbClr val="000000"/>
                        </a:buClr>
                        <a:buFont typeface="Arial"/>
                        <a:buNone/>
                      </a:pPr>
                      <a:r>
                        <a:rPr b="0" i="0" lang="en-US" sz="1000" u="none" cap="none" strike="noStrike">
                          <a:solidFill>
                            <a:srgbClr val="000000"/>
                          </a:solidFill>
                          <a:latin typeface="Arial"/>
                          <a:ea typeface="Arial"/>
                          <a:cs typeface="Arial"/>
                          <a:sym typeface="Arial"/>
                        </a:rPr>
                        <a:t>Display in source and target tables within Mapping Designer</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rgbClr val="000000"/>
                        </a:buClr>
                        <a:buFont typeface="Arial"/>
                        <a:buNone/>
                      </a:pPr>
                      <a:r>
                        <a:rPr b="0" i="0" lang="en-US" sz="1000" u="none" cap="none" strike="noStrike">
                          <a:solidFill>
                            <a:srgbClr val="000000"/>
                          </a:solidFill>
                          <a:latin typeface="Arial"/>
                          <a:ea typeface="Arial"/>
                          <a:cs typeface="Arial"/>
                          <a:sym typeface="Arial"/>
                        </a:rPr>
                        <a:t>Display in transformations within Mapping Designer</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pSp>
        <p:nvGrpSpPr>
          <p:cNvPr id="1091" name="Google Shape;1091;p85"/>
          <p:cNvGrpSpPr/>
          <p:nvPr/>
        </p:nvGrpSpPr>
        <p:grpSpPr>
          <a:xfrm>
            <a:off x="1835150" y="2728912"/>
            <a:ext cx="5251450" cy="609600"/>
            <a:chOff x="1828800" y="2819400"/>
            <a:chExt cx="5251450" cy="609600"/>
          </a:xfrm>
        </p:grpSpPr>
        <p:sp>
          <p:nvSpPr>
            <p:cNvPr id="1092" name="Google Shape;1092;p85"/>
            <p:cNvSpPr txBox="1"/>
            <p:nvPr/>
          </p:nvSpPr>
          <p:spPr>
            <a:xfrm>
              <a:off x="1828800" y="2819400"/>
              <a:ext cx="9080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Native</a:t>
              </a:r>
              <a:endParaRPr/>
            </a:p>
          </p:txBody>
        </p:sp>
        <p:sp>
          <p:nvSpPr>
            <p:cNvPr id="1093" name="Google Shape;1093;p85"/>
            <p:cNvSpPr txBox="1"/>
            <p:nvPr/>
          </p:nvSpPr>
          <p:spPr>
            <a:xfrm>
              <a:off x="6248400" y="2819400"/>
              <a:ext cx="831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Native</a:t>
              </a:r>
              <a:endParaRPr/>
            </a:p>
          </p:txBody>
        </p:sp>
        <p:sp>
          <p:nvSpPr>
            <p:cNvPr id="1094" name="Google Shape;1094;p85"/>
            <p:cNvSpPr txBox="1"/>
            <p:nvPr/>
          </p:nvSpPr>
          <p:spPr>
            <a:xfrm>
              <a:off x="3810000" y="2819400"/>
              <a:ext cx="1720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Transformation</a:t>
              </a:r>
              <a:endParaRPr/>
            </a:p>
          </p:txBody>
        </p:sp>
        <p:cxnSp>
          <p:nvCxnSpPr>
            <p:cNvPr id="1095" name="Google Shape;1095;p85"/>
            <p:cNvCxnSpPr/>
            <p:nvPr/>
          </p:nvCxnSpPr>
          <p:spPr>
            <a:xfrm>
              <a:off x="4648200" y="3124200"/>
              <a:ext cx="0" cy="304800"/>
            </a:xfrm>
            <a:prstGeom prst="straightConnector1">
              <a:avLst/>
            </a:prstGeom>
            <a:noFill/>
            <a:ln cap="flat" cmpd="sng" w="28575">
              <a:solidFill>
                <a:srgbClr val="FF6600"/>
              </a:solidFill>
              <a:prstDash val="solid"/>
              <a:miter lim="8000"/>
              <a:headEnd len="sm" w="sm" type="none"/>
              <a:tailEnd len="med" w="med" type="triangle"/>
            </a:ln>
          </p:spPr>
        </p:cxnSp>
        <p:cxnSp>
          <p:nvCxnSpPr>
            <p:cNvPr id="1096" name="Google Shape;1096;p85"/>
            <p:cNvCxnSpPr/>
            <p:nvPr/>
          </p:nvCxnSpPr>
          <p:spPr>
            <a:xfrm>
              <a:off x="6629400" y="3124200"/>
              <a:ext cx="0" cy="304800"/>
            </a:xfrm>
            <a:prstGeom prst="straightConnector1">
              <a:avLst/>
            </a:prstGeom>
            <a:noFill/>
            <a:ln cap="flat" cmpd="sng" w="28575">
              <a:solidFill>
                <a:srgbClr val="FF6600"/>
              </a:solidFill>
              <a:prstDash val="solid"/>
              <a:miter lim="8000"/>
              <a:headEnd len="sm" w="sm" type="none"/>
              <a:tailEnd len="med" w="med" type="triangle"/>
            </a:ln>
          </p:spPr>
        </p:cxnSp>
      </p:grpSp>
      <p:cxnSp>
        <p:nvCxnSpPr>
          <p:cNvPr id="1097" name="Google Shape;1097;p85"/>
          <p:cNvCxnSpPr/>
          <p:nvPr/>
        </p:nvCxnSpPr>
        <p:spPr>
          <a:xfrm>
            <a:off x="2216150" y="3109912"/>
            <a:ext cx="0" cy="304800"/>
          </a:xfrm>
          <a:prstGeom prst="straightConnector1">
            <a:avLst/>
          </a:prstGeom>
          <a:noFill/>
          <a:ln cap="flat" cmpd="sng" w="28575">
            <a:solidFill>
              <a:srgbClr val="FF6600"/>
            </a:solidFill>
            <a:prstDash val="solid"/>
            <a:miter lim="8000"/>
            <a:headEnd len="sm" w="sm" type="none"/>
            <a:tailEnd len="med" w="med" type="triangle"/>
          </a:ln>
        </p:spPr>
      </p:cxnSp>
      <p:pic>
        <p:nvPicPr>
          <p:cNvPr id="1098" name="Google Shape;1098;p85"/>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3" name="Shape 1103"/>
        <p:cNvGrpSpPr/>
        <p:nvPr/>
      </p:nvGrpSpPr>
      <p:grpSpPr>
        <a:xfrm>
          <a:off x="0" y="0"/>
          <a:ext cx="0" cy="0"/>
          <a:chOff x="0" y="0"/>
          <a:chExt cx="0" cy="0"/>
        </a:xfrm>
      </p:grpSpPr>
      <p:sp>
        <p:nvSpPr>
          <p:cNvPr id="1104" name="Google Shape;1104;p86"/>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105" name="Google Shape;1105;p86"/>
          <p:cNvSpPr txBox="1"/>
          <p:nvPr>
            <p:ph idx="4294967295" type="title"/>
          </p:nvPr>
        </p:nvSpPr>
        <p:spPr>
          <a:xfrm>
            <a:off x="609600" y="381000"/>
            <a:ext cx="77724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Datatype Conversions</a:t>
            </a:r>
            <a:endParaRPr/>
          </a:p>
        </p:txBody>
      </p:sp>
      <p:sp>
        <p:nvSpPr>
          <p:cNvPr id="1106" name="Google Shape;1106;p86"/>
          <p:cNvSpPr txBox="1"/>
          <p:nvPr/>
        </p:nvSpPr>
        <p:spPr>
          <a:xfrm>
            <a:off x="381000" y="3810000"/>
            <a:ext cx="8077200" cy="2362200"/>
          </a:xfrm>
          <a:prstGeom prst="rect">
            <a:avLst/>
          </a:prstGeom>
          <a:noFill/>
          <a:ln>
            <a:noFill/>
          </a:ln>
        </p:spPr>
        <p:txBody>
          <a:bodyPr anchorCtr="0" anchor="t" bIns="46025" lIns="92075" spcFirstLastPara="1" rIns="92075" wrap="square" tIns="46025">
            <a:noAutofit/>
          </a:bodyPr>
          <a:lstStyle/>
          <a:p>
            <a:pPr indent="-339725" lvl="0" marL="339725" marR="0" rtl="0" algn="l">
              <a:lnSpc>
                <a:spcPct val="90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All numeric data can be converted to all other numeric datatypes, e.g. - integer, double, and decimal</a:t>
            </a:r>
            <a:endParaRPr/>
          </a:p>
          <a:p>
            <a:pPr indent="-339725" lvl="0" marL="339725"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All numeric data can be converted to string, and vice versa</a:t>
            </a:r>
            <a:endParaRPr/>
          </a:p>
          <a:p>
            <a:pPr indent="-339725" lvl="0" marL="339725"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Date can be converted only to date and string, and vice versa</a:t>
            </a:r>
            <a:endParaRPr/>
          </a:p>
          <a:p>
            <a:pPr indent="-339725" lvl="0" marL="339725"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Raw (binary) can only be linked to raw</a:t>
            </a:r>
            <a:endParaRPr/>
          </a:p>
          <a:p>
            <a:pPr indent="-339725" lvl="0" marL="339725"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Other conversions not listed above are not supported</a:t>
            </a:r>
            <a:endParaRPr/>
          </a:p>
          <a:p>
            <a:pPr indent="-339725" lvl="0" marL="339725" marR="0" rtl="0" algn="l">
              <a:lnSpc>
                <a:spcPct val="90000"/>
              </a:lnSpc>
              <a:spcBef>
                <a:spcPts val="600"/>
              </a:spcBef>
              <a:spcAft>
                <a:spcPts val="60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These conversions are implicit; no function is necessary</a:t>
            </a:r>
            <a:endParaRPr/>
          </a:p>
        </p:txBody>
      </p:sp>
      <p:sp>
        <p:nvSpPr>
          <p:cNvPr id="1107" name="Google Shape;1107;p86"/>
          <p:cNvSpPr/>
          <p:nvPr/>
        </p:nvSpPr>
        <p:spPr>
          <a:xfrm>
            <a:off x="1290637" y="137001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08" name="Google Shape;1108;p86"/>
          <p:cNvSpPr/>
          <p:nvPr/>
        </p:nvSpPr>
        <p:spPr>
          <a:xfrm>
            <a:off x="1290637" y="137001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09" name="Google Shape;1109;p86"/>
          <p:cNvSpPr/>
          <p:nvPr/>
        </p:nvSpPr>
        <p:spPr>
          <a:xfrm>
            <a:off x="1290637" y="1379537"/>
            <a:ext cx="7937" cy="263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10" name="Google Shape;1110;p86"/>
          <p:cNvSpPr/>
          <p:nvPr/>
        </p:nvSpPr>
        <p:spPr>
          <a:xfrm>
            <a:off x="1290637" y="164306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11" name="Google Shape;1111;p86"/>
          <p:cNvSpPr/>
          <p:nvPr/>
        </p:nvSpPr>
        <p:spPr>
          <a:xfrm>
            <a:off x="1290637" y="1652587"/>
            <a:ext cx="7937" cy="26193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12" name="Google Shape;1112;p86"/>
          <p:cNvSpPr/>
          <p:nvPr/>
        </p:nvSpPr>
        <p:spPr>
          <a:xfrm>
            <a:off x="1290637" y="191611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13" name="Google Shape;1113;p86"/>
          <p:cNvSpPr/>
          <p:nvPr/>
        </p:nvSpPr>
        <p:spPr>
          <a:xfrm>
            <a:off x="1290637" y="1925637"/>
            <a:ext cx="7937" cy="263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14" name="Google Shape;1114;p86"/>
          <p:cNvSpPr/>
          <p:nvPr/>
        </p:nvSpPr>
        <p:spPr>
          <a:xfrm>
            <a:off x="1290637" y="2197100"/>
            <a:ext cx="7937" cy="265112"/>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15" name="Google Shape;1115;p86"/>
          <p:cNvSpPr/>
          <p:nvPr/>
        </p:nvSpPr>
        <p:spPr>
          <a:xfrm>
            <a:off x="1290637" y="2470150"/>
            <a:ext cx="7937" cy="265112"/>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16" name="Google Shape;1116;p86"/>
          <p:cNvSpPr/>
          <p:nvPr/>
        </p:nvSpPr>
        <p:spPr>
          <a:xfrm>
            <a:off x="1290637" y="2735262"/>
            <a:ext cx="7937" cy="793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17" name="Google Shape;1117;p86"/>
          <p:cNvSpPr/>
          <p:nvPr/>
        </p:nvSpPr>
        <p:spPr>
          <a:xfrm>
            <a:off x="1290637" y="2743200"/>
            <a:ext cx="7937" cy="263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18" name="Google Shape;1118;p86"/>
          <p:cNvSpPr/>
          <p:nvPr/>
        </p:nvSpPr>
        <p:spPr>
          <a:xfrm>
            <a:off x="1290637" y="300831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19" name="Google Shape;1119;p86"/>
          <p:cNvSpPr/>
          <p:nvPr/>
        </p:nvSpPr>
        <p:spPr>
          <a:xfrm>
            <a:off x="1290637" y="3017837"/>
            <a:ext cx="7937" cy="26193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20" name="Google Shape;1120;p86"/>
          <p:cNvSpPr/>
          <p:nvPr/>
        </p:nvSpPr>
        <p:spPr>
          <a:xfrm>
            <a:off x="1290637" y="3279775"/>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21" name="Google Shape;1121;p86"/>
          <p:cNvSpPr/>
          <p:nvPr/>
        </p:nvSpPr>
        <p:spPr>
          <a:xfrm>
            <a:off x="1290637" y="3279775"/>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22" name="Google Shape;1122;p86"/>
          <p:cNvSpPr txBox="1"/>
          <p:nvPr/>
        </p:nvSpPr>
        <p:spPr>
          <a:xfrm>
            <a:off x="3175" y="5815012"/>
            <a:ext cx="91440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2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graphicFrame>
        <p:nvGraphicFramePr>
          <p:cNvPr id="1123" name="Google Shape;1123;p86"/>
          <p:cNvGraphicFramePr/>
          <p:nvPr/>
        </p:nvGraphicFramePr>
        <p:xfrm>
          <a:off x="228600" y="1447800"/>
          <a:ext cx="3000000" cy="3000000"/>
        </p:xfrm>
        <a:graphic>
          <a:graphicData uri="http://schemas.openxmlformats.org/drawingml/2006/table">
            <a:tbl>
              <a:tblPr>
                <a:noFill/>
                <a:tableStyleId>{33843C18-DF42-40D5-B5F8-42616F8762A7}</a:tableStyleId>
              </a:tblPr>
              <a:tblGrid>
                <a:gridCol w="2254250"/>
                <a:gridCol w="1065200"/>
                <a:gridCol w="1066800"/>
                <a:gridCol w="1066800"/>
                <a:gridCol w="1066800"/>
                <a:gridCol w="1065200"/>
                <a:gridCol w="1066800"/>
              </a:tblGrid>
              <a:tr h="411150">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Integer, Small Int</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Decimal</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Double, Real</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String , Text</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Date/ Time</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Binary</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Integer, Small Integer</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Decimal </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Double , Real</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String , Text</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Date/Time</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Binary</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cap="none" strike="noStrik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pic>
        <p:nvPicPr>
          <p:cNvPr id="1124" name="Google Shape;1124;p86"/>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9" name="Shape 1129"/>
        <p:cNvGrpSpPr/>
        <p:nvPr/>
      </p:nvGrpSpPr>
      <p:grpSpPr>
        <a:xfrm>
          <a:off x="0" y="0"/>
          <a:ext cx="0" cy="0"/>
          <a:chOff x="0" y="0"/>
          <a:chExt cx="0" cy="0"/>
        </a:xfrm>
      </p:grpSpPr>
      <p:sp>
        <p:nvSpPr>
          <p:cNvPr id="1130" name="Google Shape;1130;p87"/>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131" name="Google Shape;1131;p87"/>
          <p:cNvSpPr txBox="1"/>
          <p:nvPr>
            <p:ph idx="4294967295" type="body"/>
          </p:nvPr>
        </p:nvSpPr>
        <p:spPr>
          <a:xfrm>
            <a:off x="2824162" y="1828800"/>
            <a:ext cx="5900737" cy="3048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1" i="0" lang="en-US" sz="1600" u="none" cap="none" strike="noStrike">
                <a:solidFill>
                  <a:schemeClr val="dk1"/>
                </a:solidFill>
                <a:latin typeface="Arial"/>
                <a:ea typeface="Arial"/>
                <a:cs typeface="Arial"/>
                <a:sym typeface="Arial"/>
              </a:rPr>
              <a:t>Character Functions</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manipulate character data</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CHRCODE returns the numeric value (ASCII or Unicode) of the first character of the string passed to this function</a:t>
            </a:r>
            <a:endParaRPr/>
          </a:p>
        </p:txBody>
      </p:sp>
      <p:sp>
        <p:nvSpPr>
          <p:cNvPr id="1132" name="Google Shape;1132;p87"/>
          <p:cNvSpPr txBox="1"/>
          <p:nvPr/>
        </p:nvSpPr>
        <p:spPr>
          <a:xfrm>
            <a:off x="685800" y="1676400"/>
            <a:ext cx="1828800" cy="4498975"/>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ASCII</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CHR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CHRCODE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CONCAT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INITCAP</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INSTR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LENGTH</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LOWER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LPAD</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LTRIM</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RPAD</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RTRIM</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SUBSTR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UPPER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REPLACESTR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REPLACECHR</a:t>
            </a:r>
            <a:endParaRPr/>
          </a:p>
        </p:txBody>
      </p:sp>
      <p:sp>
        <p:nvSpPr>
          <p:cNvPr id="1133" name="Google Shape;1133;p87"/>
          <p:cNvSpPr txBox="1"/>
          <p:nvPr>
            <p:ph idx="4294967295" type="title"/>
          </p:nvPr>
        </p:nvSpPr>
        <p:spPr>
          <a:xfrm>
            <a:off x="228600" y="152400"/>
            <a:ext cx="7696200" cy="7048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Functions - Types</a:t>
            </a:r>
            <a:endParaRPr/>
          </a:p>
        </p:txBody>
      </p:sp>
      <p:cxnSp>
        <p:nvCxnSpPr>
          <p:cNvPr id="1134" name="Google Shape;1134;p87"/>
          <p:cNvCxnSpPr/>
          <p:nvPr/>
        </p:nvCxnSpPr>
        <p:spPr>
          <a:xfrm>
            <a:off x="1828800" y="2743200"/>
            <a:ext cx="1600200" cy="2286000"/>
          </a:xfrm>
          <a:prstGeom prst="straightConnector1">
            <a:avLst/>
          </a:prstGeom>
          <a:noFill/>
          <a:ln cap="flat" cmpd="sng" w="28575">
            <a:solidFill>
              <a:srgbClr val="FF6600"/>
            </a:solidFill>
            <a:prstDash val="solid"/>
            <a:miter lim="8000"/>
            <a:headEnd len="med" w="med" type="triangle"/>
            <a:tailEnd len="sm" w="sm" type="none"/>
          </a:ln>
        </p:spPr>
      </p:cxnSp>
      <p:sp>
        <p:nvSpPr>
          <p:cNvPr id="1135" name="Google Shape;1135;p87"/>
          <p:cNvSpPr txBox="1"/>
          <p:nvPr/>
        </p:nvSpPr>
        <p:spPr>
          <a:xfrm>
            <a:off x="3352800" y="5029200"/>
            <a:ext cx="5038725"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For backwards compatibility only - use || instead</a:t>
            </a:r>
            <a:endParaRPr/>
          </a:p>
        </p:txBody>
      </p:sp>
      <p:sp>
        <p:nvSpPr>
          <p:cNvPr id="1136" name="Google Shape;1136;p87"/>
          <p:cNvSpPr/>
          <p:nvPr/>
        </p:nvSpPr>
        <p:spPr>
          <a:xfrm>
            <a:off x="609600" y="2514600"/>
            <a:ext cx="1295400" cy="304800"/>
          </a:xfrm>
          <a:prstGeom prst="ellipse">
            <a:avLst/>
          </a:prstGeom>
          <a:noFill/>
          <a:ln cap="flat" cmpd="sng" w="28575">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137" name="Google Shape;1137;p87"/>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2" name="Shape 1142"/>
        <p:cNvGrpSpPr/>
        <p:nvPr/>
      </p:nvGrpSpPr>
      <p:grpSpPr>
        <a:xfrm>
          <a:off x="0" y="0"/>
          <a:ext cx="0" cy="0"/>
          <a:chOff x="0" y="0"/>
          <a:chExt cx="0" cy="0"/>
        </a:xfrm>
      </p:grpSpPr>
      <p:sp>
        <p:nvSpPr>
          <p:cNvPr id="1143" name="Google Shape;1143;p88"/>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144" name="Google Shape;1144;p88"/>
          <p:cNvSpPr txBox="1"/>
          <p:nvPr>
            <p:ph idx="4294967295" type="body"/>
          </p:nvPr>
        </p:nvSpPr>
        <p:spPr>
          <a:xfrm>
            <a:off x="3505200" y="1524000"/>
            <a:ext cx="5303837" cy="4724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1" i="0" lang="en-US" sz="1600" u="none" cap="none" strike="noStrike">
                <a:solidFill>
                  <a:schemeClr val="dk1"/>
                </a:solidFill>
                <a:latin typeface="Arial"/>
                <a:ea typeface="Arial"/>
                <a:cs typeface="Arial"/>
                <a:sym typeface="Arial"/>
              </a:rPr>
              <a:t>Conversion Functions</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convert datatypes</a:t>
            </a:r>
            <a:endParaRPr/>
          </a:p>
          <a:p>
            <a:pPr indent="-20637" lvl="0" marL="122237" marR="0" rtl="0" algn="l">
              <a:lnSpc>
                <a:spcPct val="105000"/>
              </a:lnSpc>
              <a:spcBef>
                <a:spcPts val="320"/>
              </a:spcBef>
              <a:spcAft>
                <a:spcPts val="0"/>
              </a:spcAft>
              <a:buClr>
                <a:srgbClr val="5555C7"/>
              </a:buClr>
              <a:buSzPts val="1600"/>
              <a:buFont typeface="Noto Symbol"/>
              <a:buNone/>
            </a:pPr>
            <a:r>
              <a:t/>
            </a:r>
            <a:endParaRPr b="0" i="0" sz="1600" u="none" cap="none" strike="noStrik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t/>
            </a:r>
            <a:endParaRPr b="0" i="0" sz="1600" u="none" cap="none" strike="noStrik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t/>
            </a:r>
            <a:endParaRPr b="0" i="0" sz="1600" u="none" cap="none" strike="noStrik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t/>
            </a:r>
            <a:endParaRPr b="0" i="0" sz="1600" u="none" cap="none" strike="noStrik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t/>
            </a:r>
            <a:endParaRPr b="0" i="0" sz="1600" u="none" cap="none" strike="noStrik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rPr b="1" i="0" lang="en-US" sz="1600" u="none" cap="none" strike="noStrike">
                <a:solidFill>
                  <a:schemeClr val="dk1"/>
                </a:solidFill>
                <a:latin typeface="Arial"/>
                <a:ea typeface="Arial"/>
                <a:cs typeface="Arial"/>
                <a:sym typeface="Arial"/>
              </a:rPr>
              <a:t>Date Functions</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round, truncate, or compare dates; extract one part of a date; or perform arithmetic on a date</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To pass a string to a date function, first use the TO_DATE function to convert it to an date/time datatype</a:t>
            </a:r>
            <a:endParaRPr/>
          </a:p>
        </p:txBody>
      </p:sp>
      <p:sp>
        <p:nvSpPr>
          <p:cNvPr id="1145" name="Google Shape;1145;p88"/>
          <p:cNvSpPr txBox="1"/>
          <p:nvPr/>
        </p:nvSpPr>
        <p:spPr>
          <a:xfrm>
            <a:off x="685800" y="3505200"/>
            <a:ext cx="2362200" cy="2576512"/>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ADD_TO_DATE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DATE_COMPARE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DATE_DIFF</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GET_DATE_PART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LAST_DAY</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ROUND (date)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SET_DATE_PART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TO_CHAR (date)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TRUNC (date)</a:t>
            </a:r>
            <a:endParaRPr/>
          </a:p>
        </p:txBody>
      </p:sp>
      <p:sp>
        <p:nvSpPr>
          <p:cNvPr id="1146" name="Google Shape;1146;p88"/>
          <p:cNvSpPr txBox="1"/>
          <p:nvPr/>
        </p:nvSpPr>
        <p:spPr>
          <a:xfrm>
            <a:off x="685800" y="1447800"/>
            <a:ext cx="2362200" cy="1752600"/>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TO_CHAR (numeric)</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TO_DATE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TO_DECIMAL</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TO_FLOAT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TO_INTEGER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TO_NUMBER</a:t>
            </a:r>
            <a:endParaRPr/>
          </a:p>
        </p:txBody>
      </p:sp>
      <p:sp>
        <p:nvSpPr>
          <p:cNvPr id="1147" name="Google Shape;1147;p88"/>
          <p:cNvSpPr txBox="1"/>
          <p:nvPr>
            <p:ph idx="4294967295" type="title"/>
          </p:nvPr>
        </p:nvSpPr>
        <p:spPr>
          <a:xfrm>
            <a:off x="304800" y="228600"/>
            <a:ext cx="7696200" cy="609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Functions</a:t>
            </a:r>
            <a:endParaRPr/>
          </a:p>
        </p:txBody>
      </p:sp>
      <p:pic>
        <p:nvPicPr>
          <p:cNvPr id="1148" name="Google Shape;1148;p88"/>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3" name="Shape 1153"/>
        <p:cNvGrpSpPr/>
        <p:nvPr/>
      </p:nvGrpSpPr>
      <p:grpSpPr>
        <a:xfrm>
          <a:off x="0" y="0"/>
          <a:ext cx="0" cy="0"/>
          <a:chOff x="0" y="0"/>
          <a:chExt cx="0" cy="0"/>
        </a:xfrm>
      </p:grpSpPr>
      <p:sp>
        <p:nvSpPr>
          <p:cNvPr id="1154" name="Google Shape;1154;p89"/>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155" name="Google Shape;1155;p89"/>
          <p:cNvSpPr txBox="1"/>
          <p:nvPr>
            <p:ph idx="4294967295" type="body"/>
          </p:nvPr>
        </p:nvSpPr>
        <p:spPr>
          <a:xfrm>
            <a:off x="3352800" y="1219200"/>
            <a:ext cx="4930775" cy="14160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1" i="0" lang="en-US" sz="1600" u="none" cap="none" strike="noStrike">
                <a:solidFill>
                  <a:schemeClr val="dk1"/>
                </a:solidFill>
                <a:latin typeface="Arial"/>
                <a:ea typeface="Arial"/>
                <a:cs typeface="Arial"/>
                <a:sym typeface="Arial"/>
              </a:rPr>
              <a:t>Numerical Functions</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perform mathematical operations on numeric data </a:t>
            </a:r>
            <a:endParaRPr/>
          </a:p>
        </p:txBody>
      </p:sp>
      <p:sp>
        <p:nvSpPr>
          <p:cNvPr id="1156" name="Google Shape;1156;p89"/>
          <p:cNvSpPr txBox="1"/>
          <p:nvPr/>
        </p:nvSpPr>
        <p:spPr>
          <a:xfrm>
            <a:off x="685800" y="1524000"/>
            <a:ext cx="1831975" cy="4224337"/>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ABS</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CEIL</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CUME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EXP</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FLOOR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LN</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LOG</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MOD</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MOVINGAVG</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MOVINGSUM</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POWER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ROUND</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SIGN</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SQRT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TRUNC</a:t>
            </a:r>
            <a:endParaRPr/>
          </a:p>
        </p:txBody>
      </p:sp>
      <p:sp>
        <p:nvSpPr>
          <p:cNvPr id="1157" name="Google Shape;1157;p89"/>
          <p:cNvSpPr txBox="1"/>
          <p:nvPr/>
        </p:nvSpPr>
        <p:spPr>
          <a:xfrm>
            <a:off x="7010400" y="2895600"/>
            <a:ext cx="1676400" cy="1752600"/>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COS</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COSH</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SIN</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SINH</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TAN</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TANH</a:t>
            </a:r>
            <a:endParaRPr/>
          </a:p>
        </p:txBody>
      </p:sp>
      <p:sp>
        <p:nvSpPr>
          <p:cNvPr id="1158" name="Google Shape;1158;p89"/>
          <p:cNvSpPr txBox="1"/>
          <p:nvPr/>
        </p:nvSpPr>
        <p:spPr>
          <a:xfrm>
            <a:off x="3048000" y="2971800"/>
            <a:ext cx="2971800" cy="2286000"/>
          </a:xfrm>
          <a:prstGeom prst="rect">
            <a:avLst/>
          </a:prstGeom>
          <a:noFill/>
          <a:ln>
            <a:noFill/>
          </a:ln>
        </p:spPr>
        <p:txBody>
          <a:bodyPr anchorCtr="0" anchor="t" bIns="45700" lIns="91425" spcFirstLastPara="1" rIns="91425" wrap="square" tIns="45700">
            <a:noAutofit/>
          </a:bodyPr>
          <a:lstStyle/>
          <a:p>
            <a:pPr indent="-230186" lvl="0" marL="230186" marR="0" rtl="0" algn="l">
              <a:lnSpc>
                <a:spcPct val="105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Scientific Functions</a:t>
            </a:r>
            <a:r>
              <a:rPr b="0" i="0" lang="en-US" sz="1600" u="none" cap="none" strike="noStrike">
                <a:solidFill>
                  <a:schemeClr val="dk1"/>
                </a:solidFill>
                <a:latin typeface="Arial"/>
                <a:ea typeface="Arial"/>
                <a:cs typeface="Arial"/>
                <a:sym typeface="Arial"/>
              </a:rPr>
              <a:t> </a:t>
            </a:r>
            <a:endParaRPr/>
          </a:p>
          <a:p>
            <a:pPr indent="-230186" lvl="0" marL="230186"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calculate geometric values of numeric data</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p:txBody>
      </p:sp>
      <p:cxnSp>
        <p:nvCxnSpPr>
          <p:cNvPr id="1159" name="Google Shape;1159;p89"/>
          <p:cNvCxnSpPr/>
          <p:nvPr/>
        </p:nvCxnSpPr>
        <p:spPr>
          <a:xfrm flipH="1">
            <a:off x="2514600" y="1828800"/>
            <a:ext cx="762000" cy="304800"/>
          </a:xfrm>
          <a:prstGeom prst="straightConnector1">
            <a:avLst/>
          </a:prstGeom>
          <a:noFill/>
          <a:ln cap="flat" cmpd="sng" w="28575">
            <a:solidFill>
              <a:srgbClr val="FF6600"/>
            </a:solidFill>
            <a:prstDash val="solid"/>
            <a:miter lim="8000"/>
            <a:headEnd len="sm" w="sm" type="none"/>
            <a:tailEnd len="med" w="med" type="triangle"/>
          </a:ln>
        </p:spPr>
      </p:cxnSp>
      <p:cxnSp>
        <p:nvCxnSpPr>
          <p:cNvPr id="1160" name="Google Shape;1160;p89"/>
          <p:cNvCxnSpPr/>
          <p:nvPr/>
        </p:nvCxnSpPr>
        <p:spPr>
          <a:xfrm>
            <a:off x="6172200" y="3657600"/>
            <a:ext cx="762000" cy="0"/>
          </a:xfrm>
          <a:prstGeom prst="straightConnector1">
            <a:avLst/>
          </a:prstGeom>
          <a:noFill/>
          <a:ln cap="flat" cmpd="sng" w="28575">
            <a:solidFill>
              <a:srgbClr val="FF6600"/>
            </a:solidFill>
            <a:prstDash val="solid"/>
            <a:miter lim="8000"/>
            <a:headEnd len="sm" w="sm" type="none"/>
            <a:tailEnd len="med" w="med" type="triangle"/>
          </a:ln>
        </p:spPr>
      </p:cxnSp>
      <p:sp>
        <p:nvSpPr>
          <p:cNvPr id="1161" name="Google Shape;1161;p89"/>
          <p:cNvSpPr txBox="1"/>
          <p:nvPr>
            <p:ph idx="4294967295" type="title"/>
          </p:nvPr>
        </p:nvSpPr>
        <p:spPr>
          <a:xfrm>
            <a:off x="228600" y="152400"/>
            <a:ext cx="7696200" cy="7048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Functions</a:t>
            </a:r>
            <a:endParaRPr/>
          </a:p>
        </p:txBody>
      </p:sp>
      <p:pic>
        <p:nvPicPr>
          <p:cNvPr id="1162" name="Google Shape;1162;p89"/>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7" name="Shape 1167"/>
        <p:cNvGrpSpPr/>
        <p:nvPr/>
      </p:nvGrpSpPr>
      <p:grpSpPr>
        <a:xfrm>
          <a:off x="0" y="0"/>
          <a:ext cx="0" cy="0"/>
          <a:chOff x="0" y="0"/>
          <a:chExt cx="0" cy="0"/>
        </a:xfrm>
      </p:grpSpPr>
      <p:sp>
        <p:nvSpPr>
          <p:cNvPr id="1168" name="Google Shape;1168;p90"/>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169" name="Google Shape;1169;p90"/>
          <p:cNvSpPr txBox="1"/>
          <p:nvPr>
            <p:ph idx="4294967295" type="title"/>
          </p:nvPr>
        </p:nvSpPr>
        <p:spPr>
          <a:xfrm>
            <a:off x="304800" y="228600"/>
            <a:ext cx="7696200" cy="533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Functions</a:t>
            </a:r>
            <a:endParaRPr/>
          </a:p>
        </p:txBody>
      </p:sp>
      <p:sp>
        <p:nvSpPr>
          <p:cNvPr id="1170" name="Google Shape;1170;p90"/>
          <p:cNvSpPr txBox="1"/>
          <p:nvPr/>
        </p:nvSpPr>
        <p:spPr>
          <a:xfrm>
            <a:off x="381000" y="1371600"/>
            <a:ext cx="1752600" cy="150812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0" i="0" sz="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ERROR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ABORT</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DECODE</a:t>
            </a:r>
            <a:endParaRPr/>
          </a:p>
          <a:p>
            <a:pPr indent="0" lvl="0" marL="0" marR="0" rtl="0" algn="l">
              <a:lnSpc>
                <a:spcPct val="100000"/>
              </a:lnSpc>
              <a:spcBef>
                <a:spcPts val="0"/>
              </a:spcBef>
              <a:spcAft>
                <a:spcPts val="0"/>
              </a:spcAft>
              <a:buClr>
                <a:schemeClr val="dk1"/>
              </a:buClr>
              <a:buFont typeface="Times New Roman"/>
              <a:buNone/>
            </a:pPr>
            <a:r>
              <a:t/>
            </a:r>
            <a:endParaRPr b="0" i="0" sz="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IIF</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71" name="Google Shape;1171;p90"/>
          <p:cNvSpPr/>
          <p:nvPr/>
        </p:nvSpPr>
        <p:spPr>
          <a:xfrm>
            <a:off x="381000" y="2332037"/>
            <a:ext cx="609600" cy="381000"/>
          </a:xfrm>
          <a:prstGeom prst="ellipse">
            <a:avLst/>
          </a:prstGeom>
          <a:noFill/>
          <a:ln cap="flat" cmpd="sng" w="28575">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172" name="Google Shape;1172;p90"/>
          <p:cNvCxnSpPr/>
          <p:nvPr/>
        </p:nvCxnSpPr>
        <p:spPr>
          <a:xfrm>
            <a:off x="1066800" y="2498725"/>
            <a:ext cx="1828800" cy="0"/>
          </a:xfrm>
          <a:prstGeom prst="straightConnector1">
            <a:avLst/>
          </a:prstGeom>
          <a:noFill/>
          <a:ln cap="flat" cmpd="sng" w="28575">
            <a:solidFill>
              <a:srgbClr val="FF6600"/>
            </a:solidFill>
            <a:prstDash val="solid"/>
            <a:miter lim="8000"/>
            <a:headEnd len="med" w="med" type="triangle"/>
            <a:tailEnd len="sm" w="sm" type="none"/>
          </a:ln>
        </p:spPr>
      </p:cxnSp>
      <p:sp>
        <p:nvSpPr>
          <p:cNvPr id="1173" name="Google Shape;1173;p90"/>
          <p:cNvSpPr txBox="1"/>
          <p:nvPr/>
        </p:nvSpPr>
        <p:spPr>
          <a:xfrm>
            <a:off x="2971800" y="2286000"/>
            <a:ext cx="40386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800" u="none" cap="none" strike="noStrike">
                <a:solidFill>
                  <a:srgbClr val="0000CC"/>
                </a:solidFill>
                <a:latin typeface="Arial"/>
                <a:ea typeface="Arial"/>
                <a:cs typeface="Arial"/>
                <a:sym typeface="Arial"/>
              </a:rPr>
              <a:t>IIF(Condition,True,False)</a:t>
            </a:r>
            <a:endParaRPr/>
          </a:p>
        </p:txBody>
      </p:sp>
      <p:sp>
        <p:nvSpPr>
          <p:cNvPr id="1174" name="Google Shape;1174;p90"/>
          <p:cNvSpPr txBox="1"/>
          <p:nvPr/>
        </p:nvSpPr>
        <p:spPr>
          <a:xfrm>
            <a:off x="381000" y="3124200"/>
            <a:ext cx="1752600" cy="127952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0" i="0" sz="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ISNULL</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IS_DATE</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IS_NUMBER</a:t>
            </a:r>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IS_SPACES</a:t>
            </a:r>
            <a:endParaRPr/>
          </a:p>
        </p:txBody>
      </p:sp>
      <p:sp>
        <p:nvSpPr>
          <p:cNvPr id="1175" name="Google Shape;1175;p90"/>
          <p:cNvSpPr txBox="1"/>
          <p:nvPr>
            <p:ph idx="4294967295" type="body"/>
          </p:nvPr>
        </p:nvSpPr>
        <p:spPr>
          <a:xfrm>
            <a:off x="2667000" y="3352800"/>
            <a:ext cx="5867400" cy="990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1" i="0" lang="en-US" sz="1600" u="none" cap="none" strike="noStrike">
                <a:solidFill>
                  <a:schemeClr val="dk1"/>
                </a:solidFill>
                <a:latin typeface="Arial"/>
                <a:ea typeface="Arial"/>
                <a:cs typeface="Arial"/>
                <a:sym typeface="Arial"/>
              </a:rPr>
              <a:t>Test Functions</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test if a lookup result is null</a:t>
            </a:r>
            <a:endParaRPr/>
          </a:p>
          <a:p>
            <a:pPr indent="-122237" lvl="0" marL="122237"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validate data</a:t>
            </a:r>
            <a:endParaRPr/>
          </a:p>
        </p:txBody>
      </p:sp>
      <p:sp>
        <p:nvSpPr>
          <p:cNvPr id="1176" name="Google Shape;1176;p90"/>
          <p:cNvSpPr txBox="1"/>
          <p:nvPr/>
        </p:nvSpPr>
        <p:spPr>
          <a:xfrm>
            <a:off x="2667000" y="1371600"/>
            <a:ext cx="5638800" cy="1676400"/>
          </a:xfrm>
          <a:prstGeom prst="rect">
            <a:avLst/>
          </a:prstGeom>
          <a:noFill/>
          <a:ln>
            <a:noFill/>
          </a:ln>
        </p:spPr>
        <p:txBody>
          <a:bodyPr anchorCtr="0" anchor="t" bIns="45700" lIns="91425" spcFirstLastPara="1" rIns="91425" wrap="square" tIns="45700">
            <a:noAutofit/>
          </a:bodyPr>
          <a:lstStyle/>
          <a:p>
            <a:pPr indent="-230186" lvl="0" marL="230186" marR="0" rtl="0" algn="l">
              <a:lnSpc>
                <a:spcPct val="105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Special Functions</a:t>
            </a:r>
            <a:endParaRPr/>
          </a:p>
          <a:p>
            <a:pPr indent="-230186" lvl="0" marL="230186"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handle specific conditions within a session; search for certain values; test conditional statements</a:t>
            </a:r>
            <a:endParaRPr/>
          </a:p>
        </p:txBody>
      </p:sp>
      <p:sp>
        <p:nvSpPr>
          <p:cNvPr id="1177" name="Google Shape;1177;p90"/>
          <p:cNvSpPr txBox="1"/>
          <p:nvPr/>
        </p:nvSpPr>
        <p:spPr>
          <a:xfrm>
            <a:off x="2667000" y="5181600"/>
            <a:ext cx="5943600" cy="914400"/>
          </a:xfrm>
          <a:prstGeom prst="rect">
            <a:avLst/>
          </a:prstGeom>
          <a:noFill/>
          <a:ln>
            <a:noFill/>
          </a:ln>
        </p:spPr>
        <p:txBody>
          <a:bodyPr anchorCtr="0" anchor="t" bIns="45700" lIns="91425" spcFirstLastPara="1" rIns="91425" wrap="square" tIns="45700">
            <a:noAutofit/>
          </a:bodyPr>
          <a:lstStyle/>
          <a:p>
            <a:pPr indent="-230186" lvl="0" marL="230186" marR="0" rtl="0" algn="l">
              <a:lnSpc>
                <a:spcPct val="105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Encoding Functions</a:t>
            </a:r>
            <a:endParaRPr/>
          </a:p>
          <a:p>
            <a:pPr indent="-230186" lvl="0" marL="230186" marR="0" rtl="0" algn="l">
              <a:lnSpc>
                <a:spcPct val="105000"/>
              </a:lnSpc>
              <a:spcBef>
                <a:spcPts val="32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Used to encode string values</a:t>
            </a:r>
            <a:endParaRPr/>
          </a:p>
        </p:txBody>
      </p:sp>
      <p:sp>
        <p:nvSpPr>
          <p:cNvPr id="1178" name="Google Shape;1178;p90"/>
          <p:cNvSpPr txBox="1"/>
          <p:nvPr/>
        </p:nvSpPr>
        <p:spPr>
          <a:xfrm>
            <a:off x="381000" y="4953000"/>
            <a:ext cx="2057400" cy="79057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0" i="0" sz="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SOUNDEX</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METAPHONE</a:t>
            </a:r>
            <a:endParaRPr/>
          </a:p>
        </p:txBody>
      </p:sp>
      <p:pic>
        <p:nvPicPr>
          <p:cNvPr id="1179" name="Google Shape;1179;p90"/>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sp>
        <p:nvSpPr>
          <p:cNvPr id="137" name="Google Shape;137;p19"/>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38" name="Google Shape;138;p1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8.6 Components</a:t>
            </a:r>
            <a:endParaRPr/>
          </a:p>
        </p:txBody>
      </p:sp>
      <p:sp>
        <p:nvSpPr>
          <p:cNvPr id="139" name="Google Shape;139;p19"/>
          <p:cNvSpPr txBox="1"/>
          <p:nvPr>
            <p:ph idx="4294967295" type="body"/>
          </p:nvPr>
        </p:nvSpPr>
        <p:spPr>
          <a:xfrm>
            <a:off x="457200" y="11430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75000"/>
              </a:lnSpc>
              <a:spcBef>
                <a:spcPts val="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PowerCenter Repository</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Repository Service</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Integration Service</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Core Services</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PowerCenter Client</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Administration Console</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Repository Manager</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Designer</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Workflow Manager</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Workflow Monitor</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External Components</a:t>
            </a:r>
            <a:endParaRPr/>
          </a:p>
          <a:p>
            <a:pPr indent="-228600" lvl="1" marL="571500"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Sources</a:t>
            </a:r>
            <a:endParaRPr/>
          </a:p>
          <a:p>
            <a:pPr indent="-228600" lvl="1" marL="571500"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Targets</a:t>
            </a:r>
            <a:endParaRPr/>
          </a:p>
        </p:txBody>
      </p:sp>
      <p:sp>
        <p:nvSpPr>
          <p:cNvPr id="140" name="Google Shape;140;p19"/>
          <p:cNvSpPr/>
          <p:nvPr/>
        </p:nvSpPr>
        <p:spPr>
          <a:xfrm>
            <a:off x="3200400" y="1447800"/>
            <a:ext cx="304800" cy="762000"/>
          </a:xfrm>
          <a:prstGeom prst="rightBrace">
            <a:avLst>
              <a:gd fmla="val 8333" name="adj1"/>
              <a:gd fmla="val 50000" name="adj2"/>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1" name="Google Shape;141;p19"/>
          <p:cNvSpPr txBox="1"/>
          <p:nvPr/>
        </p:nvSpPr>
        <p:spPr>
          <a:xfrm>
            <a:off x="3609975" y="1609725"/>
            <a:ext cx="3711575" cy="4143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1" lang="en-US" sz="2000" u="none" cap="none" strike="noStrike">
                <a:solidFill>
                  <a:schemeClr val="dk1"/>
                </a:solidFill>
                <a:latin typeface="Arial"/>
                <a:ea typeface="Arial"/>
                <a:cs typeface="Arial"/>
                <a:sym typeface="Arial"/>
              </a:rPr>
              <a:t>Application Services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4" name="Shape 1184"/>
        <p:cNvGrpSpPr/>
        <p:nvPr/>
      </p:nvGrpSpPr>
      <p:grpSpPr>
        <a:xfrm>
          <a:off x="0" y="0"/>
          <a:ext cx="0" cy="0"/>
          <a:chOff x="0" y="0"/>
          <a:chExt cx="0" cy="0"/>
        </a:xfrm>
      </p:grpSpPr>
      <p:sp>
        <p:nvSpPr>
          <p:cNvPr id="1185" name="Google Shape;1185;p91"/>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186" name="Google Shape;1186;p91"/>
          <p:cNvSpPr txBox="1"/>
          <p:nvPr>
            <p:ph idx="4294967295" type="title"/>
          </p:nvPr>
        </p:nvSpPr>
        <p:spPr>
          <a:xfrm>
            <a:off x="609600" y="285750"/>
            <a:ext cx="80772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Expression Validation</a:t>
            </a:r>
            <a:endParaRPr/>
          </a:p>
        </p:txBody>
      </p:sp>
      <p:sp>
        <p:nvSpPr>
          <p:cNvPr id="1187" name="Google Shape;1187;p91"/>
          <p:cNvSpPr txBox="1"/>
          <p:nvPr>
            <p:ph idx="4294967295" type="body"/>
          </p:nvPr>
        </p:nvSpPr>
        <p:spPr>
          <a:xfrm>
            <a:off x="533400" y="1295400"/>
            <a:ext cx="8143875" cy="4495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cap="none" strike="noStrike">
                <a:solidFill>
                  <a:schemeClr val="dk1"/>
                </a:solidFill>
                <a:latin typeface="Arial"/>
                <a:ea typeface="Arial"/>
                <a:cs typeface="Arial"/>
                <a:sym typeface="Arial"/>
              </a:rPr>
              <a:t>The Validate or ‘OK’ button in the Expression Editor will:</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Parse the current expression</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Remote port searching (resolves references to ports in other transformations)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Parse transformation attributes </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e.g. -  filter condition, lookup condition, SQL Query</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Parse default values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Check spelling, correct number of arguments in functions, other syntactical errors</a:t>
            </a:r>
            <a:endParaRPr/>
          </a:p>
        </p:txBody>
      </p:sp>
      <p:pic>
        <p:nvPicPr>
          <p:cNvPr id="1188" name="Google Shape;1188;p91"/>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3" name="Shape 1193"/>
        <p:cNvGrpSpPr/>
        <p:nvPr/>
      </p:nvGrpSpPr>
      <p:grpSpPr>
        <a:xfrm>
          <a:off x="0" y="0"/>
          <a:ext cx="0" cy="0"/>
          <a:chOff x="0" y="0"/>
          <a:chExt cx="0" cy="0"/>
        </a:xfrm>
      </p:grpSpPr>
      <p:sp>
        <p:nvSpPr>
          <p:cNvPr id="1194" name="Google Shape;1194;p92"/>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195" name="Google Shape;1195;p92"/>
          <p:cNvSpPr txBox="1"/>
          <p:nvPr>
            <p:ph idx="4294967295" type="title"/>
          </p:nvPr>
        </p:nvSpPr>
        <p:spPr>
          <a:xfrm>
            <a:off x="228600" y="304800"/>
            <a:ext cx="72390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Types of Ports</a:t>
            </a:r>
            <a:endParaRPr/>
          </a:p>
        </p:txBody>
      </p:sp>
      <p:sp>
        <p:nvSpPr>
          <p:cNvPr id="1196" name="Google Shape;1196;p92"/>
          <p:cNvSpPr txBox="1"/>
          <p:nvPr>
            <p:ph idx="4294967295" type="body"/>
          </p:nvPr>
        </p:nvSpPr>
        <p:spPr>
          <a:xfrm>
            <a:off x="609600" y="1371600"/>
            <a:ext cx="7924800" cy="3581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Four basic types of ports are there</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Input </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Output</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Input/Output</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Variable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Apart from these Look-up &amp; Return ports are also there that are specific to the Lookup transformation</a:t>
            </a:r>
            <a:endParaRPr/>
          </a:p>
        </p:txBody>
      </p:sp>
      <p:pic>
        <p:nvPicPr>
          <p:cNvPr id="1197" name="Google Shape;1197;p92"/>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2" name="Shape 1202"/>
        <p:cNvGrpSpPr/>
        <p:nvPr/>
      </p:nvGrpSpPr>
      <p:grpSpPr>
        <a:xfrm>
          <a:off x="0" y="0"/>
          <a:ext cx="0" cy="0"/>
          <a:chOff x="0" y="0"/>
          <a:chExt cx="0" cy="0"/>
        </a:xfrm>
      </p:grpSpPr>
      <p:sp>
        <p:nvSpPr>
          <p:cNvPr id="1203" name="Google Shape;1203;p93"/>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04" name="Google Shape;1204;p93"/>
          <p:cNvSpPr txBox="1"/>
          <p:nvPr>
            <p:ph idx="4294967295" type="title"/>
          </p:nvPr>
        </p:nvSpPr>
        <p:spPr>
          <a:xfrm>
            <a:off x="609600" y="381000"/>
            <a:ext cx="72390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Variable and Output Ports</a:t>
            </a:r>
            <a:endParaRPr/>
          </a:p>
        </p:txBody>
      </p:sp>
      <p:sp>
        <p:nvSpPr>
          <p:cNvPr id="1205" name="Google Shape;1205;p93"/>
          <p:cNvSpPr txBox="1"/>
          <p:nvPr>
            <p:ph idx="4294967295" type="body"/>
          </p:nvPr>
        </p:nvSpPr>
        <p:spPr>
          <a:xfrm>
            <a:off x="609600" y="1371600"/>
            <a:ext cx="7924800" cy="2971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Use to simplify complex expressions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e.g. -  create and store a depreciation formula to be 	        referenced more than once</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Use in another variable port or an output port expression </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Local to the transformation (a variable port cannot also be an input or output port)</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Available in the Expression, Aggregator and Rank transformations</a:t>
            </a:r>
            <a:endParaRPr/>
          </a:p>
        </p:txBody>
      </p:sp>
      <p:grpSp>
        <p:nvGrpSpPr>
          <p:cNvPr id="1206" name="Google Shape;1206;p93"/>
          <p:cNvGrpSpPr/>
          <p:nvPr/>
        </p:nvGrpSpPr>
        <p:grpSpPr>
          <a:xfrm>
            <a:off x="1763712" y="4419600"/>
            <a:ext cx="6389687" cy="1897062"/>
            <a:chOff x="2971800" y="4562475"/>
            <a:chExt cx="5791200" cy="1533525"/>
          </a:xfrm>
        </p:grpSpPr>
        <p:pic>
          <p:nvPicPr>
            <p:cNvPr id="1207" name="Google Shape;1207;p93"/>
            <p:cNvPicPr preferRelativeResize="0"/>
            <p:nvPr/>
          </p:nvPicPr>
          <p:blipFill rotWithShape="1">
            <a:blip r:embed="rId3">
              <a:alphaModFix/>
            </a:blip>
            <a:srcRect b="0" l="0" r="0" t="0"/>
            <a:stretch/>
          </p:blipFill>
          <p:spPr>
            <a:xfrm>
              <a:off x="2971800" y="4562475"/>
              <a:ext cx="1295400" cy="1533525"/>
            </a:xfrm>
            <a:prstGeom prst="rect">
              <a:avLst/>
            </a:prstGeom>
            <a:noFill/>
            <a:ln>
              <a:noFill/>
            </a:ln>
          </p:spPr>
        </p:pic>
        <p:pic>
          <p:nvPicPr>
            <p:cNvPr id="1208" name="Google Shape;1208;p93"/>
            <p:cNvPicPr preferRelativeResize="0"/>
            <p:nvPr/>
          </p:nvPicPr>
          <p:blipFill rotWithShape="1">
            <a:blip r:embed="rId4">
              <a:alphaModFix/>
            </a:blip>
            <a:srcRect b="0" l="0" r="0" t="0"/>
            <a:stretch/>
          </p:blipFill>
          <p:spPr>
            <a:xfrm>
              <a:off x="4267200" y="4562475"/>
              <a:ext cx="428625" cy="1533525"/>
            </a:xfrm>
            <a:prstGeom prst="rect">
              <a:avLst/>
            </a:prstGeom>
            <a:noFill/>
            <a:ln>
              <a:noFill/>
            </a:ln>
          </p:spPr>
        </p:pic>
        <p:pic>
          <p:nvPicPr>
            <p:cNvPr id="1209" name="Google Shape;1209;p93"/>
            <p:cNvPicPr preferRelativeResize="0"/>
            <p:nvPr/>
          </p:nvPicPr>
          <p:blipFill rotWithShape="1">
            <a:blip r:embed="rId5">
              <a:alphaModFix/>
            </a:blip>
            <a:srcRect b="0" l="0" r="0" t="0"/>
            <a:stretch/>
          </p:blipFill>
          <p:spPr>
            <a:xfrm>
              <a:off x="4705350" y="4572000"/>
              <a:ext cx="4057650" cy="1381125"/>
            </a:xfrm>
            <a:prstGeom prst="rect">
              <a:avLst/>
            </a:prstGeom>
            <a:noFill/>
            <a:ln>
              <a:noFill/>
            </a:ln>
          </p:spPr>
        </p:pic>
        <p:pic>
          <p:nvPicPr>
            <p:cNvPr id="1210" name="Google Shape;1210;p93"/>
            <p:cNvPicPr preferRelativeResize="0"/>
            <p:nvPr/>
          </p:nvPicPr>
          <p:blipFill rotWithShape="1">
            <a:blip r:embed="rId6">
              <a:alphaModFix/>
            </a:blip>
            <a:srcRect b="0" l="0" r="0" t="0"/>
            <a:stretch/>
          </p:blipFill>
          <p:spPr>
            <a:xfrm>
              <a:off x="4724400" y="5943600"/>
              <a:ext cx="4038600" cy="152400"/>
            </a:xfrm>
            <a:prstGeom prst="rect">
              <a:avLst/>
            </a:prstGeom>
            <a:noFill/>
            <a:ln>
              <a:noFill/>
            </a:ln>
          </p:spPr>
        </p:pic>
      </p:grpSp>
      <p:sp>
        <p:nvSpPr>
          <p:cNvPr id="1211" name="Google Shape;1211;p93"/>
          <p:cNvSpPr/>
          <p:nvPr/>
        </p:nvSpPr>
        <p:spPr>
          <a:xfrm>
            <a:off x="1343025" y="5562600"/>
            <a:ext cx="420687" cy="754062"/>
          </a:xfrm>
          <a:prstGeom prst="leftBrace">
            <a:avLst>
              <a:gd fmla="val 8333" name="adj1"/>
              <a:gd fmla="val 50000" name="adj2"/>
            </a:avLst>
          </a:prstGeom>
          <a:noFill/>
          <a:ln cap="flat" cmpd="sng" w="28575">
            <a:solidFill>
              <a:srgbClr val="FF6600"/>
            </a:solidFill>
            <a:prstDash val="solid"/>
            <a:miter lim="8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212" name="Google Shape;1212;p93"/>
          <p:cNvCxnSpPr/>
          <p:nvPr/>
        </p:nvCxnSpPr>
        <p:spPr>
          <a:xfrm rot="10800000">
            <a:off x="838200" y="4891087"/>
            <a:ext cx="841375" cy="0"/>
          </a:xfrm>
          <a:prstGeom prst="straightConnector1">
            <a:avLst/>
          </a:prstGeom>
          <a:noFill/>
          <a:ln cap="flat" cmpd="sng" w="28575">
            <a:solidFill>
              <a:srgbClr val="FF6600"/>
            </a:solidFill>
            <a:prstDash val="solid"/>
            <a:miter lim="8000"/>
            <a:headEnd len="sm" w="sm" type="none"/>
            <a:tailEnd len="sm" w="sm" type="none"/>
          </a:ln>
        </p:spPr>
      </p:cxnSp>
      <p:cxnSp>
        <p:nvCxnSpPr>
          <p:cNvPr id="1213" name="Google Shape;1213;p93"/>
          <p:cNvCxnSpPr/>
          <p:nvPr/>
        </p:nvCxnSpPr>
        <p:spPr>
          <a:xfrm>
            <a:off x="838200" y="4902200"/>
            <a:ext cx="0" cy="1036637"/>
          </a:xfrm>
          <a:prstGeom prst="straightConnector1">
            <a:avLst/>
          </a:prstGeom>
          <a:noFill/>
          <a:ln cap="flat" cmpd="sng" w="28575">
            <a:solidFill>
              <a:srgbClr val="FF6600"/>
            </a:solidFill>
            <a:prstDash val="solid"/>
            <a:miter lim="8000"/>
            <a:headEnd len="sm" w="sm" type="none"/>
            <a:tailEnd len="sm" w="sm" type="none"/>
          </a:ln>
        </p:spPr>
      </p:cxnSp>
      <p:sp>
        <p:nvSpPr>
          <p:cNvPr id="1214" name="Google Shape;1214;p93"/>
          <p:cNvSpPr/>
          <p:nvPr/>
        </p:nvSpPr>
        <p:spPr>
          <a:xfrm>
            <a:off x="1679575" y="4714875"/>
            <a:ext cx="587375" cy="376237"/>
          </a:xfrm>
          <a:prstGeom prst="ellipse">
            <a:avLst/>
          </a:prstGeom>
          <a:noFill/>
          <a:ln cap="flat" cmpd="sng" w="28575">
            <a:solidFill>
              <a:srgbClr val="FF6600"/>
            </a:solidFill>
            <a:prstDash val="solid"/>
            <a:miter lim="8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15" name="Google Shape;1215;p93"/>
          <p:cNvSpPr/>
          <p:nvPr/>
        </p:nvSpPr>
        <p:spPr>
          <a:xfrm>
            <a:off x="5546725" y="5373687"/>
            <a:ext cx="673100" cy="1036637"/>
          </a:xfrm>
          <a:prstGeom prst="ellipse">
            <a:avLst/>
          </a:prstGeom>
          <a:noFill/>
          <a:ln cap="flat" cmpd="sng" w="28575">
            <a:solidFill>
              <a:srgbClr val="FF6600"/>
            </a:solidFill>
            <a:prstDash val="solid"/>
            <a:miter lim="8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216" name="Google Shape;1216;p93"/>
          <p:cNvCxnSpPr/>
          <p:nvPr/>
        </p:nvCxnSpPr>
        <p:spPr>
          <a:xfrm>
            <a:off x="838200" y="5927725"/>
            <a:ext cx="673100" cy="0"/>
          </a:xfrm>
          <a:prstGeom prst="straightConnector1">
            <a:avLst/>
          </a:prstGeom>
          <a:noFill/>
          <a:ln cap="flat" cmpd="sng" w="28575">
            <a:solidFill>
              <a:srgbClr val="FF6600"/>
            </a:solidFill>
            <a:prstDash val="solid"/>
            <a:miter lim="8000"/>
            <a:headEnd len="sm" w="sm" type="none"/>
            <a:tailEnd len="med" w="med" type="triangle"/>
          </a:ln>
        </p:spPr>
      </p:cxnSp>
      <p:pic>
        <p:nvPicPr>
          <p:cNvPr id="1217" name="Google Shape;1217;p93"/>
          <p:cNvPicPr preferRelativeResize="0"/>
          <p:nvPr/>
        </p:nvPicPr>
        <p:blipFill rotWithShape="1">
          <a:blip r:embed="rId7">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2" name="Shape 1222"/>
        <p:cNvGrpSpPr/>
        <p:nvPr/>
      </p:nvGrpSpPr>
      <p:grpSpPr>
        <a:xfrm>
          <a:off x="0" y="0"/>
          <a:ext cx="0" cy="0"/>
          <a:chOff x="0" y="0"/>
          <a:chExt cx="0" cy="0"/>
        </a:xfrm>
      </p:grpSpPr>
      <p:sp>
        <p:nvSpPr>
          <p:cNvPr id="1223" name="Google Shape;1223;p94"/>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24" name="Google Shape;1224;p94"/>
          <p:cNvSpPr txBox="1"/>
          <p:nvPr>
            <p:ph idx="4294967295" type="title"/>
          </p:nvPr>
        </p:nvSpPr>
        <p:spPr>
          <a:xfrm>
            <a:off x="609600" y="304800"/>
            <a:ext cx="80772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Connection Validation</a:t>
            </a:r>
            <a:endParaRPr/>
          </a:p>
        </p:txBody>
      </p:sp>
      <p:sp>
        <p:nvSpPr>
          <p:cNvPr id="1225" name="Google Shape;1225;p94"/>
          <p:cNvSpPr txBox="1"/>
          <p:nvPr>
            <p:ph idx="4294967295" type="body"/>
          </p:nvPr>
        </p:nvSpPr>
        <p:spPr>
          <a:xfrm>
            <a:off x="609600" y="1371600"/>
            <a:ext cx="7543800" cy="4800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cap="none" strike="noStrike">
                <a:solidFill>
                  <a:schemeClr val="dk1"/>
                </a:solidFill>
                <a:latin typeface="Arial"/>
                <a:ea typeface="Arial"/>
                <a:cs typeface="Arial"/>
                <a:sym typeface="Arial"/>
              </a:rPr>
              <a:t>Examples of invalid connections in a Mapping:</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Connecting ports with incompatible datatypes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Connecting output ports to a Source</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Connecting a Source to anything but a Source Qualifier or Normalizer transformation</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Connecting an output port to an output port or an input port to another input port</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Connecting more than one active transformation to another transformation (invalid dataflow)</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1226" name="Google Shape;1226;p94"/>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1" name="Shape 1231"/>
        <p:cNvGrpSpPr/>
        <p:nvPr/>
      </p:nvGrpSpPr>
      <p:grpSpPr>
        <a:xfrm>
          <a:off x="0" y="0"/>
          <a:ext cx="0" cy="0"/>
          <a:chOff x="0" y="0"/>
          <a:chExt cx="0" cy="0"/>
        </a:xfrm>
      </p:grpSpPr>
      <p:sp>
        <p:nvSpPr>
          <p:cNvPr id="1232" name="Google Shape;1232;p95"/>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33" name="Google Shape;1233;p9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Mapping Validation</a:t>
            </a:r>
            <a:endParaRPr/>
          </a:p>
        </p:txBody>
      </p:sp>
      <p:sp>
        <p:nvSpPr>
          <p:cNvPr id="1234" name="Google Shape;1234;p95"/>
          <p:cNvSpPr txBox="1"/>
          <p:nvPr/>
        </p:nvSpPr>
        <p:spPr>
          <a:xfrm>
            <a:off x="457200" y="1219200"/>
            <a:ext cx="8077200" cy="3124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100"/>
              <a:buFont typeface="Noto Symbol"/>
              <a:buChar char="◼"/>
            </a:pPr>
            <a:r>
              <a:rPr b="0" i="0" lang="en-US" sz="2100" u="none" cap="none" strike="noStrike">
                <a:solidFill>
                  <a:schemeClr val="dk1"/>
                </a:solidFill>
                <a:latin typeface="Arial"/>
                <a:ea typeface="Arial"/>
                <a:cs typeface="Arial"/>
                <a:sym typeface="Arial"/>
              </a:rPr>
              <a:t>Mappings must:</a:t>
            </a:r>
            <a:endParaRPr/>
          </a:p>
          <a:p>
            <a:pPr indent="-285750" lvl="1" marL="742950" marR="0" rtl="0" algn="l">
              <a:lnSpc>
                <a:spcPct val="85000"/>
              </a:lnSpc>
              <a:spcBef>
                <a:spcPts val="1365"/>
              </a:spcBef>
              <a:spcAft>
                <a:spcPts val="0"/>
              </a:spcAft>
              <a:buClr>
                <a:srgbClr val="5555C7"/>
              </a:buClr>
              <a:buSzPts val="2100"/>
              <a:buFont typeface="Arial"/>
              <a:buChar char="•"/>
            </a:pPr>
            <a:r>
              <a:rPr b="0" i="0" lang="en-US" sz="2100" u="none" cap="none" strike="noStrike">
                <a:solidFill>
                  <a:schemeClr val="dk1"/>
                </a:solidFill>
                <a:latin typeface="Arial"/>
                <a:ea typeface="Arial"/>
                <a:cs typeface="Arial"/>
                <a:sym typeface="Arial"/>
              </a:rPr>
              <a:t>Be valid for a Session to run</a:t>
            </a:r>
            <a:endParaRPr/>
          </a:p>
          <a:p>
            <a:pPr indent="-285750" lvl="1" marL="742950" marR="0" rtl="0" algn="l">
              <a:lnSpc>
                <a:spcPct val="85000"/>
              </a:lnSpc>
              <a:spcBef>
                <a:spcPts val="1365"/>
              </a:spcBef>
              <a:spcAft>
                <a:spcPts val="0"/>
              </a:spcAft>
              <a:buClr>
                <a:srgbClr val="5555C7"/>
              </a:buClr>
              <a:buSzPts val="2100"/>
              <a:buFont typeface="Arial"/>
              <a:buChar char="•"/>
            </a:pPr>
            <a:r>
              <a:rPr b="0" i="0" lang="en-US" sz="2100" u="none" cap="none" strike="noStrike">
                <a:solidFill>
                  <a:schemeClr val="dk1"/>
                </a:solidFill>
                <a:latin typeface="Arial"/>
                <a:ea typeface="Arial"/>
                <a:cs typeface="Arial"/>
                <a:sym typeface="Arial"/>
              </a:rPr>
              <a:t>Be end-to-end complete and contain valid expressions</a:t>
            </a:r>
            <a:endParaRPr/>
          </a:p>
          <a:p>
            <a:pPr indent="-285750" lvl="1" marL="742950" marR="0" rtl="0" algn="l">
              <a:lnSpc>
                <a:spcPct val="85000"/>
              </a:lnSpc>
              <a:spcBef>
                <a:spcPts val="1365"/>
              </a:spcBef>
              <a:spcAft>
                <a:spcPts val="0"/>
              </a:spcAft>
              <a:buClr>
                <a:srgbClr val="5555C7"/>
              </a:buClr>
              <a:buSzPts val="2100"/>
              <a:buFont typeface="Arial"/>
              <a:buChar char="•"/>
            </a:pPr>
            <a:r>
              <a:rPr b="0" i="0" lang="en-US" sz="2100" u="none" cap="none" strike="noStrike">
                <a:solidFill>
                  <a:schemeClr val="dk1"/>
                </a:solidFill>
                <a:latin typeface="Arial"/>
                <a:ea typeface="Arial"/>
                <a:cs typeface="Arial"/>
                <a:sym typeface="Arial"/>
              </a:rPr>
              <a:t>Pass all data flow rules</a:t>
            </a:r>
            <a:endParaRPr/>
          </a:p>
          <a:p>
            <a:pPr indent="-342900" lvl="0" marL="342900" marR="0" rtl="0" algn="l">
              <a:lnSpc>
                <a:spcPct val="85000"/>
              </a:lnSpc>
              <a:spcBef>
                <a:spcPts val="1365"/>
              </a:spcBef>
              <a:spcAft>
                <a:spcPts val="0"/>
              </a:spcAft>
              <a:buClr>
                <a:srgbClr val="5555C7"/>
              </a:buClr>
              <a:buSzPts val="2100"/>
              <a:buFont typeface="Noto Symbol"/>
              <a:buChar char="◼"/>
            </a:pPr>
            <a:r>
              <a:rPr b="0" i="0" lang="en-US" sz="2100" u="none" cap="none" strike="noStrike">
                <a:solidFill>
                  <a:schemeClr val="dk1"/>
                </a:solidFill>
                <a:latin typeface="Arial"/>
                <a:ea typeface="Arial"/>
                <a:cs typeface="Arial"/>
                <a:sym typeface="Arial"/>
              </a:rPr>
              <a:t>Mappings are always validated when saved;  can be validated without being saved</a:t>
            </a:r>
            <a:endParaRPr/>
          </a:p>
          <a:p>
            <a:pPr indent="-342900" lvl="0" marL="342900" marR="0" rtl="0" algn="l">
              <a:lnSpc>
                <a:spcPct val="85000"/>
              </a:lnSpc>
              <a:spcBef>
                <a:spcPts val="1365"/>
              </a:spcBef>
              <a:spcAft>
                <a:spcPts val="0"/>
              </a:spcAft>
              <a:buClr>
                <a:srgbClr val="5555C7"/>
              </a:buClr>
              <a:buSzPts val="2100"/>
              <a:buFont typeface="Noto Symbol"/>
              <a:buChar char="◼"/>
            </a:pPr>
            <a:r>
              <a:rPr b="0" i="0" lang="en-US" sz="2100" u="none" cap="none" strike="noStrike">
                <a:solidFill>
                  <a:schemeClr val="dk1"/>
                </a:solidFill>
                <a:latin typeface="Arial"/>
                <a:ea typeface="Arial"/>
                <a:cs typeface="Arial"/>
                <a:sym typeface="Arial"/>
              </a:rPr>
              <a:t>Output Window will always display reason for invalidity</a:t>
            </a:r>
            <a:endParaRPr/>
          </a:p>
        </p:txBody>
      </p:sp>
      <p:pic>
        <p:nvPicPr>
          <p:cNvPr id="1235" name="Google Shape;1235;p95"/>
          <p:cNvPicPr preferRelativeResize="0"/>
          <p:nvPr>
            <p:ph idx="4294967295" type="body"/>
          </p:nvPr>
        </p:nvPicPr>
        <p:blipFill rotWithShape="1">
          <a:blip r:embed="rId3">
            <a:alphaModFix/>
          </a:blip>
          <a:srcRect b="0" l="0" r="0" t="0"/>
          <a:stretch/>
        </p:blipFill>
        <p:spPr>
          <a:xfrm>
            <a:off x="609600" y="4419600"/>
            <a:ext cx="7467600" cy="1793875"/>
          </a:xfrm>
          <a:prstGeom prst="rect">
            <a:avLst/>
          </a:prstGeom>
          <a:noFill/>
          <a:ln>
            <a:noFill/>
          </a:ln>
        </p:spPr>
      </p:pic>
      <p:sp>
        <p:nvSpPr>
          <p:cNvPr id="1236" name="Google Shape;1236;p95"/>
          <p:cNvSpPr/>
          <p:nvPr/>
        </p:nvSpPr>
        <p:spPr>
          <a:xfrm>
            <a:off x="685800" y="4648200"/>
            <a:ext cx="1981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37" name="Google Shape;1237;p95"/>
          <p:cNvSpPr/>
          <p:nvPr/>
        </p:nvSpPr>
        <p:spPr>
          <a:xfrm>
            <a:off x="838200" y="5410200"/>
            <a:ext cx="1752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238" name="Google Shape;1238;p95"/>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3" name="Shape 1243"/>
        <p:cNvGrpSpPr/>
        <p:nvPr/>
      </p:nvGrpSpPr>
      <p:grpSpPr>
        <a:xfrm>
          <a:off x="0" y="0"/>
          <a:ext cx="0" cy="0"/>
          <a:chOff x="0" y="0"/>
          <a:chExt cx="0" cy="0"/>
        </a:xfrm>
      </p:grpSpPr>
      <p:sp>
        <p:nvSpPr>
          <p:cNvPr id="1244" name="Google Shape;1244;p96"/>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45" name="Google Shape;1245;p96"/>
          <p:cNvSpPr txBox="1"/>
          <p:nvPr>
            <p:ph idx="4294967295" type="title"/>
          </p:nvPr>
        </p:nvSpPr>
        <p:spPr>
          <a:xfrm>
            <a:off x="457200" y="2286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Source Qualifier Transformation</a:t>
            </a:r>
            <a:endParaRPr/>
          </a:p>
        </p:txBody>
      </p:sp>
      <p:sp>
        <p:nvSpPr>
          <p:cNvPr id="1246" name="Google Shape;1246;p96"/>
          <p:cNvSpPr txBox="1"/>
          <p:nvPr>
            <p:ph idx="4294967295" type="body"/>
          </p:nvPr>
        </p:nvSpPr>
        <p:spPr>
          <a:xfrm>
            <a:off x="582612" y="1066800"/>
            <a:ext cx="7875587" cy="5181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Reads data from the sources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Active &amp; Connected Transformation</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Applicable only to relational and flat file sources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Maps database/file specific datatypes to PowerCenter Native datatypes. </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Eg. Number(24) becomes decimal(24)</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Determines how the source database binds data when the Integration Service reads it</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If mismatch between the source definition and source qualifier datatypes then mapping is invalid</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All ports by default are Input/Output ports</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1247" name="Google Shape;1247;p96"/>
          <p:cNvPicPr preferRelativeResize="0"/>
          <p:nvPr>
            <p:ph idx="4294967295" type="body"/>
          </p:nvPr>
        </p:nvPicPr>
        <p:blipFill rotWithShape="1">
          <a:blip r:embed="rId3">
            <a:alphaModFix/>
          </a:blip>
          <a:srcRect b="59588" l="21127" r="76065" t="35983"/>
          <a:stretch/>
        </p:blipFill>
        <p:spPr>
          <a:xfrm>
            <a:off x="7924800" y="0"/>
            <a:ext cx="762000" cy="9144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1" name="Shape 1251"/>
        <p:cNvGrpSpPr/>
        <p:nvPr/>
      </p:nvGrpSpPr>
      <p:grpSpPr>
        <a:xfrm>
          <a:off x="0" y="0"/>
          <a:ext cx="0" cy="0"/>
          <a:chOff x="0" y="0"/>
          <a:chExt cx="0" cy="0"/>
        </a:xfrm>
      </p:grpSpPr>
      <p:sp>
        <p:nvSpPr>
          <p:cNvPr id="1252" name="Google Shape;1252;p97"/>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53" name="Google Shape;1253;p9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Source Qualifier Transformation</a:t>
            </a:r>
            <a:endParaRPr/>
          </a:p>
        </p:txBody>
      </p:sp>
      <p:sp>
        <p:nvSpPr>
          <p:cNvPr id="1254" name="Google Shape;1254;p97"/>
          <p:cNvSpPr txBox="1"/>
          <p:nvPr>
            <p:ph idx="4294967295" type="body"/>
          </p:nvPr>
        </p:nvSpPr>
        <p:spPr>
          <a:xfrm>
            <a:off x="582612" y="1757362"/>
            <a:ext cx="407035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2400" u="none" cap="none" strike="noStrike">
                <a:solidFill>
                  <a:schemeClr val="dk1"/>
                </a:solidFill>
                <a:latin typeface="Arial"/>
                <a:ea typeface="Arial"/>
                <a:cs typeface="Arial"/>
                <a:sym typeface="Arial"/>
              </a:rPr>
              <a:t>Used as</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Joiner for homogenous tables using a where clause</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Filter using a where clause</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Sorter</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Select distinct values</a:t>
            </a:r>
            <a:endParaRPr/>
          </a:p>
        </p:txBody>
      </p:sp>
      <p:pic>
        <p:nvPicPr>
          <p:cNvPr id="1255" name="Google Shape;1255;p97"/>
          <p:cNvPicPr preferRelativeResize="0"/>
          <p:nvPr>
            <p:ph idx="4294967295" type="body"/>
          </p:nvPr>
        </p:nvPicPr>
        <p:blipFill rotWithShape="1">
          <a:blip r:embed="rId3">
            <a:alphaModFix/>
          </a:blip>
          <a:srcRect b="0" l="0" r="0" t="0"/>
          <a:stretch/>
        </p:blipFill>
        <p:spPr>
          <a:xfrm>
            <a:off x="4805362" y="1447800"/>
            <a:ext cx="4070350" cy="4572000"/>
          </a:xfrm>
          <a:prstGeom prst="rect">
            <a:avLst/>
          </a:prstGeom>
          <a:noFill/>
          <a:ln>
            <a:noFill/>
          </a:ln>
        </p:spPr>
      </p:pic>
      <p:pic>
        <p:nvPicPr>
          <p:cNvPr id="1256" name="Google Shape;1256;p97"/>
          <p:cNvPicPr preferRelativeResize="0"/>
          <p:nvPr/>
        </p:nvPicPr>
        <p:blipFill rotWithShape="1">
          <a:blip r:embed="rId4">
            <a:alphaModFix/>
          </a:blip>
          <a:srcRect b="59588" l="21127" r="76065" t="35983"/>
          <a:stretch/>
        </p:blipFill>
        <p:spPr>
          <a:xfrm>
            <a:off x="7924800" y="0"/>
            <a:ext cx="762000" cy="914400"/>
          </a:xfrm>
          <a:prstGeom prst="rect">
            <a:avLst/>
          </a:prstGeom>
          <a:noFill/>
          <a:ln>
            <a:noFill/>
          </a:ln>
        </p:spPr>
      </p:pic>
      <p:sp>
        <p:nvSpPr>
          <p:cNvPr id="1257" name="Google Shape;1257;p97"/>
          <p:cNvSpPr/>
          <p:nvPr/>
        </p:nvSpPr>
        <p:spPr>
          <a:xfrm>
            <a:off x="4800600" y="2743200"/>
            <a:ext cx="1066800" cy="762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2" name="Shape 1262"/>
        <p:cNvGrpSpPr/>
        <p:nvPr/>
      </p:nvGrpSpPr>
      <p:grpSpPr>
        <a:xfrm>
          <a:off x="0" y="0"/>
          <a:ext cx="0" cy="0"/>
          <a:chOff x="0" y="0"/>
          <a:chExt cx="0" cy="0"/>
        </a:xfrm>
      </p:grpSpPr>
      <p:sp>
        <p:nvSpPr>
          <p:cNvPr id="1263" name="Google Shape;1263;p98"/>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64" name="Google Shape;1264;p9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Pre-SQL and Post-SQL Rules </a:t>
            </a:r>
            <a:endParaRPr/>
          </a:p>
        </p:txBody>
      </p:sp>
      <p:sp>
        <p:nvSpPr>
          <p:cNvPr id="1265" name="Google Shape;1265;p98"/>
          <p:cNvSpPr txBox="1"/>
          <p:nvPr>
            <p:ph idx="4294967295" type="body"/>
          </p:nvPr>
        </p:nvSpPr>
        <p:spPr>
          <a:xfrm>
            <a:off x="533400" y="1219200"/>
            <a:ext cx="8104187" cy="45958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Can use any command that is valid for the database type; no nested comments</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Can use Mapping Parameters and Variables in SQL executed against the source</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 a semi-colon (;) to separate multiple statements</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Informatica Server ignores semi-colons within single quotes, double quotes or within /* ...*/</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To use a semi-colon outside of quotes or comments, ‘escape’ it with a back slash (\)</a:t>
            </a:r>
            <a:endParaRPr/>
          </a:p>
          <a:p>
            <a:pPr indent="-122237" lvl="0" marL="122237" marR="0" rtl="0" algn="l">
              <a:lnSpc>
                <a:spcPct val="105000"/>
              </a:lnSpc>
              <a:spcBef>
                <a:spcPts val="48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Workflow Manager does not validate the SQL</a:t>
            </a:r>
            <a:endParaRPr/>
          </a:p>
        </p:txBody>
      </p:sp>
      <p:pic>
        <p:nvPicPr>
          <p:cNvPr id="1266" name="Google Shape;1266;p98"/>
          <p:cNvPicPr preferRelativeResize="0"/>
          <p:nvPr/>
        </p:nvPicPr>
        <p:blipFill rotWithShape="1">
          <a:blip r:embed="rId3">
            <a:alphaModFix/>
          </a:blip>
          <a:srcRect b="59588" l="21127" r="76065" t="35983"/>
          <a:stretch/>
        </p:blipFill>
        <p:spPr>
          <a:xfrm>
            <a:off x="7924800" y="0"/>
            <a:ext cx="762000" cy="914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0" name="Shape 1270"/>
        <p:cNvGrpSpPr/>
        <p:nvPr/>
      </p:nvGrpSpPr>
      <p:grpSpPr>
        <a:xfrm>
          <a:off x="0" y="0"/>
          <a:ext cx="0" cy="0"/>
          <a:chOff x="0" y="0"/>
          <a:chExt cx="0" cy="0"/>
        </a:xfrm>
      </p:grpSpPr>
      <p:sp>
        <p:nvSpPr>
          <p:cNvPr id="1271" name="Google Shape;1271;p99"/>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72" name="Google Shape;1272;p9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Application Source Qualifier</a:t>
            </a:r>
            <a:endParaRPr/>
          </a:p>
        </p:txBody>
      </p:sp>
      <p:sp>
        <p:nvSpPr>
          <p:cNvPr id="1273" name="Google Shape;1273;p99"/>
          <p:cNvSpPr txBox="1"/>
          <p:nvPr>
            <p:ph idx="4294967295" type="body"/>
          </p:nvPr>
        </p:nvSpPr>
        <p:spPr>
          <a:xfrm>
            <a:off x="838200" y="1219200"/>
            <a:ext cx="7696200" cy="990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2000" u="none" cap="none" strike="noStrike">
                <a:solidFill>
                  <a:schemeClr val="dk1"/>
                </a:solidFill>
                <a:latin typeface="Arial"/>
                <a:ea typeface="Arial"/>
                <a:cs typeface="Arial"/>
                <a:sym typeface="Arial"/>
              </a:rPr>
              <a:t>Apart from relational sources and flat files we can also use </a:t>
            </a:r>
            <a:endParaRPr/>
          </a:p>
          <a:p>
            <a:pPr indent="-122237" lvl="0" marL="122237" marR="0" rtl="0" algn="l">
              <a:lnSpc>
                <a:spcPct val="105000"/>
              </a:lnSpc>
              <a:spcBef>
                <a:spcPts val="400"/>
              </a:spcBef>
              <a:spcAft>
                <a:spcPts val="0"/>
              </a:spcAft>
              <a:buClr>
                <a:srgbClr val="4E84C4"/>
              </a:buClr>
              <a:buFont typeface="Arial"/>
              <a:buNone/>
            </a:pPr>
            <a:r>
              <a:rPr b="0" i="0" lang="en-US" sz="2000" u="none" cap="none" strike="noStrike">
                <a:solidFill>
                  <a:schemeClr val="dk1"/>
                </a:solidFill>
                <a:latin typeface="Arial"/>
                <a:ea typeface="Arial"/>
                <a:cs typeface="Arial"/>
                <a:sym typeface="Arial"/>
              </a:rPr>
              <a:t>sources from SAP, TIBCO ,Peoplesoft ,Siebel and many more</a:t>
            </a:r>
            <a:endParaRPr/>
          </a:p>
        </p:txBody>
      </p:sp>
      <p:pic>
        <p:nvPicPr>
          <p:cNvPr id="1274" name="Google Shape;1274;p99"/>
          <p:cNvPicPr preferRelativeResize="0"/>
          <p:nvPr>
            <p:ph idx="4294967295" type="body"/>
          </p:nvPr>
        </p:nvPicPr>
        <p:blipFill rotWithShape="1">
          <a:blip r:embed="rId3">
            <a:alphaModFix/>
          </a:blip>
          <a:srcRect b="0" l="0" r="0" t="0"/>
          <a:stretch/>
        </p:blipFill>
        <p:spPr>
          <a:xfrm>
            <a:off x="762000" y="2895600"/>
            <a:ext cx="2857500" cy="2143125"/>
          </a:xfrm>
          <a:prstGeom prst="rect">
            <a:avLst/>
          </a:prstGeom>
          <a:noFill/>
          <a:ln>
            <a:noFill/>
          </a:ln>
        </p:spPr>
      </p:pic>
      <p:pic>
        <p:nvPicPr>
          <p:cNvPr id="1275" name="Google Shape;1275;p99"/>
          <p:cNvPicPr preferRelativeResize="0"/>
          <p:nvPr>
            <p:ph idx="4294967295" type="body"/>
          </p:nvPr>
        </p:nvPicPr>
        <p:blipFill rotWithShape="1">
          <a:blip r:embed="rId4">
            <a:alphaModFix/>
          </a:blip>
          <a:srcRect b="0" l="0" r="0" t="0"/>
          <a:stretch/>
        </p:blipFill>
        <p:spPr>
          <a:xfrm>
            <a:off x="4495800" y="2819400"/>
            <a:ext cx="3352800" cy="2133600"/>
          </a:xfrm>
          <a:prstGeom prst="rect">
            <a:avLst/>
          </a:prstGeom>
          <a:noFill/>
          <a:ln>
            <a:noFill/>
          </a:ln>
        </p:spPr>
      </p:pic>
      <p:pic>
        <p:nvPicPr>
          <p:cNvPr id="1276" name="Google Shape;1276;p99"/>
          <p:cNvPicPr preferRelativeResize="0"/>
          <p:nvPr/>
        </p:nvPicPr>
        <p:blipFill rotWithShape="1">
          <a:blip r:embed="rId5">
            <a:alphaModFix/>
          </a:blip>
          <a:srcRect b="59588" l="21127" r="76065" t="35983"/>
          <a:stretch/>
        </p:blipFill>
        <p:spPr>
          <a:xfrm>
            <a:off x="7924800" y="0"/>
            <a:ext cx="698500" cy="8382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1" name="Shape 1281"/>
        <p:cNvGrpSpPr/>
        <p:nvPr/>
      </p:nvGrpSpPr>
      <p:grpSpPr>
        <a:xfrm>
          <a:off x="0" y="0"/>
          <a:ext cx="0" cy="0"/>
          <a:chOff x="0" y="0"/>
          <a:chExt cx="0" cy="0"/>
        </a:xfrm>
      </p:grpSpPr>
      <p:sp>
        <p:nvSpPr>
          <p:cNvPr id="1282" name="Google Shape;1282;p100"/>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283" name="Google Shape;1283;p100"/>
          <p:cNvPicPr preferRelativeResize="0"/>
          <p:nvPr/>
        </p:nvPicPr>
        <p:blipFill rotWithShape="1">
          <a:blip r:embed="rId3">
            <a:alphaModFix/>
          </a:blip>
          <a:srcRect b="0" l="0" r="0" t="0"/>
          <a:stretch/>
        </p:blipFill>
        <p:spPr>
          <a:xfrm>
            <a:off x="3505200" y="2209800"/>
            <a:ext cx="5248275" cy="4138612"/>
          </a:xfrm>
          <a:prstGeom prst="rect">
            <a:avLst/>
          </a:prstGeom>
          <a:noFill/>
          <a:ln>
            <a:noFill/>
          </a:ln>
        </p:spPr>
      </p:pic>
      <p:sp>
        <p:nvSpPr>
          <p:cNvPr id="1284" name="Google Shape;1284;p100"/>
          <p:cNvSpPr txBox="1"/>
          <p:nvPr/>
        </p:nvSpPr>
        <p:spPr>
          <a:xfrm>
            <a:off x="304800" y="2362200"/>
            <a:ext cx="2819400" cy="4038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Active Transformation</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Connected</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Ports</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All input / output</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Specify a Filter condition</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Usage</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Filter rows from       flat file sources</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Single pass source(s) into multiple targets</a:t>
            </a:r>
            <a:endParaRPr/>
          </a:p>
        </p:txBody>
      </p:sp>
      <p:cxnSp>
        <p:nvCxnSpPr>
          <p:cNvPr id="1285" name="Google Shape;1285;p100"/>
          <p:cNvCxnSpPr/>
          <p:nvPr/>
        </p:nvCxnSpPr>
        <p:spPr>
          <a:xfrm flipH="1" rot="10800000">
            <a:off x="2209800" y="3505200"/>
            <a:ext cx="3200400" cy="762000"/>
          </a:xfrm>
          <a:prstGeom prst="straightConnector1">
            <a:avLst/>
          </a:prstGeom>
          <a:noFill/>
          <a:ln cap="flat" cmpd="sng" w="28575">
            <a:solidFill>
              <a:srgbClr val="FF6600"/>
            </a:solidFill>
            <a:prstDash val="solid"/>
            <a:miter lim="8000"/>
            <a:headEnd len="sm" w="sm" type="none"/>
            <a:tailEnd len="med" w="med" type="triangle"/>
          </a:ln>
        </p:spPr>
      </p:cxnSp>
      <p:sp>
        <p:nvSpPr>
          <p:cNvPr id="1286" name="Google Shape;1286;p100"/>
          <p:cNvSpPr/>
          <p:nvPr/>
        </p:nvSpPr>
        <p:spPr>
          <a:xfrm>
            <a:off x="5410200" y="3124200"/>
            <a:ext cx="3200400" cy="569912"/>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87" name="Google Shape;1287;p100"/>
          <p:cNvSpPr txBox="1"/>
          <p:nvPr/>
        </p:nvSpPr>
        <p:spPr>
          <a:xfrm>
            <a:off x="1965325" y="1447800"/>
            <a:ext cx="321627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Drops rows conditionally</a:t>
            </a:r>
            <a:endParaRPr/>
          </a:p>
        </p:txBody>
      </p:sp>
      <p:sp>
        <p:nvSpPr>
          <p:cNvPr id="1288" name="Google Shape;1288;p100"/>
          <p:cNvSpPr txBox="1"/>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Filter Transformation</a:t>
            </a:r>
            <a:endParaRPr/>
          </a:p>
        </p:txBody>
      </p:sp>
      <p:pic>
        <p:nvPicPr>
          <p:cNvPr id="1289" name="Google Shape;1289;p100"/>
          <p:cNvPicPr preferRelativeResize="0"/>
          <p:nvPr/>
        </p:nvPicPr>
        <p:blipFill rotWithShape="1">
          <a:blip r:embed="rId4">
            <a:alphaModFix/>
          </a:blip>
          <a:srcRect b="64505" l="43336" r="53355" t="31082"/>
          <a:stretch/>
        </p:blipFill>
        <p:spPr>
          <a:xfrm>
            <a:off x="838200" y="1295400"/>
            <a:ext cx="685800" cy="685800"/>
          </a:xfrm>
          <a:prstGeom prst="rect">
            <a:avLst/>
          </a:prstGeom>
          <a:noFill/>
          <a:ln>
            <a:noFill/>
          </a:ln>
        </p:spPr>
      </p:pic>
      <p:pic>
        <p:nvPicPr>
          <p:cNvPr id="1290" name="Google Shape;1290;p100"/>
          <p:cNvPicPr preferRelativeResize="0"/>
          <p:nvPr/>
        </p:nvPicPr>
        <p:blipFill rotWithShape="1">
          <a:blip r:embed="rId4">
            <a:alphaModFix/>
          </a:blip>
          <a:srcRect b="64505" l="43336" r="53355" t="31082"/>
          <a:stretch/>
        </p:blipFill>
        <p:spPr>
          <a:xfrm>
            <a:off x="7943850" y="171450"/>
            <a:ext cx="685800" cy="685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145" name="Shape 145"/>
        <p:cNvGrpSpPr/>
        <p:nvPr/>
      </p:nvGrpSpPr>
      <p:grpSpPr>
        <a:xfrm>
          <a:off x="0" y="0"/>
          <a:ext cx="0" cy="0"/>
          <a:chOff x="0" y="0"/>
          <a:chExt cx="0" cy="0"/>
        </a:xfrm>
      </p:grpSpPr>
      <p:sp>
        <p:nvSpPr>
          <p:cNvPr id="146" name="Google Shape;146;p20"/>
          <p:cNvSpPr txBox="1"/>
          <p:nvPr>
            <p:ph type="ctrTitle"/>
          </p:nvPr>
        </p:nvSpPr>
        <p:spPr>
          <a:xfrm>
            <a:off x="685800" y="2133600"/>
            <a:ext cx="8001000" cy="20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Introduction To</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PowerCenter Repository</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 and</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Administration</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4" name="Shape 1294"/>
        <p:cNvGrpSpPr/>
        <p:nvPr/>
      </p:nvGrpSpPr>
      <p:grpSpPr>
        <a:xfrm>
          <a:off x="0" y="0"/>
          <a:ext cx="0" cy="0"/>
          <a:chOff x="0" y="0"/>
          <a:chExt cx="0" cy="0"/>
        </a:xfrm>
      </p:grpSpPr>
      <p:sp>
        <p:nvSpPr>
          <p:cNvPr id="1295" name="Google Shape;1295;p101"/>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296" name="Google Shape;1296;p101"/>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Filter Transformation – Tips</a:t>
            </a:r>
            <a:endParaRPr/>
          </a:p>
        </p:txBody>
      </p:sp>
      <p:sp>
        <p:nvSpPr>
          <p:cNvPr id="1297" name="Google Shape;1297;p101"/>
          <p:cNvSpPr txBox="1"/>
          <p:nvPr>
            <p:ph idx="4294967295" type="body"/>
          </p:nvPr>
        </p:nvSpPr>
        <p:spPr>
          <a:xfrm>
            <a:off x="457200" y="12192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Boolean condition is always faster as compared to complex conditions</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Use filter transformation early in the mapping</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Source qualifier filters rows from relational sources but filter transformation is source independent</a:t>
            </a:r>
            <a:endParaRPr/>
          </a:p>
          <a:p>
            <a:pPr indent="-122237" lvl="0" marL="122237"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Always validate a condition </a:t>
            </a:r>
            <a:endParaRPr/>
          </a:p>
        </p:txBody>
      </p:sp>
      <p:pic>
        <p:nvPicPr>
          <p:cNvPr id="1298" name="Google Shape;1298;p101"/>
          <p:cNvPicPr preferRelativeResize="0"/>
          <p:nvPr/>
        </p:nvPicPr>
        <p:blipFill rotWithShape="1">
          <a:blip r:embed="rId3">
            <a:alphaModFix/>
          </a:blip>
          <a:srcRect b="64505" l="43336" r="53355" t="31082"/>
          <a:stretch/>
        </p:blipFill>
        <p:spPr>
          <a:xfrm>
            <a:off x="8001000" y="152400"/>
            <a:ext cx="685800" cy="6858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3" name="Shape 1303"/>
        <p:cNvGrpSpPr/>
        <p:nvPr/>
      </p:nvGrpSpPr>
      <p:grpSpPr>
        <a:xfrm>
          <a:off x="0" y="0"/>
          <a:ext cx="0" cy="0"/>
          <a:chOff x="0" y="0"/>
          <a:chExt cx="0" cy="0"/>
        </a:xfrm>
      </p:grpSpPr>
      <p:sp>
        <p:nvSpPr>
          <p:cNvPr id="1304" name="Google Shape;1304;p102"/>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305" name="Google Shape;1305;p102"/>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Joiner Transformation</a:t>
            </a:r>
            <a:endParaRPr/>
          </a:p>
        </p:txBody>
      </p:sp>
      <p:sp>
        <p:nvSpPr>
          <p:cNvPr id="1306" name="Google Shape;1306;p102"/>
          <p:cNvSpPr txBox="1"/>
          <p:nvPr/>
        </p:nvSpPr>
        <p:spPr>
          <a:xfrm>
            <a:off x="533400" y="1219200"/>
            <a:ext cx="799465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By the end of this sub-section you will be familiar with:</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When to use a Joiner Transformation</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Homogeneous Joins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Heterogeneous Joins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Joiner properties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Joiner Conditions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Nested joins</a:t>
            </a:r>
            <a:endParaRPr/>
          </a:p>
        </p:txBody>
      </p:sp>
      <p:pic>
        <p:nvPicPr>
          <p:cNvPr id="1307" name="Google Shape;1307;p102"/>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2" name="Shape 1312"/>
        <p:cNvGrpSpPr/>
        <p:nvPr/>
      </p:nvGrpSpPr>
      <p:grpSpPr>
        <a:xfrm>
          <a:off x="0" y="0"/>
          <a:ext cx="0" cy="0"/>
          <a:chOff x="0" y="0"/>
          <a:chExt cx="0" cy="0"/>
        </a:xfrm>
      </p:grpSpPr>
      <p:sp>
        <p:nvSpPr>
          <p:cNvPr id="1313" name="Google Shape;1313;p103"/>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314" name="Google Shape;1314;p103"/>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Homogeneous Joins</a:t>
            </a:r>
            <a:endParaRPr/>
          </a:p>
        </p:txBody>
      </p:sp>
      <p:sp>
        <p:nvSpPr>
          <p:cNvPr id="1315" name="Google Shape;1315;p103"/>
          <p:cNvSpPr txBox="1"/>
          <p:nvPr/>
        </p:nvSpPr>
        <p:spPr>
          <a:xfrm>
            <a:off x="304800" y="1143000"/>
            <a:ext cx="8534400" cy="2971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Joins that can be performed with a SQL SELECT statement:</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Source Qualifier contains a SQL join</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Tables on same database server (or are synonyms)</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Database server does the join “work”</a:t>
            </a:r>
            <a:endParaRPr/>
          </a:p>
          <a:p>
            <a:pPr indent="-342900" lvl="0" marL="342900" marR="0" rtl="0" algn="l">
              <a:lnSpc>
                <a:spcPct val="85000"/>
              </a:lnSpc>
              <a:spcBef>
                <a:spcPts val="1560"/>
              </a:spcBef>
              <a:spcAft>
                <a:spcPts val="0"/>
              </a:spcAft>
              <a:buClr>
                <a:srgbClr val="5555C7"/>
              </a:buClr>
              <a:buSzPts val="2400"/>
              <a:buFont typeface="Noto Symbol"/>
              <a:buChar char="▪"/>
            </a:pPr>
            <a:r>
              <a:rPr b="0" i="0" lang="en-US" sz="2400" u="none" cap="none" strike="noStrike">
                <a:solidFill>
                  <a:schemeClr val="dk1"/>
                </a:solidFill>
                <a:latin typeface="Arial"/>
                <a:ea typeface="Arial"/>
                <a:cs typeface="Arial"/>
                <a:sym typeface="Arial"/>
              </a:rPr>
              <a:t>Multiple homogenous tables can be joined</a:t>
            </a:r>
            <a:endParaRPr/>
          </a:p>
        </p:txBody>
      </p:sp>
      <p:pic>
        <p:nvPicPr>
          <p:cNvPr id="1316" name="Google Shape;1316;p103"/>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pic>
        <p:nvPicPr>
          <p:cNvPr id="1317" name="Google Shape;1317;p103"/>
          <p:cNvPicPr preferRelativeResize="0"/>
          <p:nvPr/>
        </p:nvPicPr>
        <p:blipFill rotWithShape="1">
          <a:blip r:embed="rId4">
            <a:alphaModFix/>
          </a:blip>
          <a:srcRect b="0" l="0" r="0" t="0"/>
          <a:stretch/>
        </p:blipFill>
        <p:spPr>
          <a:xfrm>
            <a:off x="2286000" y="3886200"/>
            <a:ext cx="3581400" cy="24574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2" name="Shape 1322"/>
        <p:cNvGrpSpPr/>
        <p:nvPr/>
      </p:nvGrpSpPr>
      <p:grpSpPr>
        <a:xfrm>
          <a:off x="0" y="0"/>
          <a:ext cx="0" cy="0"/>
          <a:chOff x="0" y="0"/>
          <a:chExt cx="0" cy="0"/>
        </a:xfrm>
      </p:grpSpPr>
      <p:sp>
        <p:nvSpPr>
          <p:cNvPr id="1323" name="Google Shape;1323;p104"/>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324" name="Google Shape;1324;p104"/>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Heterogeneous Joins</a:t>
            </a:r>
            <a:endParaRPr/>
          </a:p>
        </p:txBody>
      </p:sp>
      <p:sp>
        <p:nvSpPr>
          <p:cNvPr id="1325" name="Google Shape;1325;p104"/>
          <p:cNvSpPr txBox="1"/>
          <p:nvPr/>
        </p:nvSpPr>
        <p:spPr>
          <a:xfrm>
            <a:off x="609600" y="1066800"/>
            <a:ext cx="7994650" cy="2743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Joins that cannot be done with a SQL statement:</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An Oracle table and a Sybase table</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Two Informix tables on different database servers</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Two flat files</a:t>
            </a:r>
            <a:endParaRPr/>
          </a:p>
          <a:p>
            <a:pPr indent="-342900" lvl="0" marL="342900"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A flat file and a database table</a:t>
            </a:r>
            <a:endParaRPr/>
          </a:p>
        </p:txBody>
      </p:sp>
      <p:pic>
        <p:nvPicPr>
          <p:cNvPr id="1326" name="Google Shape;1326;p104"/>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pic>
        <p:nvPicPr>
          <p:cNvPr id="1327" name="Google Shape;1327;p104"/>
          <p:cNvPicPr preferRelativeResize="0"/>
          <p:nvPr/>
        </p:nvPicPr>
        <p:blipFill rotWithShape="1">
          <a:blip r:embed="rId4">
            <a:alphaModFix/>
          </a:blip>
          <a:srcRect b="0" l="0" r="0" t="0"/>
          <a:stretch/>
        </p:blipFill>
        <p:spPr>
          <a:xfrm>
            <a:off x="1447800" y="3276600"/>
            <a:ext cx="5715000" cy="29591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2" name="Shape 1332"/>
        <p:cNvGrpSpPr/>
        <p:nvPr/>
      </p:nvGrpSpPr>
      <p:grpSpPr>
        <a:xfrm>
          <a:off x="0" y="0"/>
          <a:ext cx="0" cy="0"/>
          <a:chOff x="0" y="0"/>
          <a:chExt cx="0" cy="0"/>
        </a:xfrm>
      </p:grpSpPr>
      <p:sp>
        <p:nvSpPr>
          <p:cNvPr id="1333" name="Google Shape;1333;p105"/>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334" name="Google Shape;1334;p105"/>
          <p:cNvPicPr preferRelativeResize="0"/>
          <p:nvPr/>
        </p:nvPicPr>
        <p:blipFill rotWithShape="1">
          <a:blip r:embed="rId3">
            <a:alphaModFix/>
          </a:blip>
          <a:srcRect b="0" l="0" r="0" t="0"/>
          <a:stretch/>
        </p:blipFill>
        <p:spPr>
          <a:xfrm>
            <a:off x="3733800" y="2209800"/>
            <a:ext cx="5248275" cy="4038600"/>
          </a:xfrm>
          <a:prstGeom prst="rect">
            <a:avLst/>
          </a:prstGeom>
          <a:noFill/>
          <a:ln>
            <a:noFill/>
          </a:ln>
        </p:spPr>
      </p:pic>
      <p:sp>
        <p:nvSpPr>
          <p:cNvPr id="1335" name="Google Shape;1335;p105"/>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Joiner Transformation</a:t>
            </a:r>
            <a:endParaRPr/>
          </a:p>
        </p:txBody>
      </p:sp>
      <p:sp>
        <p:nvSpPr>
          <p:cNvPr id="1336" name="Google Shape;1336;p105"/>
          <p:cNvSpPr txBox="1"/>
          <p:nvPr/>
        </p:nvSpPr>
        <p:spPr>
          <a:xfrm>
            <a:off x="381000" y="2362200"/>
            <a:ext cx="3124200" cy="4038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Active Transformation</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Connected</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Ports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All input or input / output</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“M” denotes port comes from master source</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Specify the Join condition</a:t>
            </a:r>
            <a:endParaRPr/>
          </a:p>
          <a:p>
            <a:pPr indent="-342900" lvl="0" marL="342900" marR="0" rtl="0" algn="l">
              <a:lnSpc>
                <a:spcPct val="85000"/>
              </a:lnSpc>
              <a:spcBef>
                <a:spcPts val="1040"/>
              </a:spcBef>
              <a:spcAft>
                <a:spcPts val="0"/>
              </a:spcAft>
              <a:buClr>
                <a:srgbClr val="5555C7"/>
              </a:buClr>
              <a:buSzPts val="1600"/>
              <a:buFont typeface="Noto Symbol"/>
              <a:buChar char="▪"/>
            </a:pPr>
            <a:r>
              <a:rPr b="0" i="0" lang="en-US" sz="1600" u="none" cap="none" strike="noStrike">
                <a:solidFill>
                  <a:schemeClr val="dk1"/>
                </a:solidFill>
                <a:latin typeface="Arial"/>
                <a:ea typeface="Arial"/>
                <a:cs typeface="Arial"/>
                <a:sym typeface="Arial"/>
              </a:rPr>
              <a:t>Usage</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Join two flat files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Join two tables from different databases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Join a flat file with a relational table</a:t>
            </a:r>
            <a:endParaRPr/>
          </a:p>
        </p:txBody>
      </p:sp>
      <p:cxnSp>
        <p:nvCxnSpPr>
          <p:cNvPr id="1337" name="Google Shape;1337;p105"/>
          <p:cNvCxnSpPr/>
          <p:nvPr/>
        </p:nvCxnSpPr>
        <p:spPr>
          <a:xfrm>
            <a:off x="3200400" y="4114800"/>
            <a:ext cx="5334000" cy="228600"/>
          </a:xfrm>
          <a:prstGeom prst="straightConnector1">
            <a:avLst/>
          </a:prstGeom>
          <a:noFill/>
          <a:ln cap="flat" cmpd="sng" w="28575">
            <a:solidFill>
              <a:srgbClr val="FF6600"/>
            </a:solidFill>
            <a:prstDash val="solid"/>
            <a:miter lim="8000"/>
            <a:headEnd len="sm" w="sm" type="none"/>
            <a:tailEnd len="med" w="med" type="triangle"/>
          </a:ln>
        </p:spPr>
      </p:cxnSp>
      <p:sp>
        <p:nvSpPr>
          <p:cNvPr id="1338" name="Google Shape;1338;p105"/>
          <p:cNvSpPr/>
          <p:nvPr/>
        </p:nvSpPr>
        <p:spPr>
          <a:xfrm>
            <a:off x="8458200" y="4343400"/>
            <a:ext cx="228600" cy="914400"/>
          </a:xfrm>
          <a:prstGeom prst="ellipse">
            <a:avLst/>
          </a:prstGeom>
          <a:noFill/>
          <a:ln cap="flat" cmpd="sng" w="28575">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39" name="Google Shape;1339;p105"/>
          <p:cNvSpPr txBox="1"/>
          <p:nvPr/>
        </p:nvSpPr>
        <p:spPr>
          <a:xfrm>
            <a:off x="2133600" y="1219200"/>
            <a:ext cx="6553200" cy="1006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cap="none" strike="noStrike">
                <a:solidFill>
                  <a:schemeClr val="dk1"/>
                </a:solidFill>
                <a:latin typeface="Arial"/>
                <a:ea typeface="Arial"/>
                <a:cs typeface="Arial"/>
                <a:sym typeface="Arial"/>
              </a:rPr>
              <a:t>Performs heterogeneous joins on records from two tables on same or different databases or flat file sources</a:t>
            </a:r>
            <a:endParaRPr/>
          </a:p>
        </p:txBody>
      </p:sp>
      <p:sp>
        <p:nvSpPr>
          <p:cNvPr id="1340" name="Google Shape;1340;p105"/>
          <p:cNvSpPr/>
          <p:nvPr/>
        </p:nvSpPr>
        <p:spPr>
          <a:xfrm>
            <a:off x="4495800" y="2514600"/>
            <a:ext cx="457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341" name="Google Shape;1341;p105"/>
          <p:cNvPicPr preferRelativeResize="0"/>
          <p:nvPr/>
        </p:nvPicPr>
        <p:blipFill rotWithShape="1">
          <a:blip r:embed="rId4">
            <a:alphaModFix/>
          </a:blip>
          <a:srcRect b="55221" l="55909" r="41032" t="40805"/>
          <a:stretch/>
        </p:blipFill>
        <p:spPr>
          <a:xfrm>
            <a:off x="762000" y="1371600"/>
            <a:ext cx="914400" cy="762000"/>
          </a:xfrm>
          <a:prstGeom prst="rect">
            <a:avLst/>
          </a:prstGeom>
          <a:noFill/>
          <a:ln>
            <a:noFill/>
          </a:ln>
        </p:spPr>
      </p:pic>
      <p:pic>
        <p:nvPicPr>
          <p:cNvPr id="1342" name="Google Shape;1342;p105"/>
          <p:cNvPicPr preferRelativeResize="0"/>
          <p:nvPr/>
        </p:nvPicPr>
        <p:blipFill rotWithShape="1">
          <a:blip r:embed="rId4">
            <a:alphaModFix/>
          </a:blip>
          <a:srcRect b="55221" l="55909" r="41032" t="40805"/>
          <a:stretch/>
        </p:blipFill>
        <p:spPr>
          <a:xfrm>
            <a:off x="7886700" y="28575"/>
            <a:ext cx="914400" cy="8382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7" name="Shape 1347"/>
        <p:cNvGrpSpPr/>
        <p:nvPr/>
      </p:nvGrpSpPr>
      <p:grpSpPr>
        <a:xfrm>
          <a:off x="0" y="0"/>
          <a:ext cx="0" cy="0"/>
          <a:chOff x="0" y="0"/>
          <a:chExt cx="0" cy="0"/>
        </a:xfrm>
      </p:grpSpPr>
      <p:sp>
        <p:nvSpPr>
          <p:cNvPr id="1348" name="Google Shape;1348;p106"/>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349" name="Google Shape;1349;p106"/>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Joiner Conditions</a:t>
            </a:r>
            <a:endParaRPr/>
          </a:p>
        </p:txBody>
      </p:sp>
      <p:sp>
        <p:nvSpPr>
          <p:cNvPr id="1350" name="Google Shape;1350;p106"/>
          <p:cNvSpPr txBox="1"/>
          <p:nvPr/>
        </p:nvSpPr>
        <p:spPr>
          <a:xfrm>
            <a:off x="762000" y="1752600"/>
            <a:ext cx="342900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Times New Roman"/>
              <a:buNone/>
            </a:pPr>
            <a:r>
              <a:t/>
            </a:r>
            <a:endParaRPr b="0" i="0" sz="2600" u="none" cap="none" strike="noStrike">
              <a:solidFill>
                <a:schemeClr val="dk1"/>
              </a:solidFill>
              <a:latin typeface="Arial"/>
              <a:ea typeface="Arial"/>
              <a:cs typeface="Arial"/>
              <a:sym typeface="Arial"/>
            </a:endParaRPr>
          </a:p>
          <a:p>
            <a:pPr indent="-342900" lvl="0" marL="342900" marR="0" rtl="0" algn="l">
              <a:lnSpc>
                <a:spcPct val="85000"/>
              </a:lnSpc>
              <a:spcBef>
                <a:spcPts val="1690"/>
              </a:spcBef>
              <a:spcAft>
                <a:spcPts val="0"/>
              </a:spcAft>
              <a:buClr>
                <a:schemeClr val="dk1"/>
              </a:buClr>
              <a:buFont typeface="Times New Roman"/>
              <a:buNone/>
            </a:pPr>
            <a:r>
              <a:t/>
            </a:r>
            <a:endParaRPr b="0" i="0" sz="2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solidFill>
                <a:schemeClr val="dk1"/>
              </a:solidFill>
              <a:latin typeface="Arial"/>
              <a:ea typeface="Arial"/>
              <a:cs typeface="Arial"/>
              <a:sym typeface="Arial"/>
            </a:endParaRPr>
          </a:p>
        </p:txBody>
      </p:sp>
      <p:sp>
        <p:nvSpPr>
          <p:cNvPr id="1351" name="Google Shape;1351;p106"/>
          <p:cNvSpPr txBox="1"/>
          <p:nvPr/>
        </p:nvSpPr>
        <p:spPr>
          <a:xfrm>
            <a:off x="457200" y="2819400"/>
            <a:ext cx="1981200"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Multiple </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join</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conditions</a:t>
            </a:r>
            <a:endParaRPr/>
          </a:p>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are supported</a:t>
            </a:r>
            <a:endParaRPr/>
          </a:p>
        </p:txBody>
      </p:sp>
      <p:pic>
        <p:nvPicPr>
          <p:cNvPr id="1352" name="Google Shape;1352;p106"/>
          <p:cNvPicPr preferRelativeResize="0"/>
          <p:nvPr/>
        </p:nvPicPr>
        <p:blipFill rotWithShape="1">
          <a:blip r:embed="rId3">
            <a:alphaModFix/>
          </a:blip>
          <a:srcRect b="0" l="0" r="0" t="0"/>
          <a:stretch/>
        </p:blipFill>
        <p:spPr>
          <a:xfrm>
            <a:off x="2362200" y="1371600"/>
            <a:ext cx="6248400" cy="4724400"/>
          </a:xfrm>
          <a:prstGeom prst="rect">
            <a:avLst/>
          </a:prstGeom>
          <a:noFill/>
          <a:ln>
            <a:noFill/>
          </a:ln>
        </p:spPr>
      </p:pic>
      <p:sp>
        <p:nvSpPr>
          <p:cNvPr id="1353" name="Google Shape;1353;p106"/>
          <p:cNvSpPr/>
          <p:nvPr/>
        </p:nvSpPr>
        <p:spPr>
          <a:xfrm>
            <a:off x="4419600" y="1752600"/>
            <a:ext cx="762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1354" name="Google Shape;1354;p106"/>
          <p:cNvPicPr preferRelativeResize="0"/>
          <p:nvPr/>
        </p:nvPicPr>
        <p:blipFill rotWithShape="1">
          <a:blip r:embed="rId4">
            <a:alphaModFix/>
          </a:blip>
          <a:srcRect b="55221" l="55909" r="41032" t="40805"/>
          <a:stretch/>
        </p:blipFill>
        <p:spPr>
          <a:xfrm>
            <a:off x="7886700" y="28575"/>
            <a:ext cx="914400" cy="8382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9" name="Shape 1359"/>
        <p:cNvGrpSpPr/>
        <p:nvPr/>
      </p:nvGrpSpPr>
      <p:grpSpPr>
        <a:xfrm>
          <a:off x="0" y="0"/>
          <a:ext cx="0" cy="0"/>
          <a:chOff x="0" y="0"/>
          <a:chExt cx="0" cy="0"/>
        </a:xfrm>
      </p:grpSpPr>
      <p:sp>
        <p:nvSpPr>
          <p:cNvPr id="1360" name="Google Shape;1360;p107"/>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361" name="Google Shape;1361;p107"/>
          <p:cNvPicPr preferRelativeResize="0"/>
          <p:nvPr/>
        </p:nvPicPr>
        <p:blipFill rotWithShape="1">
          <a:blip r:embed="rId3">
            <a:alphaModFix/>
          </a:blip>
          <a:srcRect b="0" l="0" r="0" t="0"/>
          <a:stretch/>
        </p:blipFill>
        <p:spPr>
          <a:xfrm>
            <a:off x="3048000" y="1447800"/>
            <a:ext cx="5791200" cy="4267200"/>
          </a:xfrm>
          <a:prstGeom prst="rect">
            <a:avLst/>
          </a:prstGeom>
          <a:noFill/>
          <a:ln>
            <a:noFill/>
          </a:ln>
        </p:spPr>
      </p:pic>
      <p:sp>
        <p:nvSpPr>
          <p:cNvPr id="1362" name="Google Shape;1362;p107"/>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Joiner Properties</a:t>
            </a:r>
            <a:endParaRPr/>
          </a:p>
        </p:txBody>
      </p:sp>
      <p:sp>
        <p:nvSpPr>
          <p:cNvPr id="1363" name="Google Shape;1363;p107"/>
          <p:cNvSpPr txBox="1"/>
          <p:nvPr/>
        </p:nvSpPr>
        <p:spPr>
          <a:xfrm>
            <a:off x="457200" y="1447800"/>
            <a:ext cx="2209800" cy="2514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Join types:</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“Normal” (inner)</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Master outer</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Detail outer</a:t>
            </a:r>
            <a:endParaRPr/>
          </a:p>
          <a:p>
            <a:pPr indent="-342900" lvl="0" marL="342900" marR="0" rtl="0" algn="l">
              <a:lnSpc>
                <a:spcPct val="85000"/>
              </a:lnSpc>
              <a:spcBef>
                <a:spcPts val="1170"/>
              </a:spcBef>
              <a:spcAft>
                <a:spcPts val="0"/>
              </a:spcAft>
              <a:buClr>
                <a:srgbClr val="5555C7"/>
              </a:buClr>
              <a:buSzPts val="1800"/>
              <a:buFont typeface="Noto Symbol"/>
              <a:buChar char="▪"/>
            </a:pPr>
            <a:r>
              <a:rPr b="0" i="0" lang="en-US" sz="1800" u="none" cap="none" strike="noStrike">
                <a:solidFill>
                  <a:schemeClr val="dk1"/>
                </a:solidFill>
                <a:latin typeface="Arial"/>
                <a:ea typeface="Arial"/>
                <a:cs typeface="Arial"/>
                <a:sym typeface="Arial"/>
              </a:rPr>
              <a:t>Full outer</a:t>
            </a:r>
            <a:endParaRPr/>
          </a:p>
        </p:txBody>
      </p:sp>
      <p:sp>
        <p:nvSpPr>
          <p:cNvPr id="1364" name="Google Shape;1364;p107"/>
          <p:cNvSpPr txBox="1"/>
          <p:nvPr/>
        </p:nvSpPr>
        <p:spPr>
          <a:xfrm>
            <a:off x="609600" y="5791200"/>
            <a:ext cx="32766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Joiner can accept sorted data</a:t>
            </a:r>
            <a:endParaRPr/>
          </a:p>
        </p:txBody>
      </p:sp>
      <p:sp>
        <p:nvSpPr>
          <p:cNvPr id="1365" name="Google Shape;1365;p107"/>
          <p:cNvSpPr txBox="1"/>
          <p:nvPr/>
        </p:nvSpPr>
        <p:spPr>
          <a:xfrm>
            <a:off x="838200" y="4572000"/>
            <a:ext cx="2000250" cy="381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Set Joiner Cache</a:t>
            </a:r>
            <a:endParaRPr/>
          </a:p>
        </p:txBody>
      </p:sp>
      <p:cxnSp>
        <p:nvCxnSpPr>
          <p:cNvPr id="1366" name="Google Shape;1366;p107"/>
          <p:cNvCxnSpPr/>
          <p:nvPr/>
        </p:nvCxnSpPr>
        <p:spPr>
          <a:xfrm flipH="1" rot="10800000">
            <a:off x="1905000" y="4038600"/>
            <a:ext cx="1295400" cy="457200"/>
          </a:xfrm>
          <a:prstGeom prst="straightConnector1">
            <a:avLst/>
          </a:prstGeom>
          <a:noFill/>
          <a:ln cap="flat" cmpd="sng" w="28575">
            <a:solidFill>
              <a:srgbClr val="FF6600"/>
            </a:solidFill>
            <a:prstDash val="solid"/>
            <a:miter lim="8000"/>
            <a:headEnd len="sm" w="sm" type="none"/>
            <a:tailEnd len="med" w="med" type="triangle"/>
          </a:ln>
        </p:spPr>
      </p:cxnSp>
      <p:cxnSp>
        <p:nvCxnSpPr>
          <p:cNvPr id="1367" name="Google Shape;1367;p107"/>
          <p:cNvCxnSpPr/>
          <p:nvPr/>
        </p:nvCxnSpPr>
        <p:spPr>
          <a:xfrm>
            <a:off x="2133600" y="3124200"/>
            <a:ext cx="1073150" cy="152400"/>
          </a:xfrm>
          <a:prstGeom prst="straightConnector1">
            <a:avLst/>
          </a:prstGeom>
          <a:noFill/>
          <a:ln cap="flat" cmpd="sng" w="28575">
            <a:solidFill>
              <a:srgbClr val="FF6600"/>
            </a:solidFill>
            <a:prstDash val="solid"/>
            <a:miter lim="8000"/>
            <a:headEnd len="sm" w="sm" type="none"/>
            <a:tailEnd len="med" w="med" type="triangle"/>
          </a:ln>
        </p:spPr>
      </p:cxnSp>
      <p:sp>
        <p:nvSpPr>
          <p:cNvPr id="1368" name="Google Shape;1368;p107"/>
          <p:cNvSpPr/>
          <p:nvPr/>
        </p:nvSpPr>
        <p:spPr>
          <a:xfrm>
            <a:off x="4267200" y="1676400"/>
            <a:ext cx="769937" cy="3937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369" name="Google Shape;1369;p107"/>
          <p:cNvCxnSpPr/>
          <p:nvPr/>
        </p:nvCxnSpPr>
        <p:spPr>
          <a:xfrm flipH="1" rot="10800000">
            <a:off x="2209800" y="4419600"/>
            <a:ext cx="1230312" cy="1339850"/>
          </a:xfrm>
          <a:prstGeom prst="straightConnector1">
            <a:avLst/>
          </a:prstGeom>
          <a:noFill/>
          <a:ln cap="flat" cmpd="sng" w="28575">
            <a:solidFill>
              <a:srgbClr val="FF6600"/>
            </a:solidFill>
            <a:prstDash val="solid"/>
            <a:miter lim="8000"/>
            <a:headEnd len="sm" w="sm" type="none"/>
            <a:tailEnd len="med" w="med" type="triangle"/>
          </a:ln>
        </p:spPr>
      </p:cxnSp>
      <p:pic>
        <p:nvPicPr>
          <p:cNvPr id="1370" name="Google Shape;1370;p107"/>
          <p:cNvPicPr preferRelativeResize="0"/>
          <p:nvPr/>
        </p:nvPicPr>
        <p:blipFill rotWithShape="1">
          <a:blip r:embed="rId4">
            <a:alphaModFix/>
          </a:blip>
          <a:srcRect b="55221" l="55909" r="41032" t="40805"/>
          <a:stretch/>
        </p:blipFill>
        <p:spPr>
          <a:xfrm>
            <a:off x="7886700" y="28575"/>
            <a:ext cx="914400" cy="8382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4" name="Shape 1374"/>
        <p:cNvGrpSpPr/>
        <p:nvPr/>
      </p:nvGrpSpPr>
      <p:grpSpPr>
        <a:xfrm>
          <a:off x="0" y="0"/>
          <a:ext cx="0" cy="0"/>
          <a:chOff x="0" y="0"/>
          <a:chExt cx="0" cy="0"/>
        </a:xfrm>
      </p:grpSpPr>
      <p:sp>
        <p:nvSpPr>
          <p:cNvPr id="1375" name="Google Shape;1375;p108"/>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376" name="Google Shape;1376;p108"/>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Sorted Input for Joiner</a:t>
            </a:r>
            <a:endParaRPr/>
          </a:p>
        </p:txBody>
      </p:sp>
      <p:sp>
        <p:nvSpPr>
          <p:cNvPr id="1377" name="Google Shape;1377;p108"/>
          <p:cNvSpPr txBox="1"/>
          <p:nvPr>
            <p:ph idx="4294967295" type="body"/>
          </p:nvPr>
        </p:nvSpPr>
        <p:spPr>
          <a:xfrm>
            <a:off x="582612" y="1295400"/>
            <a:ext cx="8293100" cy="5181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Using sorted input improves session performance minimizing the disk input and output</a:t>
            </a:r>
            <a:endParaRPr/>
          </a:p>
          <a:p>
            <a:pPr indent="-122237" lvl="0" marL="122237" marR="0" rtl="0" algn="l">
              <a:lnSpc>
                <a:spcPct val="85000"/>
              </a:lnSpc>
              <a:spcBef>
                <a:spcPts val="13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The pre-requisites for using the sorted input are</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Database sort order must be same as the session sort order</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Sort order must be configured by the use of sorted sources (flat files/relational tables)  or sorter transformation</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The flow of sorted data must me maintained by avoiding the use of transformations like Rank, Custom, Normalizer etc. which alter the sort order</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Enable the sorted input option is properties tab</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The order of the ports used in joining condition must match the order of the ports at the sort origin</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When joining the Joiner output with another pipeline  make sure that the data from the first joiner is sorted</a:t>
            </a:r>
            <a:endParaRPr/>
          </a:p>
        </p:txBody>
      </p:sp>
      <p:pic>
        <p:nvPicPr>
          <p:cNvPr id="1378" name="Google Shape;1378;p108"/>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3" name="Shape 1383"/>
        <p:cNvGrpSpPr/>
        <p:nvPr/>
      </p:nvGrpSpPr>
      <p:grpSpPr>
        <a:xfrm>
          <a:off x="0" y="0"/>
          <a:ext cx="0" cy="0"/>
          <a:chOff x="0" y="0"/>
          <a:chExt cx="0" cy="0"/>
        </a:xfrm>
      </p:grpSpPr>
      <p:sp>
        <p:nvSpPr>
          <p:cNvPr id="1384" name="Google Shape;1384;p109"/>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sp>
        <p:nvSpPr>
          <p:cNvPr id="1385" name="Google Shape;1385;p109"/>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Mid-Mapping Join - Tips</a:t>
            </a:r>
            <a:endParaRPr/>
          </a:p>
        </p:txBody>
      </p:sp>
      <p:sp>
        <p:nvSpPr>
          <p:cNvPr id="1386" name="Google Shape;1386;p109"/>
          <p:cNvSpPr txBox="1"/>
          <p:nvPr/>
        </p:nvSpPr>
        <p:spPr>
          <a:xfrm>
            <a:off x="539750" y="1219200"/>
            <a:ext cx="8223250" cy="1981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Font typeface="Arial"/>
              <a:buNone/>
            </a:pPr>
            <a:r>
              <a:rPr b="0" i="0" lang="en-US" sz="2400" u="none" cap="none" strike="noStrike">
                <a:solidFill>
                  <a:schemeClr val="dk1"/>
                </a:solidFill>
                <a:latin typeface="Arial"/>
                <a:ea typeface="Arial"/>
                <a:cs typeface="Arial"/>
                <a:sym typeface="Arial"/>
              </a:rPr>
              <a:t>The Joiner does not accept input in the following situations:</a:t>
            </a:r>
            <a:endParaRPr/>
          </a:p>
          <a:p>
            <a:pPr indent="-285750" lvl="1" marL="742950"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Both input pipelines begin with the same Source Qualifier </a:t>
            </a:r>
            <a:endParaRPr/>
          </a:p>
          <a:p>
            <a:pPr indent="-285750" lvl="1" marL="742950"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Both input pipelines begin with the same Normalizer </a:t>
            </a:r>
            <a:endParaRPr/>
          </a:p>
          <a:p>
            <a:pPr indent="-285750" lvl="1" marL="742950"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Both input pipelines begin with the same Joiner </a:t>
            </a:r>
            <a:endParaRPr/>
          </a:p>
          <a:p>
            <a:pPr indent="-285750" lvl="1" marL="742950" marR="0" rtl="0" algn="l">
              <a:lnSpc>
                <a:spcPct val="90000"/>
              </a:lnSpc>
              <a:spcBef>
                <a:spcPts val="60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Either input pipeline contains an Update Strategy </a:t>
            </a:r>
            <a:endParaRPr/>
          </a:p>
        </p:txBody>
      </p:sp>
      <p:pic>
        <p:nvPicPr>
          <p:cNvPr id="1387" name="Google Shape;1387;p109"/>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pic>
        <p:nvPicPr>
          <p:cNvPr id="1388" name="Google Shape;1388;p109"/>
          <p:cNvPicPr preferRelativeResize="0"/>
          <p:nvPr/>
        </p:nvPicPr>
        <p:blipFill rotWithShape="1">
          <a:blip r:embed="rId4">
            <a:alphaModFix/>
          </a:blip>
          <a:srcRect b="0" l="0" r="0" t="0"/>
          <a:stretch/>
        </p:blipFill>
        <p:spPr>
          <a:xfrm>
            <a:off x="762000" y="3432175"/>
            <a:ext cx="7391400" cy="28162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3" name="Shape 1393"/>
        <p:cNvGrpSpPr/>
        <p:nvPr/>
      </p:nvGrpSpPr>
      <p:grpSpPr>
        <a:xfrm>
          <a:off x="0" y="0"/>
          <a:ext cx="0" cy="0"/>
          <a:chOff x="0" y="0"/>
          <a:chExt cx="0" cy="0"/>
        </a:xfrm>
      </p:grpSpPr>
      <p:sp>
        <p:nvSpPr>
          <p:cNvPr id="1394" name="Google Shape;1394;p110"/>
          <p:cNvSpPr txBox="1"/>
          <p:nvPr>
            <p:ph idx="4294967295"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1" i="0" lang="en-US" sz="900" u="none" cap="none" strike="noStrike">
                <a:solidFill>
                  <a:srgbClr val="4E84C4"/>
                </a:solidFill>
                <a:latin typeface="PT Sans"/>
                <a:ea typeface="PT Sans"/>
                <a:cs typeface="PT Sans"/>
                <a:sym typeface="PT Sans"/>
              </a:rPr>
              <a:t>‹#›</a:t>
            </a:fld>
            <a:endParaRPr/>
          </a:p>
        </p:txBody>
      </p:sp>
      <p:pic>
        <p:nvPicPr>
          <p:cNvPr id="1395" name="Google Shape;1395;p110"/>
          <p:cNvPicPr preferRelativeResize="0"/>
          <p:nvPr>
            <p:ph idx="4294967295" type="body"/>
          </p:nvPr>
        </p:nvPicPr>
        <p:blipFill rotWithShape="1">
          <a:blip r:embed="rId3">
            <a:alphaModFix/>
          </a:blip>
          <a:srcRect b="0" l="0" r="0" t="0"/>
          <a:stretch/>
        </p:blipFill>
        <p:spPr>
          <a:xfrm>
            <a:off x="4114800" y="2209800"/>
            <a:ext cx="4648200" cy="3665537"/>
          </a:xfrm>
          <a:prstGeom prst="rect">
            <a:avLst/>
          </a:prstGeom>
          <a:noFill/>
          <a:ln>
            <a:noFill/>
          </a:ln>
        </p:spPr>
      </p:pic>
      <p:sp>
        <p:nvSpPr>
          <p:cNvPr id="1396" name="Google Shape;1396;p110"/>
          <p:cNvSpPr txBox="1"/>
          <p:nvPr>
            <p:ph idx="4294967295"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Expression Transformation</a:t>
            </a:r>
            <a:endParaRPr/>
          </a:p>
        </p:txBody>
      </p:sp>
      <p:pic>
        <p:nvPicPr>
          <p:cNvPr id="1397" name="Google Shape;1397;p110"/>
          <p:cNvPicPr preferRelativeResize="0"/>
          <p:nvPr>
            <p:ph idx="4294967295" type="body"/>
          </p:nvPr>
        </p:nvPicPr>
        <p:blipFill rotWithShape="1">
          <a:blip r:embed="rId4">
            <a:alphaModFix/>
          </a:blip>
          <a:srcRect b="0" l="0" r="0" t="0"/>
          <a:stretch/>
        </p:blipFill>
        <p:spPr>
          <a:xfrm>
            <a:off x="7643812" y="42862"/>
            <a:ext cx="890587" cy="828675"/>
          </a:xfrm>
          <a:prstGeom prst="rect">
            <a:avLst/>
          </a:prstGeom>
          <a:noFill/>
          <a:ln>
            <a:noFill/>
          </a:ln>
        </p:spPr>
      </p:pic>
      <p:sp>
        <p:nvSpPr>
          <p:cNvPr id="1398" name="Google Shape;1398;p110"/>
          <p:cNvSpPr txBox="1"/>
          <p:nvPr/>
        </p:nvSpPr>
        <p:spPr>
          <a:xfrm>
            <a:off x="304800" y="1295400"/>
            <a:ext cx="2971800" cy="4953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Passive Transformation</a:t>
            </a:r>
            <a:endParaRPr/>
          </a:p>
          <a:p>
            <a:pPr indent="127000" lvl="0" marL="0" marR="0" rtl="0" algn="l">
              <a:lnSpc>
                <a:spcPct val="100000"/>
              </a:lnSpc>
              <a:spcBef>
                <a:spcPts val="0"/>
              </a:spcBef>
              <a:spcAft>
                <a:spcPts val="0"/>
              </a:spcAft>
              <a:buClr>
                <a:srgbClr val="5555C7"/>
              </a:buClr>
              <a:buSzPts val="2000"/>
              <a:buFont typeface="Noto Symbo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Connected</a:t>
            </a:r>
            <a:endParaRPr/>
          </a:p>
          <a:p>
            <a:pPr indent="127000" lvl="0" marL="0" marR="0" rtl="0" algn="l">
              <a:lnSpc>
                <a:spcPct val="100000"/>
              </a:lnSpc>
              <a:spcBef>
                <a:spcPts val="0"/>
              </a:spcBef>
              <a:spcAft>
                <a:spcPts val="0"/>
              </a:spcAft>
              <a:buClr>
                <a:srgbClr val="5555C7"/>
              </a:buClr>
              <a:buSzPts val="2000"/>
              <a:buFont typeface="Noto Symbo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Ports</a:t>
            </a:r>
            <a:endParaRPr/>
          </a:p>
          <a:p>
            <a:pPr indent="-231775" lvl="1" marL="346075"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Mixed</a:t>
            </a:r>
            <a:endParaRPr/>
          </a:p>
          <a:p>
            <a:pPr indent="-231775" lvl="1" marL="346075"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Variables allowed</a:t>
            </a:r>
            <a:endParaRPr/>
          </a:p>
          <a:p>
            <a:pPr indent="127000" lvl="0" marL="0" marR="0" rtl="0" algn="l">
              <a:lnSpc>
                <a:spcPct val="100000"/>
              </a:lnSpc>
              <a:spcBef>
                <a:spcPts val="0"/>
              </a:spcBef>
              <a:spcAft>
                <a:spcPts val="0"/>
              </a:spcAft>
              <a:buClr>
                <a:srgbClr val="5555C7"/>
              </a:buClr>
              <a:buSzPts val="2000"/>
              <a:buFont typeface="Noto Symbo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Create expression in an output or variable port</a:t>
            </a:r>
            <a:endParaRPr/>
          </a:p>
          <a:p>
            <a:pPr indent="127000" lvl="0" marL="0" marR="0" rtl="0" algn="l">
              <a:lnSpc>
                <a:spcPct val="100000"/>
              </a:lnSpc>
              <a:spcBef>
                <a:spcPts val="0"/>
              </a:spcBef>
              <a:spcAft>
                <a:spcPts val="0"/>
              </a:spcAft>
              <a:buClr>
                <a:srgbClr val="5555C7"/>
              </a:buClr>
              <a:buSzPts val="2000"/>
              <a:buFont typeface="Noto Symbo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555C7"/>
              </a:buClr>
              <a:buSzPts val="2000"/>
              <a:buFont typeface="Noto Symbol"/>
              <a:buChar char="▪"/>
            </a:pPr>
            <a:r>
              <a:rPr b="0" i="0" lang="en-US" sz="2000" u="none" cap="none" strike="noStrike">
                <a:solidFill>
                  <a:schemeClr val="dk1"/>
                </a:solidFill>
                <a:latin typeface="Arial"/>
                <a:ea typeface="Arial"/>
                <a:cs typeface="Arial"/>
                <a:sym typeface="Arial"/>
              </a:rPr>
              <a:t>Usage</a:t>
            </a:r>
            <a:endParaRPr/>
          </a:p>
          <a:p>
            <a:pPr indent="-231775" lvl="1" marL="346075"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Perform majority of  data manipulation</a:t>
            </a:r>
            <a:endParaRPr/>
          </a:p>
        </p:txBody>
      </p:sp>
      <p:cxnSp>
        <p:nvCxnSpPr>
          <p:cNvPr id="1399" name="Google Shape;1399;p110"/>
          <p:cNvCxnSpPr/>
          <p:nvPr/>
        </p:nvCxnSpPr>
        <p:spPr>
          <a:xfrm flipH="1" rot="10800000">
            <a:off x="2667000" y="3200400"/>
            <a:ext cx="4097337" cy="890587"/>
          </a:xfrm>
          <a:prstGeom prst="straightConnector1">
            <a:avLst/>
          </a:prstGeom>
          <a:noFill/>
          <a:ln cap="flat" cmpd="sng" w="28575">
            <a:solidFill>
              <a:srgbClr val="FF6600"/>
            </a:solidFill>
            <a:prstDash val="solid"/>
            <a:miter lim="8000"/>
            <a:headEnd len="sm" w="sm" type="none"/>
            <a:tailEnd len="med" w="med" type="triangle"/>
          </a:ln>
        </p:spPr>
      </p:cxnSp>
      <p:cxnSp>
        <p:nvCxnSpPr>
          <p:cNvPr id="1400" name="Google Shape;1400;p110"/>
          <p:cNvCxnSpPr/>
          <p:nvPr/>
        </p:nvCxnSpPr>
        <p:spPr>
          <a:xfrm flipH="1">
            <a:off x="6553200" y="4800600"/>
            <a:ext cx="1833562" cy="1219200"/>
          </a:xfrm>
          <a:prstGeom prst="straightConnector1">
            <a:avLst/>
          </a:prstGeom>
          <a:noFill/>
          <a:ln cap="flat" cmpd="sng" w="28575">
            <a:solidFill>
              <a:srgbClr val="FF6600"/>
            </a:solidFill>
            <a:prstDash val="solid"/>
            <a:miter lim="8000"/>
            <a:headEnd len="med" w="med" type="triangle"/>
            <a:tailEnd len="sm" w="sm" type="none"/>
          </a:ln>
        </p:spPr>
      </p:cxnSp>
      <p:sp>
        <p:nvSpPr>
          <p:cNvPr id="1401" name="Google Shape;1401;p110"/>
          <p:cNvSpPr txBox="1"/>
          <p:nvPr/>
        </p:nvSpPr>
        <p:spPr>
          <a:xfrm>
            <a:off x="4648200" y="5867400"/>
            <a:ext cx="2682875"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555C7"/>
              </a:buClr>
              <a:buFont typeface="Arial"/>
              <a:buNone/>
            </a:pPr>
            <a:r>
              <a:rPr b="1" i="0" lang="en-US" sz="1600" u="none" cap="none" strike="noStrike">
                <a:solidFill>
                  <a:srgbClr val="5555C7"/>
                </a:solidFill>
                <a:latin typeface="Arial"/>
                <a:ea typeface="Arial"/>
                <a:cs typeface="Arial"/>
                <a:sym typeface="Arial"/>
              </a:rPr>
              <a:t>Click here to invoke the Expression Editor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rporate PPT Template_new.">
  <a:themeElements>
    <a:clrScheme name="Corporate PPT Template_new. 1">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xmlns:r="http://schemas.openxmlformats.org/officeDocument/2006/relationships">
  <a:clrScheme name="default">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themeOverride>
</file>

<file path=ppt/theme/themeOverride2.xml><?xml version="1.0" encoding="utf-8"?>
<a:themeOverride xmlns:a="http://schemas.openxmlformats.org/drawingml/2006/main" xmlns:r="http://schemas.openxmlformats.org/officeDocument/2006/relationships">
  <a:clrScheme name="default">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themeOverride>
</file>

<file path=ppt/theme/themeOverride3.xml><?xml version="1.0" encoding="utf-8"?>
<a:themeOverride xmlns:a="http://schemas.openxmlformats.org/drawingml/2006/main" xmlns:r="http://schemas.openxmlformats.org/officeDocument/2006/relationships">
  <a:clrScheme name="default">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themeOverride>
</file>